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59" r:id="rId9"/>
    <p:sldId id="273" r:id="rId10"/>
    <p:sldId id="279" r:id="rId11"/>
    <p:sldId id="260" r:id="rId12"/>
    <p:sldId id="268" r:id="rId13"/>
    <p:sldId id="264" r:id="rId14"/>
    <p:sldId id="269" r:id="rId15"/>
    <p:sldId id="270" r:id="rId16"/>
    <p:sldId id="271" r:id="rId17"/>
    <p:sldId id="272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89C5-D39C-49D4-B8D1-6F7EED976B5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9345F-2C9D-4227-B2A9-C5E8136E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9345F-2C9D-4227-B2A9-C5E8136E9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9345F-2C9D-4227-B2A9-C5E8136E91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9345F-2C9D-4227-B2A9-C5E8136E9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9345F-2C9D-4227-B2A9-C5E8136E9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8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9345F-2C9D-4227-B2A9-C5E8136E9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5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2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2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6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3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7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1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2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6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7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1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2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7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8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llanovau.com/resources/project-management/project-manager-job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3E70-A91A-4478-8E27-AB425FF8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392" y="2053240"/>
            <a:ext cx="8750068" cy="1910335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cap="none" dirty="0">
                <a:solidFill>
                  <a:srgbClr val="0070C0"/>
                </a:solidFill>
                <a:latin typeface="+mn-lt"/>
              </a:rPr>
              <a:t>TOPIC:</a:t>
            </a:r>
            <a:r>
              <a:rPr lang="km-KH" sz="3200" b="1" cap="none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b="1" cap="none" dirty="0">
                <a:solidFill>
                  <a:srgbClr val="0070C0"/>
                </a:solidFill>
                <a:latin typeface="+mn-lt"/>
              </a:rPr>
              <a:t>Measurement Calculator Khmer</a:t>
            </a:r>
            <a:br>
              <a:rPr lang="en-US" sz="3200" b="1" cap="none" dirty="0">
                <a:solidFill>
                  <a:srgbClr val="0070C0"/>
                </a:solidFill>
              </a:rPr>
            </a:br>
            <a:r>
              <a:rPr lang="en-US" sz="3200" b="1" cap="none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Subject: Mobile App Programming</a:t>
            </a:r>
            <a:br>
              <a:rPr lang="en-US" sz="3200" b="1" cap="none" dirty="0">
                <a:solidFill>
                  <a:srgbClr val="0070C0"/>
                </a:solidFill>
                <a:latin typeface="+mn-lt"/>
              </a:rPr>
            </a:br>
            <a:r>
              <a:rPr lang="en-US" sz="3200" b="1" cap="none" dirty="0">
                <a:solidFill>
                  <a:srgbClr val="0070C0"/>
                </a:solidFill>
                <a:latin typeface="+mn-lt"/>
              </a:rPr>
              <a:t>Introduce By Lecturer: </a:t>
            </a:r>
            <a:r>
              <a:rPr lang="en-US" sz="3200" b="1" cap="none" dirty="0" err="1">
                <a:solidFill>
                  <a:srgbClr val="0070C0"/>
                </a:solidFill>
                <a:latin typeface="+mn-lt"/>
              </a:rPr>
              <a:t>Pongsametrey</a:t>
            </a:r>
            <a:r>
              <a:rPr lang="en-US" sz="3200" b="1" cap="none" dirty="0">
                <a:solidFill>
                  <a:srgbClr val="0070C0"/>
                </a:solidFill>
                <a:latin typeface="+mn-lt"/>
              </a:rPr>
              <a:t> Sok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87F62-CB67-4876-BD37-051556E1AE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48" y="133688"/>
            <a:ext cx="1337537" cy="18164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BB1C35-3786-4A3C-B480-8AA8E829F5C8}"/>
              </a:ext>
            </a:extLst>
          </p:cNvPr>
          <p:cNvSpPr txBox="1">
            <a:spLocks/>
          </p:cNvSpPr>
          <p:nvPr/>
        </p:nvSpPr>
        <p:spPr>
          <a:xfrm>
            <a:off x="4176113" y="480767"/>
            <a:ext cx="7296347" cy="1313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cap="none" dirty="0">
                <a:solidFill>
                  <a:srgbClr val="7030A0"/>
                </a:solidFill>
                <a:latin typeface="+mn-lt"/>
              </a:rPr>
              <a:t>ASEA EURO UNIVERSITY</a:t>
            </a:r>
          </a:p>
          <a:p>
            <a:pPr algn="ctr">
              <a:lnSpc>
                <a:spcPct val="150000"/>
              </a:lnSpc>
            </a:pPr>
            <a:r>
              <a:rPr lang="en-US" sz="2800" b="1" cap="none" dirty="0">
                <a:solidFill>
                  <a:srgbClr val="7030A0"/>
                </a:solidFill>
                <a:latin typeface="+mn-lt"/>
              </a:rPr>
              <a:t>MASTER OF SCIENCE IN INFORMATION TECHNOLOGY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1DA153-B9E7-419F-B648-54006EB77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6470397"/>
            <a:ext cx="30909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10BB5"/>
                </a:solidFill>
                <a:effectLst/>
                <a:latin typeface="Arial Unicode MS" panose="020B0604020202020204" pitchFamily="34" charset="-128"/>
              </a:rPr>
              <a:t>Khmer Measurement Calculator</a:t>
            </a:r>
            <a:r>
              <a:rPr kumimoji="0" lang="en-US" altLang="en-US" sz="1100" b="1" i="0" u="none" strike="noStrike" cap="none" normalizeH="0" dirty="0">
                <a:ln>
                  <a:noFill/>
                </a:ln>
                <a:solidFill>
                  <a:srgbClr val="D10BB5"/>
                </a:solidFill>
                <a:effectLst/>
                <a:latin typeface="Arial Unicode MS" panose="020B0604020202020204" pitchFamily="34" charset="-128"/>
              </a:rPr>
              <a:t>  by :  Group 1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10BB5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D10BB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CC749-6F8E-41EF-98C8-F636C7A1329C}"/>
              </a:ext>
            </a:extLst>
          </p:cNvPr>
          <p:cNvSpPr txBox="1"/>
          <p:nvPr/>
        </p:nvSpPr>
        <p:spPr>
          <a:xfrm>
            <a:off x="5585420" y="4147884"/>
            <a:ext cx="4477732" cy="272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                             Group 1: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Mr. CHUON Ny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Mrs. ENG </a:t>
            </a:r>
            <a:r>
              <a:rPr kumimoji="0" lang="en-US" sz="1800" b="1" i="0" u="none" strike="noStrike" kern="1200" cap="all" spc="0" normalizeH="0" baseline="0" noProof="0" dirty="0" err="1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Channeardey</a:t>
            </a:r>
            <a:endParaRPr kumimoji="0" lang="en-US" sz="1800" b="1" i="0" u="none" strike="noStrike" kern="1200" cap="all" spc="0" normalizeH="0" baseline="0" noProof="0" dirty="0">
              <a:ln>
                <a:noFill/>
              </a:ln>
              <a:solidFill>
                <a:srgbClr val="D10BB5"/>
              </a:solidFill>
              <a:effectLst/>
              <a:uLnTx/>
              <a:uFillTx/>
              <a:latin typeface="Adobe Caslon Pro Bold" panose="0205070206050A020403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Mr. YIT </a:t>
            </a:r>
            <a:r>
              <a:rPr kumimoji="0" lang="en-US" sz="1800" b="1" i="0" u="none" strike="noStrike" kern="1200" cap="all" spc="0" normalizeH="0" baseline="0" noProof="0" dirty="0" err="1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Chanthim</a:t>
            </a:r>
            <a:endParaRPr kumimoji="0" lang="en-US" sz="1800" b="1" i="0" u="none" strike="noStrike" kern="1200" cap="all" spc="0" normalizeH="0" baseline="0" noProof="0" dirty="0">
              <a:ln>
                <a:noFill/>
              </a:ln>
              <a:solidFill>
                <a:srgbClr val="D10BB5"/>
              </a:solidFill>
              <a:effectLst/>
              <a:uLnTx/>
              <a:uFillTx/>
              <a:latin typeface="Adobe Caslon Pro Bold" panose="0205070206050A020403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Mr. PHANN </a:t>
            </a:r>
            <a:r>
              <a:rPr kumimoji="0" lang="en-US" sz="1800" b="1" i="0" u="none" strike="noStrike" kern="1200" cap="all" spc="0" normalizeH="0" baseline="0" noProof="0" dirty="0" err="1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Phoumean</a:t>
            </a:r>
            <a:endParaRPr kumimoji="0" lang="en-US" sz="1800" b="1" i="0" u="none" strike="noStrike" kern="1200" cap="all" spc="0" normalizeH="0" baseline="0" noProof="0" dirty="0">
              <a:ln>
                <a:noFill/>
              </a:ln>
              <a:solidFill>
                <a:srgbClr val="D10BB5"/>
              </a:solidFill>
              <a:effectLst/>
              <a:uLnTx/>
              <a:uFillTx/>
              <a:latin typeface="Adobe Caslon Pro Bold" panose="0205070206050A020403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Mr. VENG </a:t>
            </a:r>
            <a:r>
              <a:rPr kumimoji="0" lang="en-US" sz="1800" b="1" i="0" u="none" strike="noStrike" kern="1200" cap="all" spc="0" normalizeH="0" baseline="0" noProof="0" dirty="0" err="1">
                <a:ln>
                  <a:noFill/>
                </a:ln>
                <a:solidFill>
                  <a:srgbClr val="D10BB5"/>
                </a:solidFill>
                <a:effectLst/>
                <a:uLnTx/>
                <a:uFillTx/>
                <a:latin typeface="Adobe Caslon Pro Bold" panose="0205070206050A020403" pitchFamily="18" charset="0"/>
              </a:rPr>
              <a:t>Thavong</a:t>
            </a:r>
            <a:endParaRPr lang="en-US" dirty="0">
              <a:solidFill>
                <a:srgbClr val="D10BB5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5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4567-FC4F-4CEA-BCC6-290DBB3C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737" y="1156853"/>
            <a:ext cx="6354935" cy="3124201"/>
          </a:xfrm>
        </p:spPr>
        <p:txBody>
          <a:bodyPr/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បំបែកពី៖ 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ត្របក, ស្នើ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ទៅជា  ៖ </a:t>
            </a:r>
            <a:r>
              <a:rPr lang="km-KH" b="1" dirty="0">
                <a:solidFill>
                  <a:prstClr val="black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ស្នើ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, សន្លឹក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None/>
              <a:tabLst/>
              <a:defRPr/>
            </a:pPr>
            <a:endParaRPr lang="km-KH" b="1" dirty="0">
              <a:solidFill>
                <a:prstClr val="black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បំបែកពី៖ 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ក្រម៉ាល់, ក្រាពី, ចន្ឬាស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ទៅជា  ៖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ក្រាពី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, ចន្ទាស, ដើម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4DFC8E-B4C7-4AA9-9B8A-95717980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28" y="216817"/>
            <a:ext cx="6973259" cy="118872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D10BB5"/>
                </a:solidFill>
                <a:latin typeface="Adobe Caslon Pro Bold" panose="0205070206050A020403" pitchFamily="18" charset="0"/>
              </a:rPr>
              <a:t>2. </a:t>
            </a:r>
            <a:r>
              <a:rPr lang="en-US" sz="3200" b="1" u="sng" dirty="0">
                <a:solidFill>
                  <a:srgbClr val="D10BB5"/>
                </a:solidFill>
                <a:latin typeface="Adobe Caslon Pro Bold" panose="0205070206050A020403" pitchFamily="18" charset="0"/>
              </a:rPr>
              <a:t>Member Student Responsibility </a:t>
            </a:r>
            <a:br>
              <a:rPr lang="en-US" sz="3200" cap="none" dirty="0"/>
            </a:br>
            <a:r>
              <a:rPr lang="en-US" sz="3200" cap="none" dirty="0"/>
              <a:t>     </a:t>
            </a:r>
            <a:endParaRPr lang="en-US" sz="4400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CEB2A7-E8DF-4227-A909-398DD7AF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787" y="1910050"/>
            <a:ext cx="9957159" cy="303790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km-KH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Mr. CHUON-Ny 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8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and Research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project manager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primarily responsible for the successful completion of a project. 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Developing a project plan, Managing deliverables according to the plan, Leading and managing the P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roject team, Determining the methodology used on the project.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Establishing a project schedule and determining each phase, Assigning tasks to project team members, 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 upper management.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Mrs. ENG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Channeardey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8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Assisting in defining the project, Gathering requirements from Application  units or users, 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Documenting technical and business requirements.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Verifying that project deliverables meet the requirements.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Testing solutions to validate objectives.</a:t>
            </a:r>
          </a:p>
        </p:txBody>
      </p:sp>
    </p:spTree>
    <p:extLst>
      <p:ext uri="{BB962C8B-B14F-4D97-AF65-F5344CB8AC3E}">
        <p14:creationId xmlns:p14="http://schemas.microsoft.com/office/powerpoint/2010/main" val="4122571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33D3-CF2E-4C6B-9EF2-17A0CFEE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57" y="556182"/>
            <a:ext cx="5401559" cy="196077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Mr. YIT </a:t>
            </a:r>
            <a:r>
              <a:rPr lang="en-US" sz="2000" dirty="0" err="1">
                <a:latin typeface="Adobe Caslon Pro Bold" panose="0205070206050A020403" pitchFamily="18" charset="0"/>
                <a:cs typeface="Times New Roman" panose="02020603050405020304" pitchFamily="18" charset="0"/>
              </a:rPr>
              <a:t>Chanthim</a:t>
            </a:r>
            <a:b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u="sng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Developer</a:t>
            </a:r>
            <a:r>
              <a:rPr lang="en-US" sz="2000" b="1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  : </a:t>
            </a: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Design Interface</a:t>
            </a:r>
            <a:b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</a:br>
            <a:endParaRPr lang="en-US" sz="2000" dirty="0">
              <a:latin typeface="Adobe Caslon Pro Bold" panose="0205070206050A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9BA18-B9B9-4F0F-8D60-574C1FA8584D}"/>
              </a:ext>
            </a:extLst>
          </p:cNvPr>
          <p:cNvSpPr txBox="1"/>
          <p:nvPr/>
        </p:nvSpPr>
        <p:spPr>
          <a:xfrm>
            <a:off x="3073922" y="2163014"/>
            <a:ext cx="7304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Mr. PHANN </a:t>
            </a:r>
            <a:r>
              <a:rPr lang="en-US" sz="2000" dirty="0" err="1">
                <a:latin typeface="Adobe Caslon Pro Bold" panose="0205070206050A020403" pitchFamily="18" charset="0"/>
                <a:cs typeface="Times New Roman" panose="02020603050405020304" pitchFamily="18" charset="0"/>
              </a:rPr>
              <a:t>Phoumean</a:t>
            </a: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	</a:t>
            </a:r>
            <a:b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b="1" u="sng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Developer</a:t>
            </a:r>
            <a:r>
              <a:rPr lang="en-US" sz="2000" b="1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   :</a:t>
            </a: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 Study Process/Algorisms and Coding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522DF-83F8-4D49-8189-F88349451CD1}"/>
              </a:ext>
            </a:extLst>
          </p:cNvPr>
          <p:cNvSpPr txBox="1"/>
          <p:nvPr/>
        </p:nvSpPr>
        <p:spPr>
          <a:xfrm>
            <a:off x="4112444" y="3361560"/>
            <a:ext cx="58234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Mr. Veng </a:t>
            </a:r>
            <a:r>
              <a:rPr lang="en-US" sz="2000" dirty="0" err="1">
                <a:latin typeface="Adobe Caslon Pro Bold" panose="0205070206050A020403" pitchFamily="18" charset="0"/>
                <a:cs typeface="Times New Roman" panose="02020603050405020304" pitchFamily="18" charset="0"/>
              </a:rPr>
              <a:t>Thavong</a:t>
            </a: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:</a:t>
            </a:r>
            <a:br>
              <a:rPr lang="en-US" sz="2000" b="1" dirty="0">
                <a:latin typeface="Adobe Caslon Pro Bold" panose="0205070206050A020403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Project Tester </a:t>
            </a: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latin typeface="Adobe Caslon Pro Bold" panose="0205070206050A020403" pitchFamily="18" charset="0"/>
                <a:cs typeface="Times New Roman" panose="02020603050405020304" pitchFamily="18" charset="0"/>
              </a:rPr>
              <a:t>Deberg</a:t>
            </a:r>
            <a:r>
              <a:rPr lang="en-US" sz="2000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 Error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49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FC8E-B4C7-4AA9-9B8A-95717980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166" y="223161"/>
            <a:ext cx="7112150" cy="79880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D10BB5"/>
                </a:solidFill>
                <a:latin typeface="Adobe Caslon Pro Bold" panose="0205070206050A020403" pitchFamily="18" charset="0"/>
              </a:rPr>
              <a:t>3. Structure Project,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37" y="2356699"/>
            <a:ext cx="2024743" cy="4501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4957"/>
          <a:stretch/>
        </p:blipFill>
        <p:spPr>
          <a:xfrm>
            <a:off x="3684609" y="2356700"/>
            <a:ext cx="6993654" cy="45012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DFC8E-B4C7-4AA9-9B8A-95717980C1D1}"/>
              </a:ext>
            </a:extLst>
          </p:cNvPr>
          <p:cNvSpPr txBox="1">
            <a:spLocks/>
          </p:cNvSpPr>
          <p:nvPr/>
        </p:nvSpPr>
        <p:spPr>
          <a:xfrm>
            <a:off x="1790457" y="877934"/>
            <a:ext cx="6482686" cy="1402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Algorisms:  </a:t>
            </a:r>
            <a:endParaRPr lang="km-KH" sz="2400" b="1" u="sng" dirty="0"/>
          </a:p>
          <a:p>
            <a:endParaRPr lang="en-US" sz="2400" u="sng" dirty="0"/>
          </a:p>
          <a:p>
            <a:r>
              <a:rPr lang="en-US" sz="2400" dirty="0"/>
              <a:t>	- </a:t>
            </a:r>
            <a:r>
              <a:rPr lang="en-US" sz="2400" b="1" dirty="0">
                <a:solidFill>
                  <a:srgbClr val="FF0000"/>
                </a:solidFill>
              </a:rPr>
              <a:t>Spinner</a:t>
            </a:r>
            <a:r>
              <a:rPr lang="en-US" sz="2400" dirty="0"/>
              <a:t> (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សម្រាប់ធ្វើ </a:t>
            </a:r>
            <a:r>
              <a:rPr lang="en-US" sz="2400" dirty="0"/>
              <a:t>Dropdown) </a:t>
            </a:r>
            <a:endParaRPr lang="km-KH" sz="2400" dirty="0"/>
          </a:p>
          <a:p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- </a:t>
            </a:r>
            <a:r>
              <a:rPr lang="en-US" sz="2400" b="1" dirty="0">
                <a:solidFill>
                  <a:srgbClr val="FF0000"/>
                </a:solidFill>
              </a:rPr>
              <a:t>Unit Convert 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(សម្រាប់បំបែកខ្នាត)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- </a:t>
            </a:r>
            <a:r>
              <a:rPr lang="en-US" sz="2400" b="1" dirty="0">
                <a:solidFill>
                  <a:srgbClr val="FF0000"/>
                </a:solidFill>
              </a:rPr>
              <a:t>Tab                    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ចំណុចរង្វាស់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428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60E491-D4A1-4633-A677-F8223D2F8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2"/>
          <a:stretch/>
        </p:blipFill>
        <p:spPr>
          <a:xfrm>
            <a:off x="0" y="162612"/>
            <a:ext cx="12192000" cy="65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6E1568E-C38C-40E6-BE67-D0B7CEF5F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"/>
          <a:stretch/>
        </p:blipFill>
        <p:spPr>
          <a:xfrm>
            <a:off x="0" y="226243"/>
            <a:ext cx="12192000" cy="65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3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84B791-CD62-448C-A9C5-93BC0E5AB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5"/>
          <a:stretch/>
        </p:blipFill>
        <p:spPr>
          <a:xfrm>
            <a:off x="0" y="157899"/>
            <a:ext cx="12192000" cy="65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3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251BE7A-B301-4569-982A-109D94885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/>
        </p:blipFill>
        <p:spPr>
          <a:xfrm>
            <a:off x="0" y="148472"/>
            <a:ext cx="12192000" cy="65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FC8E-B4C7-4AA9-9B8A-95717980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56" y="920634"/>
            <a:ext cx="9905998" cy="4066145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D10BB5"/>
                </a:solidFill>
              </a:rPr>
              <a:t>Reference</a:t>
            </a:r>
            <a:br>
              <a:rPr lang="en-US" sz="4000" u="sng" dirty="0"/>
            </a:br>
            <a:br>
              <a:rPr lang="en-US" sz="4000" dirty="0"/>
            </a:br>
            <a:r>
              <a:rPr lang="en-US" sz="1600" dirty="0"/>
              <a:t>	</a:t>
            </a:r>
            <a:r>
              <a:rPr lang="en-US" sz="2400" dirty="0"/>
              <a:t>https://km.wikipedia.org/wiki/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រង្វាស់រង្វាល់របស់ខ្មែរ</a:t>
            </a:r>
            <a:br>
              <a:rPr lang="en-US" sz="2400" dirty="0"/>
            </a:br>
            <a:r>
              <a:rPr lang="en-US" sz="2400" dirty="0"/>
              <a:t>	https://www.villanovau.com/resources/project-management/project-team-roles-and-responsibilities/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80586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E97C-40A9-4F9C-A861-90F284F2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77" y="2750270"/>
            <a:ext cx="8008481" cy="175259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D10BB5"/>
                </a:solidFill>
                <a:latin typeface="Adobe Caslon Pro Bold" panose="0205070206050A020403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1593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AC9-C039-4A27-8DFF-2D3868CE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081" y="1734735"/>
            <a:ext cx="9572022" cy="3953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Khmer Measurement and Scope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Member arrangement Responsible in this Project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Android Project, Define Menu and Modules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Submit Code/Slide Presentation to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Android to Repo (metreysk@gmail.com)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A549D2-6A9A-491C-95CD-03162BBB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152" y="471340"/>
            <a:ext cx="6026051" cy="1743375"/>
          </a:xfrm>
        </p:spPr>
        <p:txBody>
          <a:bodyPr/>
          <a:lstStyle/>
          <a:p>
            <a:r>
              <a:rPr lang="en-US" u="sng" dirty="0">
                <a:solidFill>
                  <a:srgbClr val="D10BB5"/>
                </a:solidFill>
                <a:latin typeface="Adobe Caslon Pro Bold" panose="0205070206050A020403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0337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FC8E-B4C7-4AA9-9B8A-95717980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71" y="336537"/>
            <a:ext cx="8079418" cy="1188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D10BB5"/>
                </a:solidFill>
                <a:latin typeface="Adobe Caslon Pro Bold" panose="0205070206050A020403" pitchFamily="18" charset="0"/>
              </a:rPr>
              <a:t>1. </a:t>
            </a:r>
            <a:r>
              <a:rPr lang="en-US" sz="3200" b="1" u="sng" dirty="0">
                <a:solidFill>
                  <a:srgbClr val="D10BB5"/>
                </a:solidFill>
                <a:latin typeface="Adobe Caslon Pro Bold" panose="0205070206050A020403" pitchFamily="18" charset="0"/>
              </a:rPr>
              <a:t>Introduction to Khmer Measurement </a:t>
            </a:r>
            <a:r>
              <a:rPr lang="en-US" sz="3200" b="1" u="sng" cap="none" dirty="0">
                <a:solidFill>
                  <a:srgbClr val="D10BB5"/>
                </a:solidFill>
                <a:latin typeface="Adobe Caslon Pro Bold" panose="0205070206050A020403" pitchFamily="18" charset="0"/>
              </a:rPr>
              <a:t> </a:t>
            </a:r>
            <a:br>
              <a:rPr lang="en-US" sz="3200" b="1" cap="none" dirty="0">
                <a:solidFill>
                  <a:srgbClr val="D10BB5"/>
                </a:solidFill>
                <a:latin typeface="Adobe Caslon Pro Bold" panose="0205070206050A020403" pitchFamily="18" charset="0"/>
              </a:rPr>
            </a:br>
            <a:r>
              <a:rPr lang="en-US" sz="3200" b="1" cap="none" dirty="0">
                <a:solidFill>
                  <a:srgbClr val="D10BB5"/>
                </a:solidFill>
                <a:latin typeface="Adobe Caslon Pro Bold" panose="0205070206050A020403" pitchFamily="18" charset="0"/>
              </a:rPr>
              <a:t>     </a:t>
            </a:r>
            <a:endParaRPr lang="en-US" sz="4400" b="1" u="sng" dirty="0">
              <a:solidFill>
                <a:srgbClr val="D10BB5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B2A7-E8DF-4227-A909-398DD7AF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822" y="1120443"/>
            <a:ext cx="10000769" cy="53339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រង្វាស់ចំនួនរបស់បុព្វបុរសខ្មែរជំនាន់ដើម ដែលបានខិតខំបង្កើតឡើង និងរក្សាទុកតៗអស់ជាច្រើនជំនាន់មកហើយដែលដែលទាក់ទងទៅនឹងខ្នាតបុរាណរបស់ខ្មែរ។ នៅពេលនេះក្រុមយើងខ្ញុំសូមបទបង្ហាញ ជូនដល់បងប្អូនតាមរយះ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Application Measurement Khmer Calculator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មួយនេះ។ ដើម្បីជារក្សា និងការអភិរក្សពាក្យពេចន៍ដែលទាក់ទងនឹងរង្វាស់ខ្នាតមួយនេះ គឺចង់រំលឹកដល់អត្តសញ្ញាណជាតិ និងជាអ្វីដែលជួយជំរុញដល់កូនខ្មែរជំនាន់ក្រោយៗ បានស្គាល់នូវ   តំលៃនៃរង្វាស់ខ្នាតរបស់បុព្វបុរសខ្មែរយើង។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m-KH" sz="2600" b="1" dirty="0">
              <a:solidFill>
                <a:srgbClr val="0070C0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m-KH" sz="2600" b="1" dirty="0">
                <a:solidFill>
                  <a:srgbClr val="0070C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រង្វាស់សំរាប់ផ្លែឈើ</a:t>
            </a:r>
            <a:r>
              <a:rPr lang="en-US" sz="2600" b="1" dirty="0">
                <a:solidFill>
                  <a:srgbClr val="0070C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១គូ		គឺជាខ្នាតឯកតាខ្មែរពីបុរាណ ដែលកំណត់ចំនួនពីរផ្ទឹមគ្នា។ 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ឧទាហរណ៍ ៖ សត្វលលកមួយគូ ស្បែកជើងមួយគូ ចង្កឹះមួយគូ។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១ដំប		គឺជាខ្នាតឯកតាខ្មែរពីបុរាណ ដែលកំណត់ចំនួន៤។ 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ឧទាហរណ៍ ៖ កណ្តាប់១ដំប។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១ផ្លូន		គឺជាខ្នាតឯកតាខ្មែរពីបុរាណ ដែលរាប់ចំនួន១០ ស្មើនឹងចំនួន៤០។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ឧទាហរណ៍ ៖ ពោតមួយផ្លូន។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១ស្លឹក	គឺជាខ្នាតឯកតាខ្មែរពីបុរាណ ដែលរាប់ចំនួន១០ផ្លូន ស្មើនឹងចំនួន៤០០។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ឧទាហរណ៍ ៖ ត្នោតមួយស្លឹក។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8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61FF-62E8-4A87-BCD9-C1914E4A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156" y="546362"/>
            <a:ext cx="9274959" cy="6010374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រង្វាស់សំរាប់ចំណុះ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km-KH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១កន្តាំង	គឺជាខ្នាតឯកតាខ្មែរពីបុរាណ ដែលរាប់ចំនួន១កន្តាំង ស្មើនឹង ចំនួន២កូនល្អី។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៖ពោត១កន្តាំង។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១តៅ		គឺជាខ្នាតឯកតាខ្មែរពីបុរាណ ដែលរាប់ចំនួន១តៅ ស្មើនឹង ចំនួន២កន្តាំង។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៖ល្ងរ១តៅ។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១ថាំង	គឺជាខ្នាតឯកតាខ្មែរពីបុរាណ ដែលរាប់ចំនួន១ថាំង ស្មើនឹង ចំនួន២តៅ។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៖សណ្តែក១ថាំង។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១តៅស្រូវ	គឺជាខ្នាតឯកតាខ្មែរពីបុរាណ ដែលរាប់ចំនួន១តៅស្រូវ ស្មើនឹង ចំនួន១២គីឡូក្រាម។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៖ស្រូវ១តៅ។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១តៅអង្ករ	គឺជាខ្នាតឯកតាខ្មែរពីបុរាណ ដែលរាប់ចំនួន១អង្ករ ស្មើនឹង ចំនួន១៥គីឡូក្រាម។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៖អង្ករ១តៅ។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B102-AB94-4A9C-B80E-2C781B20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175" y="360218"/>
            <a:ext cx="9511502" cy="6497782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រង្វាស់ប្រវែង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km-KH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១ធ្នាប់	គឺជាខ្នាតឯកតាខ្មែរពីបុរាណ ដែលរាប់ចំនួន១ធ្នាប់ ស្មើនឹង ចំនួន១ទទឹងម្រាមដៃ។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៖ខ្សែ១ធ្នាប់។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១ចំអាម	គឺជាខ្នាតឯកតាខ្មែរពីបុរាណ ដែលរាប់ចំនួន១ចំអាម ស្មើនឹង ចំនួន១២ធ្នាប់។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៖កាត់ចេញ១ចំអាម។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១ហត្ថ	គឺជាខ្នាតឯកតាខ្មែរពីបុរាណ ដែលរាប់ចំនួន១ហត្ថ ស្មើនឹង ចំនួន២ចំអាម។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៖យកចំនួន២ហត្ថ។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១ព្យាម	គឺជាខ្នាតឯកតាខ្មែរពីបុរាណ ដែលរាប់ចំនួន១ព្យាម ស្មើនឹង ចំនួន៤ហត្ថ។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៖យកប្រវែង១ព្យាម។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១គក់		គឺជាខ្នាតឯកតាខ្មែរពីបុរាណ ដែលរាប់ចំនួន១គក់ ស្មើនឹង ចំនួនប្រវែងពីកែងដៃចុងម្រាមដែលក្តាប់។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lang="km-KH" sz="1700" dirty="0">
                <a:solidFill>
                  <a:prstClr val="black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ឧទាហរណ៍ ៖ប្រវែង១គក់។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១សិន	គឺជាខ្នាតឯកតាខ្មែរពីបុរាណ ដែលរាប់ចំនួន១សិន ស្មើនឹង ចំនួន២០ព្យាម។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៖យកប្រវែង១សិន។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១គាវុត	គឺជាខ្នាតឯកតាខ្មែរពីបុរាណ ដែលរាប់ចំនួន១គាវុត ស្មើនឹង ចំនួន១០០សិន ឬ ២០០០ព្យាម។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៖ក្រណាត់១គាវុត។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១យោជន៍	គឺជាខ្នាតឯកតាខ្មែរពីបុរាណ ដែលរាប់ចំនួន១យោជន៍ ស្មើនឹង ចំនួន៤០០សិន ឬ ១៦គីឡូម៉ែត្រ។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៖ចំងាយ១យោជន៍។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79C7-BEA9-4593-958D-F7A6CF6B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896" y="304799"/>
            <a:ext cx="9502487" cy="6553201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រង្វាស់ទម្ងន់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km-KH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១ហ៊ុន	គឺជាខ្នាតឯកតាខ្មែរពីបុរាណ ដែលរាប់ចំនួន១ហ៊ុន ស្មើនឹង ចំនួន១០លី។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៖មាស១ហ៊ុន។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១ជី		គឺជាខ្នាតឯកតាខ្មែរពីបុរាណ ដែលរាប់ចំនួន១ជី ស្មើនឹង ចំនួន១០ហ៊ុន ឬ ៣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,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៧៥ក្រាម។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៖ផ្លាក់ទីន១ជី។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១ដំឡឹង	គឺជាខ្នាតឯកតាខ្មែរពីបុរាណ ដែលរាប់ចំនួន១ដំឡឹង ស្មើនឹង ចំនួន១០ជី។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៖មាស១ដំឡឹង។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១នាឡិ	គឺជាខ្នាតឯកតាខ្មែរពីបុរាណ ដែលរាប់ចំនួន១នាឡិ ស្មើនឹង ចំនួន១៦ដំឡឹង ឬ ៦០០ក្រាម។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៖មាស១នាឡិ។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១ចុង	គឺជាខ្នាតឯកតាខ្មែរពីបុរាណ ដែលរាប់ចំនួន១ចុង ស្មើនឹង ចំនួន៥០នាឡិ ឬ ៣០គីឡូក្រាម។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៖ដែក១ចុង។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១ហាប	គឺជាខ្នាតឯកតាខ្មែរពីបុរាណ ដែលរាប់ចំនួន១ហាប ស្មើនឹង ចំនួន២ចុង ឬ ៦០គីឡូក្រាម។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ឧទាហរណ៍ ៖ស្ពាន់១ ហាប។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9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C13F-46CC-411E-83F0-5A4DCAC2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461" y="422712"/>
            <a:ext cx="8987315" cy="3124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រង្វាស់សន្លឹក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១ត្របក	គឺជាខ្នាតឯកតាខ្មែរពីបុរាណ ដែលរាប់ចំនួន១ត្របក ស្មើនឹង ចំនួន១០ស្នើ ឬ ២០សន្លឹក។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ឧទាហរណ៍ ៖ម្លូរ ១ត្របក។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១ស្នើ	គឺជាខ្នាតឯកតាខ្មែរពីបុរាណ ដែលរាប់ចំនួន១ស្នើ ស្មើនឹង ចំនួន២សន្លឹក។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	</a:t>
            </a:r>
            <a:r>
              <a:rPr kumimoji="0" lang="km-KH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ឧទាហរណ៍ ៖ស្លឹកបាស ១ស្នើ។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28E75-E303-4771-8FE2-83454FF5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3" y="3110846"/>
            <a:ext cx="10207197" cy="29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FC8E-B4C7-4AA9-9B8A-95717980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651" y="631596"/>
            <a:ext cx="5919263" cy="1068528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rgbClr val="D10BB5"/>
                </a:solidFill>
                <a:latin typeface="Adobe Caslon Pro Bold" panose="0205070206050A020403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B2A7-E8DF-4227-A909-398DD7AF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874" y="1417320"/>
            <a:ext cx="10407192" cy="45354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កម្មវិធី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Measurement Khmer Calculator </a:t>
            </a: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នេះត្រូវបានអភិវឌ្ឍន៏ឡើងដោយ កម្មវិធី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Android studio </a:t>
            </a: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ជាមួយនឹងភាសា </a:t>
            </a: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Java Programming </a:t>
            </a: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ដោយប្រើសម្រាប់ធ្វើការគណនាដូចខាងក្រោម៖</a:t>
            </a:r>
            <a:endParaRPr lang="en-US" sz="3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-</a:t>
            </a:r>
            <a:r>
              <a:rPr lang="km-KH" b="1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បំបែកពី៖  </a:t>
            </a:r>
            <a:r>
              <a:rPr lang="km-KH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គូរ, ដំប, ផ្លូន, ស្លឹក</a:t>
            </a:r>
            <a:endParaRPr lang="en-US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-</a:t>
            </a:r>
            <a:r>
              <a:rPr lang="km-KH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 </a:t>
            </a:r>
            <a:r>
              <a:rPr lang="km-KH" b="1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ទៅជា  ៖   </a:t>
            </a:r>
            <a:r>
              <a:rPr lang="km-KH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ផ្លូន, ដំប, គូរ, ផ្លែ</a:t>
            </a:r>
            <a:endParaRPr lang="en-US" sz="40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2ECE-9025-45DD-930C-04267885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101" y="289760"/>
            <a:ext cx="10018713" cy="2906258"/>
          </a:xfrm>
        </p:spPr>
        <p:txBody>
          <a:bodyPr/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បំបែកពី៖ 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កន្តាំង, តៅ, ថាំង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ទៅជា  ៖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កូនល្អី,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កន្តាំង, តៅ, គីឡូក្រាម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81CC9-AB2F-4064-9059-D2BE083A28E7}"/>
              </a:ext>
            </a:extLst>
          </p:cNvPr>
          <p:cNvSpPr txBox="1"/>
          <p:nvPr/>
        </p:nvSpPr>
        <p:spPr>
          <a:xfrm>
            <a:off x="1814946" y="2722980"/>
            <a:ext cx="856210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បំបែកពី៖ 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ធ្នាប់, ចំអាម, ហត្ថ , ព្យាម , គក់, សិន , គាវុត , យោជន៍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ទៅជា  ៖  </a:t>
            </a:r>
            <a:r>
              <a:rPr lang="km-KH" sz="2400" b="1" dirty="0">
                <a:solidFill>
                  <a:prstClr val="black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ទទឹងម្រាមដៃ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, ធ្នាប់, ចំអាម, ព្យាម ,សិន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19401-2F0F-42E4-AC78-33D83DB1E58D}"/>
              </a:ext>
            </a:extLst>
          </p:cNvPr>
          <p:cNvSpPr txBox="1"/>
          <p:nvPr/>
        </p:nvSpPr>
        <p:spPr>
          <a:xfrm>
            <a:off x="1814946" y="4387458"/>
            <a:ext cx="696483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បំបែកពី៖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	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ហ៊ុន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, ជី, ដំឡឹង, នាឡិ , ចុង, ហាប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hmer OS Siemreap" panose="02000500000000020004" pitchFamily="2" charset="0"/>
              <a:ea typeface="+mn-ea"/>
              <a:cs typeface="Khmer OS Siemreap" panose="02000500000000020004" pitchFamily="2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-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ទៅជា  ៖  </a:t>
            </a:r>
            <a:r>
              <a:rPr kumimoji="0" lang="km-K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rPr>
              <a:t>លី, ហ៊ុន, ជី, ដំឡឹង ,នាឡិ ,ចុង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045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548</TotalTime>
  <Words>1514</Words>
  <Application>Microsoft Office PowerPoint</Application>
  <PresentationFormat>Widescreen</PresentationFormat>
  <Paragraphs>122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Adobe Caslon Pro Bold</vt:lpstr>
      <vt:lpstr>Arial</vt:lpstr>
      <vt:lpstr>Arial Unicode MS</vt:lpstr>
      <vt:lpstr>Calibri</vt:lpstr>
      <vt:lpstr>Corbel</vt:lpstr>
      <vt:lpstr>Khmer OS Siemreap</vt:lpstr>
      <vt:lpstr>Times New Roman</vt:lpstr>
      <vt:lpstr>Wingdings</vt:lpstr>
      <vt:lpstr>Parallax</vt:lpstr>
      <vt:lpstr>TOPIC: Measurement Calculator Khmer Subject: Mobile App Programming Introduce By Lecturer: Pongsametrey Sok</vt:lpstr>
      <vt:lpstr>Content</vt:lpstr>
      <vt:lpstr>1. Introduction to Khmer Measurement        </vt:lpstr>
      <vt:lpstr>PowerPoint Presentation</vt:lpstr>
      <vt:lpstr>PowerPoint Presentation</vt:lpstr>
      <vt:lpstr>PowerPoint Presentation</vt:lpstr>
      <vt:lpstr>PowerPoint Presentation</vt:lpstr>
      <vt:lpstr>Scope</vt:lpstr>
      <vt:lpstr>PowerPoint Presentation</vt:lpstr>
      <vt:lpstr>PowerPoint Presentation</vt:lpstr>
      <vt:lpstr>2. Member Student Responsibility       </vt:lpstr>
      <vt:lpstr>Mr. YIT Chanthim  Developer  : Design Interface </vt:lpstr>
      <vt:lpstr>3. Structure Project, Menu</vt:lpstr>
      <vt:lpstr>PowerPoint Presentation</vt:lpstr>
      <vt:lpstr>PowerPoint Presentation</vt:lpstr>
      <vt:lpstr>PowerPoint Presentation</vt:lpstr>
      <vt:lpstr>PowerPoint Presentation</vt:lpstr>
      <vt:lpstr>Reference   https://km.wikipedia.org/wiki/រង្វាស់រង្វាល់របស់ខ្មែរ  https://www.villanovau.com/resources/project-management/project-team-roles-and-responsibilities/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Mobile App Programming Introduce By Lecturer: Pongsametrey Sok</dc:title>
  <dc:creator>VEY Seven</dc:creator>
  <cp:lastModifiedBy>Chuon Ny</cp:lastModifiedBy>
  <cp:revision>31</cp:revision>
  <dcterms:created xsi:type="dcterms:W3CDTF">2021-08-28T07:19:39Z</dcterms:created>
  <dcterms:modified xsi:type="dcterms:W3CDTF">2021-10-09T05:24:28Z</dcterms:modified>
</cp:coreProperties>
</file>