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0" r:id="rId13"/>
    <p:sldId id="26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6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2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1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70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30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6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19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66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54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74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16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62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15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2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0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64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02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B4A517-4897-4F59-9C4E-43B6CF71EB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1F68-7972-437D-9DAD-B8E677150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675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D3E44-0477-1938-6C50-BE9E4A44F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5829"/>
            <a:ext cx="8825658" cy="3329581"/>
          </a:xfrm>
        </p:spPr>
        <p:txBody>
          <a:bodyPr/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решения курсового проекта на тему: 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Конвертер аудио в текст с терминами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0AD0EC-AD10-AAEA-7F86-D3545648D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4170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Подготовили: Студенты 3-го курса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идб-22-13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с.а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с.в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0447973"/>
      </p:ext>
    </p:extLst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D2186-929D-9557-CC16-ABF6B3FDB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066C5-70CF-571D-F50A-9E0A5A00C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79" y="862585"/>
            <a:ext cx="6279117" cy="861420"/>
          </a:xfrm>
        </p:spPr>
        <p:txBody>
          <a:bodyPr/>
          <a:lstStyle/>
          <a:p>
            <a:r>
              <a:rPr lang="ru-RU" sz="44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аше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  <a:t> решение</a:t>
            </a:r>
            <a:b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21229-4871-9187-991B-00B7521EF099}"/>
              </a:ext>
            </a:extLst>
          </p:cNvPr>
          <p:cNvSpPr txBox="1"/>
          <p:nvPr/>
        </p:nvSpPr>
        <p:spPr>
          <a:xfrm>
            <a:off x="588027" y="1635963"/>
            <a:ext cx="56634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глоссария профильных терминов Многофакторная оценка терминов: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Частота в тексте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Редкость в языке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Семантическая релевантность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49228-E293-EE11-F054-4168B977FAE1}"/>
              </a:ext>
            </a:extLst>
          </p:cNvPr>
          <p:cNvSpPr txBox="1"/>
          <p:nvPr/>
        </p:nvSpPr>
        <p:spPr>
          <a:xfrm>
            <a:off x="4528566" y="484109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ключевых терминов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C57A98-7938-57ED-EFC0-F602B9E5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347" y="1762298"/>
            <a:ext cx="4582164" cy="21243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91ADC4-7F2D-645B-5B6B-49B8F069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71" y="4249520"/>
            <a:ext cx="924054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94417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DCBF0-34C0-9B6C-B259-6425AE137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79D72-63E5-F123-78AF-C6B35FC04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79" y="862585"/>
            <a:ext cx="6279117" cy="861420"/>
          </a:xfrm>
        </p:spPr>
        <p:txBody>
          <a:bodyPr/>
          <a:lstStyle/>
          <a:p>
            <a:r>
              <a:rPr lang="ru-RU" sz="44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аше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  <a:t> решение</a:t>
            </a:r>
            <a:b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2F65F-563F-126A-B902-80E3BF228699}"/>
              </a:ext>
            </a:extLst>
          </p:cNvPr>
          <p:cNvSpPr txBox="1"/>
          <p:nvPr/>
        </p:nvSpPr>
        <p:spPr>
          <a:xfrm>
            <a:off x="588027" y="1635963"/>
            <a:ext cx="56634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Интерактивные диаграммы для визуального анализа: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Облака слов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Топ-графики частотности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Сравнительные гистограммы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Диаграммы рассеяния для терминов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BC61B-5556-8D8D-D9BB-09B1E832B6A8}"/>
              </a:ext>
            </a:extLst>
          </p:cNvPr>
          <p:cNvSpPr txBox="1"/>
          <p:nvPr/>
        </p:nvSpPr>
        <p:spPr>
          <a:xfrm>
            <a:off x="4528566" y="484109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результатов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7363C2-B223-684D-0622-3812981E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79" y="2291084"/>
            <a:ext cx="6387760" cy="339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04442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398D0-8475-861C-B2AA-98C2A4D8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7C3AF-6E5F-1486-4CD6-6F6342A2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79" y="862585"/>
            <a:ext cx="6279117" cy="861420"/>
          </a:xfrm>
        </p:spPr>
        <p:txBody>
          <a:bodyPr/>
          <a:lstStyle/>
          <a:p>
            <a:r>
              <a:rPr lang="ru-RU" sz="44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аше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  <a:t> решение</a:t>
            </a:r>
            <a:b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CC4A8-FD3B-6A8A-272D-025E561663ED}"/>
              </a:ext>
            </a:extLst>
          </p:cNvPr>
          <p:cNvSpPr txBox="1"/>
          <p:nvPr/>
        </p:nvSpPr>
        <p:spPr>
          <a:xfrm>
            <a:off x="4528566" y="484109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результатов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8B6690-BAF1-32E9-B394-81FCBED3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4" y="1580564"/>
            <a:ext cx="5763700" cy="355343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975E8F6-740D-F65A-B760-859E6F73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64" y="1580564"/>
            <a:ext cx="5605272" cy="355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63694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4B2F6-8000-CDA2-9EA6-BAB4AD39A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ECA45D-3B71-AD0D-3883-91CADA12C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339" y="1787293"/>
            <a:ext cx="8825658" cy="86142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ru-RU" sz="1600" b="1" i="0" dirty="0">
                <a:solidFill>
                  <a:srgbClr val="F8FAFF"/>
                </a:solidFill>
                <a:effectLst/>
                <a:latin typeface="quote-cjk-patch"/>
              </a:rPr>
              <a:t>🔹 Выходные данные</a:t>
            </a:r>
          </a:p>
          <a:p>
            <a:pPr algn="l">
              <a:buFont typeface="+mj-lt"/>
              <a:buAutoNum type="arabicPeriod"/>
            </a:pPr>
            <a:r>
              <a:rPr lang="ru-RU" sz="1600" b="1" i="0" dirty="0">
                <a:solidFill>
                  <a:srgbClr val="F8FAFF"/>
                </a:solidFill>
                <a:effectLst/>
                <a:latin typeface="quote-cjk-patch"/>
              </a:rPr>
              <a:t>Транскрипт лекции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quote-cjk-patch"/>
              </a:rPr>
              <a:t> (текстовый файл)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1600" b="1" i="0" dirty="0">
                <a:solidFill>
                  <a:srgbClr val="F8FAFF"/>
                </a:solidFill>
                <a:effectLst/>
                <a:latin typeface="quote-cjk-patch"/>
              </a:rPr>
              <a:t>Статистика текста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quote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1600" b="0" i="0" dirty="0">
                <a:solidFill>
                  <a:srgbClr val="F8FAFF"/>
                </a:solidFill>
                <a:effectLst/>
                <a:latin typeface="quote-cjk-patch"/>
              </a:rPr>
              <a:t>Количество предложений/токенов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1600" b="0" i="0" dirty="0">
                <a:solidFill>
                  <a:srgbClr val="F8FAFF"/>
                </a:solidFill>
                <a:effectLst/>
                <a:latin typeface="quote-cjk-patch"/>
              </a:rPr>
              <a:t>Соотношение уникальных слов (TTR)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1600" b="0" i="0" dirty="0">
                <a:solidFill>
                  <a:srgbClr val="F8FAFF"/>
                </a:solidFill>
                <a:effectLst/>
                <a:latin typeface="quote-cjk-patch"/>
              </a:rPr>
              <a:t>Средняя длина предложений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1600" b="1" i="0" dirty="0">
                <a:solidFill>
                  <a:srgbClr val="F8FAFF"/>
                </a:solidFill>
                <a:effectLst/>
                <a:latin typeface="quote-cjk-patch"/>
              </a:rPr>
              <a:t>Терминологический анализ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quote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1600" b="0" i="0" dirty="0">
                <a:solidFill>
                  <a:srgbClr val="F8FAFF"/>
                </a:solidFill>
                <a:effectLst/>
                <a:latin typeface="quote-cjk-patch"/>
              </a:rPr>
              <a:t>CSV-таблица с ранжированными терминами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1600" b="0" i="0" dirty="0">
                <a:solidFill>
                  <a:srgbClr val="F8FAFF"/>
                </a:solidFill>
                <a:effectLst/>
                <a:latin typeface="quote-cjk-patch"/>
              </a:rPr>
              <a:t>Готовый глоссарий (PDF/CSV)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1600" b="0" i="0" dirty="0">
                <a:solidFill>
                  <a:srgbClr val="F8FAFF"/>
                </a:solidFill>
                <a:effectLst/>
                <a:latin typeface="quote-cjk-patch"/>
              </a:rPr>
              <a:t>Визуализации:</a:t>
            </a:r>
          </a:p>
          <a:p>
            <a:pPr marL="1143000" lvl="2" indent="-228600" algn="l">
              <a:spcBef>
                <a:spcPts val="300"/>
              </a:spcBef>
              <a:buFont typeface="+mj-lt"/>
              <a:buAutoNum type="arabicPeriod"/>
            </a:pPr>
            <a:r>
              <a:rPr lang="ru-RU" sz="1400" b="0" i="0" dirty="0">
                <a:solidFill>
                  <a:srgbClr val="F8FAFF"/>
                </a:solidFill>
                <a:effectLst/>
                <a:latin typeface="quote-cjk-patch"/>
              </a:rPr>
              <a:t>Облако терминов</a:t>
            </a:r>
          </a:p>
          <a:p>
            <a:pPr marL="1143000" lvl="2" indent="-228600" algn="l">
              <a:spcBef>
                <a:spcPts val="300"/>
              </a:spcBef>
              <a:buFont typeface="+mj-lt"/>
              <a:buAutoNum type="arabicPeriod"/>
            </a:pPr>
            <a:r>
              <a:rPr lang="ru-RU" sz="1400" b="0" i="0" dirty="0">
                <a:solidFill>
                  <a:srgbClr val="F8FAFF"/>
                </a:solidFill>
                <a:effectLst/>
                <a:latin typeface="quote-cjk-patch"/>
              </a:rPr>
              <a:t>Топ-30 ключевых слов</a:t>
            </a:r>
          </a:p>
          <a:p>
            <a:pPr marL="1143000" lvl="2" indent="-228600" algn="l">
              <a:spcBef>
                <a:spcPts val="300"/>
              </a:spcBef>
              <a:buFont typeface="+mj-lt"/>
              <a:buAutoNum type="arabicPeriod"/>
            </a:pPr>
            <a:r>
              <a:rPr lang="ru-RU" sz="1400" b="0" i="0" dirty="0">
                <a:solidFill>
                  <a:srgbClr val="F8FAFF"/>
                </a:solidFill>
                <a:effectLst/>
                <a:latin typeface="quote-cjk-patch"/>
              </a:rPr>
              <a:t>Распределение частей речи</a:t>
            </a:r>
          </a:p>
          <a:p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F129E-1C5A-0B16-63F9-8E0BE44E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1441523"/>
            <a:ext cx="4067705" cy="24143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485E65-3334-C5C5-DB7D-B5C05EF4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3855903"/>
            <a:ext cx="4067705" cy="22157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FDB9B2-12B2-0E1A-08DE-C2BBE34A1DFD}"/>
              </a:ext>
            </a:extLst>
          </p:cNvPr>
          <p:cNvSpPr txBox="1"/>
          <p:nvPr/>
        </p:nvSpPr>
        <p:spPr>
          <a:xfrm>
            <a:off x="322851" y="259298"/>
            <a:ext cx="60944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аше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  <a:t> решение</a:t>
            </a:r>
            <a:b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ru-RU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D2331-73FE-746D-C0E4-98142302CC28}"/>
              </a:ext>
            </a:extLst>
          </p:cNvPr>
          <p:cNvSpPr txBox="1"/>
          <p:nvPr/>
        </p:nvSpPr>
        <p:spPr>
          <a:xfrm>
            <a:off x="4491990" y="391476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979668138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F47F1-4413-45C5-94E0-066D7D31D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27CB4-EC08-C41D-439F-224DF2CBE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7681"/>
            <a:ext cx="8825658" cy="3078480"/>
          </a:xfrm>
        </p:spPr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FB6A72-2CFF-627E-14B2-4741EE2F2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196235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9426E-41E0-EE8F-C28C-8B8A6D87F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75B06-E254-EE52-C5F0-19EE6A605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443" y="195073"/>
            <a:ext cx="8825658" cy="86142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EEECC0-CE72-7B90-2F38-0DA93C11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43" y="1576980"/>
            <a:ext cx="9552669" cy="3296772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ru-RU" sz="1800" b="1" i="0" dirty="0">
                <a:solidFill>
                  <a:srgbClr val="F8FAFF"/>
                </a:solidFill>
                <a:effectLst/>
                <a:latin typeface="quote-cjk-patch"/>
              </a:rPr>
              <a:t>Проблемы:</a:t>
            </a:r>
            <a:endParaRPr lang="ru-RU" sz="1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F8FAFF"/>
                </a:solidFill>
                <a:effectLst/>
                <a:latin typeface="quote-cjk-patch"/>
              </a:rPr>
              <a:t>Ручная расшифровка лекций – долго и неточно.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F8FAFF"/>
                </a:solidFill>
                <a:effectLst/>
                <a:latin typeface="quote-cjk-patch"/>
              </a:rPr>
              <a:t>Сложность </a:t>
            </a:r>
            <a:r>
              <a:rPr lang="ru-RU" sz="18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восприятия</a:t>
            </a:r>
            <a:r>
              <a:rPr lang="ru-RU" sz="1800" b="0" i="0" dirty="0">
                <a:solidFill>
                  <a:srgbClr val="F8FAFF"/>
                </a:solidFill>
                <a:effectLst/>
                <a:latin typeface="quote-cjk-patch"/>
              </a:rPr>
              <a:t> терминов на слух.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F8FAFF"/>
                </a:solidFill>
                <a:effectLst/>
                <a:latin typeface="quote-cjk-patch"/>
              </a:rPr>
              <a:t>Ограниченная доступность для людей с нарушениями слуха.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1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>
              <a:buNone/>
            </a:pPr>
            <a:r>
              <a:rPr lang="ru-RU" sz="1800" b="1" i="0" dirty="0">
                <a:solidFill>
                  <a:srgbClr val="F8FAFF"/>
                </a:solidFill>
                <a:effectLst/>
                <a:latin typeface="quote-cjk-patch"/>
              </a:rPr>
              <a:t>Решение:</a:t>
            </a:r>
            <a:br>
              <a:rPr lang="ru-RU" sz="1800" b="0" i="0" dirty="0">
                <a:solidFill>
                  <a:srgbClr val="F8FAFF"/>
                </a:solidFill>
                <a:effectLst/>
                <a:latin typeface="quote-cjk-patch"/>
              </a:rPr>
            </a:br>
            <a:r>
              <a:rPr lang="ru-RU" sz="1800" b="0" i="0" dirty="0">
                <a:solidFill>
                  <a:srgbClr val="F8FAFF"/>
                </a:solidFill>
                <a:effectLst/>
                <a:latin typeface="quote-cjk-patch"/>
              </a:rPr>
              <a:t>Автоматическая конвертация аудио в текст с выделением терминов с помощью </a:t>
            </a:r>
            <a:r>
              <a:rPr lang="ru-RU" sz="1800" b="1" i="0" dirty="0">
                <a:solidFill>
                  <a:srgbClr val="F8FAFF"/>
                </a:solidFill>
                <a:effectLst/>
                <a:latin typeface="quote-cjk-patch"/>
              </a:rPr>
              <a:t>NLP и ASR</a:t>
            </a:r>
            <a:r>
              <a:rPr lang="ru-RU" sz="1800" b="0" i="0" dirty="0">
                <a:solidFill>
                  <a:srgbClr val="F8FAFF"/>
                </a:solidFill>
                <a:effectLst/>
                <a:latin typeface="quote-cjk-patch"/>
              </a:rPr>
              <a:t>.</a:t>
            </a:r>
          </a:p>
          <a:p>
            <a:pPr algn="l">
              <a:buNone/>
            </a:pPr>
            <a:endParaRPr lang="ru-RU" sz="1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>
              <a:buNone/>
            </a:pPr>
            <a:r>
              <a:rPr lang="ru-RU" sz="1800" b="1" i="0" dirty="0">
                <a:solidFill>
                  <a:srgbClr val="F8FAFF"/>
                </a:solidFill>
                <a:effectLst/>
                <a:latin typeface="quote-cjk-patch"/>
              </a:rPr>
              <a:t>Преимущества:</a:t>
            </a:r>
            <a:endParaRPr lang="ru-RU" sz="1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F8FAFF"/>
                </a:solidFill>
                <a:effectLst/>
                <a:latin typeface="quote-cjk-patch"/>
              </a:rPr>
              <a:t>Быстрый поиск и анализ информации.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F8FAFF"/>
                </a:solidFill>
                <a:effectLst/>
                <a:latin typeface="quote-cjk-patch"/>
              </a:rPr>
              <a:t>Повышение точности работы с терминами.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F8FAFF"/>
                </a:solidFill>
                <a:effectLst/>
                <a:latin typeface="quote-cjk-patch"/>
              </a:rPr>
              <a:t>Инклюзивность для людей с ограниченным слухом.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68528685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2231E-AC35-9B0D-1734-2772E5531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81307-80FF-F5B0-F0B7-85307F3AC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79" y="862585"/>
            <a:ext cx="6279117" cy="861420"/>
          </a:xfrm>
        </p:spPr>
        <p:txBody>
          <a:bodyPr/>
          <a:lstStyle/>
          <a:p>
            <a:r>
              <a:rPr lang="ru-RU" sz="44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аше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  <a:t> решение</a:t>
            </a:r>
            <a:b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ru-RU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589A1-4790-00DB-0E52-BD6FA160F9FE}"/>
              </a:ext>
            </a:extLst>
          </p:cNvPr>
          <p:cNvSpPr txBox="1"/>
          <p:nvPr/>
        </p:nvSpPr>
        <p:spPr>
          <a:xfrm>
            <a:off x="340614" y="1408837"/>
            <a:ext cx="6094476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библиотек: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 Импорт необходимых модулей для работы с файлами, аудио, GUI и распознавания речи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ядро системы распознавания речи (на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Kaldi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обработка аудиофайлов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графический интерфейс для выбора файлов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317152-EF59-3C34-BB32-E171D2D99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966" y="4059858"/>
            <a:ext cx="5029902" cy="177189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72E0F7F-D61D-7470-5541-F5D322C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85" y="4059858"/>
            <a:ext cx="4566255" cy="17718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A807CA0-FDE8-02B3-A85F-84DA6C9A7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020" y="436602"/>
            <a:ext cx="4105848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03504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507A0-6E2E-CD4F-AEAB-87E7E2B91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37653-FB1A-F104-5C69-BDCF313DA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79" y="862585"/>
            <a:ext cx="6279117" cy="861420"/>
          </a:xfrm>
        </p:spPr>
        <p:txBody>
          <a:bodyPr/>
          <a:lstStyle/>
          <a:p>
            <a:r>
              <a:rPr lang="ru-RU" sz="44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аше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  <a:t> решение</a:t>
            </a:r>
            <a:b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378FCC-CC2F-1935-8676-42E171C4A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267" y="1362455"/>
            <a:ext cx="10881360" cy="355396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работы с файловой системой: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диалоговых окон для выбора файлов/папок</a:t>
            </a:r>
          </a:p>
          <a:p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скрывает главное окно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абсолютные пути к выбранным объектам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11F6FD-44A3-4FE7-77EA-8A6D68CF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4" y="3130434"/>
            <a:ext cx="9424528" cy="35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21481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2F4A5-3433-9C38-7AF1-3FC4B3547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42D50-9712-B7F6-64A2-03A753DA9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79" y="862585"/>
            <a:ext cx="6279117" cy="861420"/>
          </a:xfrm>
        </p:spPr>
        <p:txBody>
          <a:bodyPr/>
          <a:lstStyle/>
          <a:p>
            <a:r>
              <a:rPr lang="ru-RU" sz="44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аше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  <a:t> решение</a:t>
            </a:r>
            <a:b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3716-DD15-A4DB-2F5E-7AE5CF488352}"/>
              </a:ext>
            </a:extLst>
          </p:cNvPr>
          <p:cNvSpPr txBox="1"/>
          <p:nvPr/>
        </p:nvSpPr>
        <p:spPr>
          <a:xfrm>
            <a:off x="432579" y="1293295"/>
            <a:ext cx="54835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обработка видеофайлов (извлечение звуковой дорожки)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Конвертация любых входных форматов в WAV с параметрами: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Моно (1 канал)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Частота 16 кГц</a:t>
            </a: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16-битная глубина звука</a:t>
            </a:r>
          </a:p>
          <a:p>
            <a:pPr marL="285750" indent="-285750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Единый формат аудио гарантирует совместимость с моделью распознавания речи и улучшает качество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транскрибации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D8B73E-CD1E-C1E6-E033-32F5F6CDC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374" y="1599155"/>
            <a:ext cx="6074060" cy="3534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5FBBA-5026-04E2-94EB-FBD102F5C52C}"/>
              </a:ext>
            </a:extLst>
          </p:cNvPr>
          <p:cNvSpPr txBox="1"/>
          <p:nvPr/>
        </p:nvSpPr>
        <p:spPr>
          <a:xfrm>
            <a:off x="4510278" y="353708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аудио/видео файлов</a:t>
            </a:r>
          </a:p>
        </p:txBody>
      </p:sp>
    </p:spTree>
    <p:extLst>
      <p:ext uri="{BB962C8B-B14F-4D97-AF65-F5344CB8AC3E}">
        <p14:creationId xmlns:p14="http://schemas.microsoft.com/office/powerpoint/2010/main" val="2381103048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815B1-9806-835E-447E-14DDACCA2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9BF5E-BE96-E012-8E23-DD33B1954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79" y="862585"/>
            <a:ext cx="6279117" cy="861420"/>
          </a:xfrm>
        </p:spPr>
        <p:txBody>
          <a:bodyPr/>
          <a:lstStyle/>
          <a:p>
            <a:r>
              <a:rPr lang="ru-RU" sz="44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аше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  <a:t> решение</a:t>
            </a:r>
            <a:b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B7745-0DBE-9E1E-5A9C-22EA9C65C3F3}"/>
              </a:ext>
            </a:extLst>
          </p:cNvPr>
          <p:cNvSpPr txBox="1"/>
          <p:nvPr/>
        </p:nvSpPr>
        <p:spPr>
          <a:xfrm>
            <a:off x="432579" y="1513207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Пошаговая обработка аудиопотока блоками по 4000 фреймов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Накопление промежуточных результатов распознавания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Финализация и сохранение полного текста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Автоматическая очистка временных файлов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обеспечивает эффективную обработку больших файлов за счет потокового чтения и интеллектуальной обработки частичных результатов.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E13B92-21ED-E30F-1678-873B32FB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72" y="1724005"/>
            <a:ext cx="4992349" cy="3782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3E5F0D-84EA-9695-A239-D271288212CD}"/>
              </a:ext>
            </a:extLst>
          </p:cNvPr>
          <p:cNvSpPr txBox="1"/>
          <p:nvPr/>
        </p:nvSpPr>
        <p:spPr>
          <a:xfrm>
            <a:off x="4620006" y="368722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Ядро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1589682638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87F31-EAD9-A076-194E-DFBA33039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9A029-4175-D75B-5C89-EE7B18C7B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79" y="862585"/>
            <a:ext cx="6279117" cy="861420"/>
          </a:xfrm>
        </p:spPr>
        <p:txBody>
          <a:bodyPr/>
          <a:lstStyle/>
          <a:p>
            <a:r>
              <a:rPr lang="ru-RU" sz="44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аше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  <a:t> решение</a:t>
            </a:r>
            <a:b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963D1-05D9-F970-C1B7-A0FEA5283174}"/>
              </a:ext>
            </a:extLst>
          </p:cNvPr>
          <p:cNvSpPr txBox="1"/>
          <p:nvPr/>
        </p:nvSpPr>
        <p:spPr>
          <a:xfrm>
            <a:off x="432579" y="1513207"/>
            <a:ext cx="54470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Наглядная визуализация результатов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Комплексная оценка точности через: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WER (ошибки на уровне слов)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CER (ошибки на уровне символов)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Косинусная близость векторных представлений    (семантическая схожесть)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Многоуровневая система оценки позволяет анализировать как поверхностные ошибки, так и смысловые искажения текста.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BC4CE2-75EB-A4E7-B2E8-55127B98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984" y="1646127"/>
            <a:ext cx="5898109" cy="3084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CC7DB-9040-10E0-0BE1-77F0EA9A9B2D}"/>
              </a:ext>
            </a:extLst>
          </p:cNvPr>
          <p:cNvSpPr txBox="1"/>
          <p:nvPr/>
        </p:nvSpPr>
        <p:spPr>
          <a:xfrm>
            <a:off x="4583430" y="457710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распознавания </a:t>
            </a:r>
          </a:p>
        </p:txBody>
      </p:sp>
    </p:spTree>
    <p:extLst>
      <p:ext uri="{BB962C8B-B14F-4D97-AF65-F5344CB8AC3E}">
        <p14:creationId xmlns:p14="http://schemas.microsoft.com/office/powerpoint/2010/main" val="564014729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FFC5D-964C-4CC8-CCA6-63E330A73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F9F0C-1C80-1972-04C0-7D7636E76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79" y="862585"/>
            <a:ext cx="6279117" cy="861420"/>
          </a:xfrm>
        </p:spPr>
        <p:txBody>
          <a:bodyPr/>
          <a:lstStyle/>
          <a:p>
            <a:r>
              <a:rPr lang="ru-RU" sz="44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аше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  <a:t> решение</a:t>
            </a:r>
            <a:b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413AF-879A-2336-086D-1C6190D12862}"/>
              </a:ext>
            </a:extLst>
          </p:cNvPr>
          <p:cNvSpPr txBox="1"/>
          <p:nvPr/>
        </p:nvSpPr>
        <p:spPr>
          <a:xfrm>
            <a:off x="432579" y="1513207"/>
            <a:ext cx="56634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Токенизация</a:t>
            </a:r>
            <a:r>
              <a:rPr lang="ru-RU" dirty="0"/>
              <a:t> и морфологический разбор Извлечение лемм, частей речи, синтаксических зависимостей</a:t>
            </a:r>
          </a:p>
          <a:p>
            <a:r>
              <a:rPr lang="ru-RU" dirty="0"/>
              <a:t>Расчет ключевых метрик:</a:t>
            </a:r>
          </a:p>
          <a:p>
            <a:r>
              <a:rPr lang="ru-RU" dirty="0"/>
              <a:t>- TTR (Type-</a:t>
            </a:r>
            <a:r>
              <a:rPr lang="ru-RU" dirty="0" err="1"/>
              <a:t>Token</a:t>
            </a:r>
            <a:r>
              <a:rPr lang="ru-RU" dirty="0"/>
              <a:t> </a:t>
            </a:r>
            <a:r>
              <a:rPr lang="ru-RU" dirty="0" err="1"/>
              <a:t>Ratio</a:t>
            </a:r>
            <a:r>
              <a:rPr lang="ru-RU" dirty="0"/>
              <a:t>) богатство словаря</a:t>
            </a:r>
          </a:p>
          <a:p>
            <a:r>
              <a:rPr lang="ru-RU" dirty="0"/>
              <a:t>- Средняя длина предложения</a:t>
            </a:r>
          </a:p>
          <a:p>
            <a:r>
              <a:rPr lang="ru-RU" dirty="0"/>
              <a:t>- Распределение частей речи</a:t>
            </a:r>
          </a:p>
          <a:p>
            <a:r>
              <a:rPr lang="ru-RU" dirty="0"/>
              <a:t>Глубокий лингвистический анализ позволяет выявить стилистические особенности текста и его структурные характеристики.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E59B9-0A62-882D-C57E-0798CF7AA513}"/>
              </a:ext>
            </a:extLst>
          </p:cNvPr>
          <p:cNvSpPr txBox="1"/>
          <p:nvPr/>
        </p:nvSpPr>
        <p:spPr>
          <a:xfrm>
            <a:off x="4528566" y="484109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Лингвистический анализ текста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C5381E-62D4-7F74-371B-D3252A860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116" y="1719506"/>
            <a:ext cx="5006506" cy="44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88953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09A5E-41B9-2410-D5C1-0C5D0521F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6E0CB-D9CC-5164-AB32-743021414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79" y="862585"/>
            <a:ext cx="6279117" cy="861420"/>
          </a:xfrm>
        </p:spPr>
        <p:txBody>
          <a:bodyPr/>
          <a:lstStyle/>
          <a:p>
            <a:r>
              <a:rPr lang="ru-RU" sz="44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аше</a:t>
            </a:r>
            <a: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  <a:t> решение</a:t>
            </a:r>
            <a:br>
              <a:rPr lang="ru-RU" sz="4400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933FE-A8B0-28E6-CD2F-AA1A1F0BADD2}"/>
              </a:ext>
            </a:extLst>
          </p:cNvPr>
          <p:cNvSpPr txBox="1"/>
          <p:nvPr/>
        </p:nvSpPr>
        <p:spPr>
          <a:xfrm>
            <a:off x="588027" y="2619937"/>
            <a:ext cx="56634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глоссария профильных терминов Многофакторная оценка терминов: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Частота в тексте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Редкость в языке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Семантическая релевантность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43376-CC42-274A-4930-68BD8F3BA1F9}"/>
              </a:ext>
            </a:extLst>
          </p:cNvPr>
          <p:cNvSpPr txBox="1"/>
          <p:nvPr/>
        </p:nvSpPr>
        <p:spPr>
          <a:xfrm>
            <a:off x="4528566" y="484109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ключевых терминов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D8E20-B1A1-5CC3-5F88-F31D42A72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683" y="1719506"/>
            <a:ext cx="4903359" cy="47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24747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574</TotalTime>
  <Words>510</Words>
  <Application>Microsoft Office PowerPoint</Application>
  <PresentationFormat>Широкоэкранный</PresentationFormat>
  <Paragraphs>99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quote-cjk-patch</vt:lpstr>
      <vt:lpstr>Times New Roman</vt:lpstr>
      <vt:lpstr>Wingdings 3</vt:lpstr>
      <vt:lpstr>Ион</vt:lpstr>
      <vt:lpstr>Презентация решения курсового проекта на тему:  Конвертер аудио в текст с терминами</vt:lpstr>
      <vt:lpstr>Актуальность</vt:lpstr>
      <vt:lpstr>Наше решение </vt:lpstr>
      <vt:lpstr>Наше решение </vt:lpstr>
      <vt:lpstr>Наше решение </vt:lpstr>
      <vt:lpstr>Наше решение </vt:lpstr>
      <vt:lpstr>Наше решение </vt:lpstr>
      <vt:lpstr>Наше решение </vt:lpstr>
      <vt:lpstr>Наше решение </vt:lpstr>
      <vt:lpstr>Наше решение </vt:lpstr>
      <vt:lpstr>Наше решение </vt:lpstr>
      <vt:lpstr>Наше решение 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Станислав Розов</dc:creator>
  <cp:lastModifiedBy>Станислав Розов</cp:lastModifiedBy>
  <cp:revision>77</cp:revision>
  <dcterms:created xsi:type="dcterms:W3CDTF">2025-06-02T13:27:55Z</dcterms:created>
  <dcterms:modified xsi:type="dcterms:W3CDTF">2025-06-03T13:49:36Z</dcterms:modified>
</cp:coreProperties>
</file>