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p:scale>
          <a:sx n="87" d="100"/>
          <a:sy n="87" d="100"/>
        </p:scale>
        <p:origin x="97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27D25C4-593D-4B7C-931B-50D4255D43B4}"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27D25C4-593D-4B7C-931B-50D4255D43B4}"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27D25C4-593D-4B7C-931B-50D4255D43B4}" type="datetimeFigureOut">
              <a:rPr lang="en-US" smtClean="0"/>
              <a:t>3/12/18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27D25C4-593D-4B7C-931B-50D4255D43B4}" type="datetimeFigureOut">
              <a:rPr lang="en-US" smtClean="0"/>
              <a:t>3/12/18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D25C4-593D-4B7C-931B-50D4255D43B4}" type="datetimeFigureOut">
              <a:rPr lang="en-US" smtClean="0"/>
              <a:t>3/12/18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27D25C4-593D-4B7C-931B-50D4255D43B4}"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27D25C4-593D-4B7C-931B-50D4255D43B4}"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04E32-C60A-4022-BACC-3DC59D5574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7D25C4-593D-4B7C-931B-50D4255D43B4}" type="datetimeFigureOut">
              <a:rPr lang="en-US" smtClean="0"/>
              <a:t>3/12/18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204E32-C60A-4022-BACC-3DC59D55749D}" type="slidenum">
              <a:rPr lang="en-US" smtClean="0"/>
              <a:t>‹#›</a:t>
            </a:fld>
            <a:endParaRPr lang="en-US"/>
          </a:p>
        </p:txBody>
      </p:sp>
    </p:spTree>
    <p:extLst>
      <p:ext uri="{BB962C8B-B14F-4D97-AF65-F5344CB8AC3E}">
        <p14:creationId xmlns:p14="http://schemas.microsoft.com/office/powerpoint/2010/main" val="2064447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emf"/><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jpeg"/><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l="2970" t="12917" r="-2970" b="-11181"/>
          <a:stretch/>
        </p:blipFill>
        <p:spPr>
          <a:xfrm>
            <a:off x="57553" y="1547241"/>
            <a:ext cx="9289647" cy="6004765"/>
          </a:xfrm>
          <a:prstGeom prst="rect">
            <a:avLst/>
          </a:prstGeom>
        </p:spPr>
      </p:pic>
      <p:sp>
        <p:nvSpPr>
          <p:cNvPr id="2" name="Title 1"/>
          <p:cNvSpPr>
            <a:spLocks noGrp="1"/>
          </p:cNvSpPr>
          <p:nvPr>
            <p:ph type="ctrTitle"/>
          </p:nvPr>
        </p:nvSpPr>
        <p:spPr>
          <a:xfrm>
            <a:off x="1236134" y="-369994"/>
            <a:ext cx="7766936" cy="1646302"/>
          </a:xfrm>
        </p:spPr>
        <p:txBody>
          <a:bodyPr/>
          <a:lstStyle/>
          <a:p>
            <a:r>
              <a:rPr lang="en-HK" b="1" dirty="0" smtClean="0">
                <a:latin typeface="Arial Rounded MT Bold" charset="0"/>
                <a:ea typeface="Arial Rounded MT Bold" charset="0"/>
                <a:cs typeface="Arial Rounded MT Bold" charset="0"/>
              </a:rPr>
              <a:t>	Intelligent Flowerpot</a:t>
            </a:r>
            <a:endParaRPr lang="en-US" b="1" dirty="0">
              <a:latin typeface="Arial Rounded MT Bold" charset="0"/>
              <a:ea typeface="Arial Rounded MT Bold" charset="0"/>
              <a:cs typeface="Arial Rounded MT Bold" charset="0"/>
            </a:endParaRPr>
          </a:p>
        </p:txBody>
      </p:sp>
      <p:sp>
        <p:nvSpPr>
          <p:cNvPr id="3" name="Subtitle 2"/>
          <p:cNvSpPr>
            <a:spLocks noGrp="1"/>
          </p:cNvSpPr>
          <p:nvPr>
            <p:ph type="subTitle" idx="1"/>
          </p:nvPr>
        </p:nvSpPr>
        <p:spPr>
          <a:xfrm>
            <a:off x="4229945" y="4670473"/>
            <a:ext cx="7962055" cy="3736015"/>
          </a:xfrm>
        </p:spPr>
        <p:txBody>
          <a:bodyPr>
            <a:normAutofit/>
          </a:bodyPr>
          <a:lstStyle/>
          <a:p>
            <a:r>
              <a:rPr lang="en-HK" sz="2400" dirty="0" smtClean="0">
                <a:solidFill>
                  <a:schemeClr val="tx1"/>
                </a:solidFill>
              </a:rPr>
              <a:t>ELEC3300 S2018</a:t>
            </a:r>
          </a:p>
          <a:p>
            <a:r>
              <a:rPr lang="en-HK" sz="2400" dirty="0" smtClean="0">
                <a:solidFill>
                  <a:schemeClr val="tx1"/>
                </a:solidFill>
              </a:rPr>
              <a:t>Group 11</a:t>
            </a:r>
          </a:p>
          <a:p>
            <a:r>
              <a:rPr lang="en-HK" sz="2400" dirty="0" smtClean="0">
                <a:solidFill>
                  <a:schemeClr val="tx1"/>
                </a:solidFill>
              </a:rPr>
              <a:t>Fu Xiao</a:t>
            </a:r>
            <a:r>
              <a:rPr lang="en-US" altLang="zh-CN" sz="2400" dirty="0" smtClean="0">
                <a:solidFill>
                  <a:schemeClr val="tx1"/>
                </a:solidFill>
              </a:rPr>
              <a:t>H</a:t>
            </a:r>
            <a:r>
              <a:rPr lang="en-HK" sz="2400" dirty="0" smtClean="0">
                <a:solidFill>
                  <a:schemeClr val="tx1"/>
                </a:solidFill>
              </a:rPr>
              <a:t>an</a:t>
            </a:r>
            <a:endParaRPr lang="en-US" altLang="zh-CN" sz="2400" dirty="0" smtClean="0">
              <a:solidFill>
                <a:schemeClr val="tx1"/>
              </a:solidFill>
            </a:endParaRPr>
          </a:p>
          <a:p>
            <a:r>
              <a:rPr lang="en-HK" sz="2400" dirty="0" smtClean="0">
                <a:solidFill>
                  <a:schemeClr val="tx1"/>
                </a:solidFill>
              </a:rPr>
              <a:t>Wong Hi Hong</a:t>
            </a:r>
          </a:p>
        </p:txBody>
      </p:sp>
    </p:spTree>
    <p:extLst>
      <p:ext uri="{BB962C8B-B14F-4D97-AF65-F5344CB8AC3E}">
        <p14:creationId xmlns:p14="http://schemas.microsoft.com/office/powerpoint/2010/main" val="186113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smtClean="0"/>
              <a:t>Target Problem</a:t>
            </a:r>
            <a:endParaRPr lang="en-US" dirty="0"/>
          </a:p>
        </p:txBody>
      </p:sp>
      <p:sp>
        <p:nvSpPr>
          <p:cNvPr id="3" name="Content Placeholder 2"/>
          <p:cNvSpPr>
            <a:spLocks noGrp="1"/>
          </p:cNvSpPr>
          <p:nvPr>
            <p:ph idx="1"/>
          </p:nvPr>
        </p:nvSpPr>
        <p:spPr>
          <a:xfrm>
            <a:off x="838200" y="1825625"/>
            <a:ext cx="7058892" cy="4351338"/>
          </a:xfrm>
        </p:spPr>
        <p:txBody>
          <a:bodyPr>
            <a:normAutofit fontScale="92500" lnSpcReduction="20000"/>
          </a:bodyPr>
          <a:lstStyle/>
          <a:p>
            <a:r>
              <a:rPr lang="en-US" altLang="zh-CN" sz="3200" dirty="0" smtClean="0"/>
              <a:t>Lacking</a:t>
            </a:r>
            <a:r>
              <a:rPr lang="zh-CN" altLang="en-US" sz="3200" dirty="0" smtClean="0"/>
              <a:t> </a:t>
            </a:r>
            <a:r>
              <a:rPr lang="en-US" altLang="zh-CN" sz="3200" dirty="0" smtClean="0"/>
              <a:t>attention</a:t>
            </a:r>
            <a:r>
              <a:rPr lang="zh-CN" altLang="en-US" sz="3200" dirty="0" smtClean="0"/>
              <a:t> </a:t>
            </a:r>
            <a:r>
              <a:rPr lang="en-HK" sz="3200" dirty="0" smtClean="0"/>
              <a:t>to their plants</a:t>
            </a:r>
            <a:r>
              <a:rPr lang="zh-CN" altLang="en-US" sz="3200" dirty="0" smtClean="0"/>
              <a:t> </a:t>
            </a:r>
            <a:r>
              <a:rPr lang="en-US" altLang="zh-CN" sz="3200" dirty="0" smtClean="0"/>
              <a:t>in</a:t>
            </a:r>
            <a:r>
              <a:rPr lang="zh-CN" altLang="en-US" sz="3200" dirty="0" smtClean="0"/>
              <a:t> </a:t>
            </a:r>
            <a:r>
              <a:rPr lang="en-US" altLang="zh-CN" sz="3200" dirty="0" smtClean="0"/>
              <a:t>modern</a:t>
            </a:r>
            <a:r>
              <a:rPr lang="zh-CN" altLang="en-US" sz="3200" dirty="0" smtClean="0"/>
              <a:t> </a:t>
            </a:r>
            <a:r>
              <a:rPr lang="en-US" altLang="zh-CN" sz="3200" dirty="0" smtClean="0"/>
              <a:t>world</a:t>
            </a:r>
            <a:endParaRPr lang="en-HK" sz="3200" dirty="0" smtClean="0"/>
          </a:p>
          <a:p>
            <a:pPr lvl="1"/>
            <a:r>
              <a:rPr lang="en-HK" altLang="zh-CN" sz="3000" dirty="0" smtClean="0"/>
              <a:t>B</a:t>
            </a:r>
            <a:r>
              <a:rPr lang="en-US" altLang="zh-CN" sz="3000" dirty="0" err="1" smtClean="0"/>
              <a:t>usy</a:t>
            </a:r>
            <a:r>
              <a:rPr lang="zh-CN" altLang="en-US" sz="3000" dirty="0"/>
              <a:t> </a:t>
            </a:r>
            <a:r>
              <a:rPr lang="en-US" altLang="zh-CN" sz="3000" dirty="0" smtClean="0"/>
              <a:t>work</a:t>
            </a:r>
            <a:endParaRPr lang="en-HK" sz="3000" dirty="0" smtClean="0"/>
          </a:p>
          <a:p>
            <a:pPr lvl="1"/>
            <a:r>
              <a:rPr lang="en-HK" sz="3000" dirty="0" smtClean="0"/>
              <a:t>increasing travels</a:t>
            </a:r>
            <a:r>
              <a:rPr lang="zh-CN" altLang="en-US" sz="3000" dirty="0" smtClean="0"/>
              <a:t> </a:t>
            </a:r>
            <a:r>
              <a:rPr lang="en-US" altLang="zh-CN" sz="3000" dirty="0" smtClean="0"/>
              <a:t>and</a:t>
            </a:r>
            <a:r>
              <a:rPr lang="zh-CN" altLang="en-US" sz="3000" dirty="0" smtClean="0"/>
              <a:t> </a:t>
            </a:r>
            <a:r>
              <a:rPr lang="en-US" altLang="zh-CN" sz="3000" dirty="0" smtClean="0"/>
              <a:t>business</a:t>
            </a:r>
            <a:r>
              <a:rPr lang="zh-CN" altLang="en-US" sz="3000" dirty="0" smtClean="0"/>
              <a:t> </a:t>
            </a:r>
            <a:r>
              <a:rPr lang="en-US" altLang="zh-CN" sz="3000" dirty="0" smtClean="0"/>
              <a:t>trips</a:t>
            </a:r>
            <a:endParaRPr lang="en-HK" sz="3000" dirty="0" smtClean="0"/>
          </a:p>
          <a:p>
            <a:r>
              <a:rPr lang="en-US" altLang="zh-CN" sz="3200" dirty="0" smtClean="0"/>
              <a:t>Many</a:t>
            </a:r>
            <a:r>
              <a:rPr lang="zh-CN" altLang="en-US" sz="3200" dirty="0" smtClean="0"/>
              <a:t> </a:t>
            </a:r>
            <a:r>
              <a:rPr lang="en-HK" sz="3200" dirty="0" smtClean="0"/>
              <a:t>inexperienced and busy owners of plants</a:t>
            </a:r>
          </a:p>
          <a:p>
            <a:pPr lvl="1"/>
            <a:r>
              <a:rPr lang="en-HK" altLang="zh-TW" sz="3200" dirty="0" err="1" smtClean="0"/>
              <a:t>Insufficien</a:t>
            </a:r>
            <a:r>
              <a:rPr lang="en-US" altLang="zh-CN" sz="3200" dirty="0" smtClean="0"/>
              <a:t>t</a:t>
            </a:r>
            <a:r>
              <a:rPr lang="zh-CN" altLang="en-US" sz="3200" dirty="0" smtClean="0"/>
              <a:t> </a:t>
            </a:r>
            <a:r>
              <a:rPr lang="en-HK" sz="3000" dirty="0" smtClean="0"/>
              <a:t>knowledge</a:t>
            </a:r>
            <a:r>
              <a:rPr lang="zh-CN" altLang="en-US" sz="3000" dirty="0" smtClean="0"/>
              <a:t> </a:t>
            </a:r>
            <a:r>
              <a:rPr lang="en-US" altLang="zh-CN" sz="3000" dirty="0" smtClean="0"/>
              <a:t>of</a:t>
            </a:r>
            <a:r>
              <a:rPr lang="zh-CN" altLang="en-US" sz="3000" dirty="0" smtClean="0"/>
              <a:t> </a:t>
            </a:r>
            <a:r>
              <a:rPr lang="en-US" altLang="zh-CN" sz="3000" dirty="0" smtClean="0"/>
              <a:t>planting</a:t>
            </a:r>
            <a:endParaRPr lang="en-US" altLang="zh-CN" sz="3000" dirty="0"/>
          </a:p>
          <a:p>
            <a:pPr lvl="1"/>
            <a:r>
              <a:rPr lang="en-HK" sz="3200" dirty="0" smtClean="0"/>
              <a:t>Large scale decoration plants </a:t>
            </a:r>
            <a:r>
              <a:rPr lang="en-US" sz="3200" dirty="0" smtClean="0"/>
              <a:t>may face lack of skilled gardener</a:t>
            </a:r>
            <a:r>
              <a:rPr lang="en-US" altLang="zh-CN" sz="3200" dirty="0" smtClean="0"/>
              <a:t>s</a:t>
            </a:r>
            <a:endParaRPr lang="en-US" sz="3200" dirty="0" smtClean="0"/>
          </a:p>
        </p:txBody>
      </p:sp>
      <p:pic>
        <p:nvPicPr>
          <p:cNvPr id="1028" name="Picture 4" descr="faded flower cartoon的圖片搜尋結果"/>
          <p:cNvPicPr>
            <a:picLocks noChangeAspect="1" noChangeArrowheads="1"/>
          </p:cNvPicPr>
          <p:nvPr/>
        </p:nvPicPr>
        <p:blipFill rotWithShape="1">
          <a:blip r:embed="rId2">
            <a:extLst>
              <a:ext uri="{28A0092B-C50C-407E-A947-70E740481C1C}">
                <a14:useLocalDpi xmlns:a14="http://schemas.microsoft.com/office/drawing/2010/main" val="0"/>
              </a:ext>
            </a:extLst>
          </a:blip>
          <a:srcRect b="5893"/>
          <a:stretch/>
        </p:blipFill>
        <p:spPr bwMode="auto">
          <a:xfrm>
            <a:off x="8627646" y="1930400"/>
            <a:ext cx="3110676" cy="375920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p:cNvSpPr/>
          <p:nvPr/>
        </p:nvSpPr>
        <p:spPr>
          <a:xfrm>
            <a:off x="8154304" y="2119745"/>
            <a:ext cx="216130" cy="3915295"/>
          </a:xfrm>
          <a:prstGeom prst="rightBrace">
            <a:avLst>
              <a:gd name="adj1" fmla="val 416027"/>
              <a:gd name="adj2" fmla="val 49150"/>
            </a:avLst>
          </a:prstGeom>
          <a:ln w="38100"/>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4539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A semi-automatic flowerpot offering two working modes:</a:t>
            </a:r>
          </a:p>
          <a:p>
            <a:pPr lvl="1"/>
            <a:r>
              <a:rPr lang="en-US" sz="2800" dirty="0" smtClean="0"/>
              <a:t>Automatically watering the plant inside according to a preset moisture, temperature and illumination threshold.</a:t>
            </a:r>
          </a:p>
          <a:p>
            <a:pPr lvl="1"/>
            <a:r>
              <a:rPr lang="en-US" sz="2800" dirty="0" smtClean="0"/>
              <a:t>Manually watering the plant controlled by users through mobile phone remotely. The related data (e.g. moisture, temperature, illumination) would be shown on the LCD screen as well as on users’ mobile phones.</a:t>
            </a:r>
            <a:endParaRPr lang="en-US" sz="2800" dirty="0"/>
          </a:p>
        </p:txBody>
      </p:sp>
      <p:pic>
        <p:nvPicPr>
          <p:cNvPr id="2050" name="Picture 2" descr="flower irrigation cartoon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4002" y="4505189"/>
            <a:ext cx="1904682" cy="209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81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9" y="656949"/>
            <a:ext cx="8596668" cy="1320800"/>
          </a:xfrm>
        </p:spPr>
        <p:txBody>
          <a:bodyPr/>
          <a:lstStyle/>
          <a:p>
            <a:r>
              <a:rPr lang="en-US" dirty="0" smtClean="0"/>
              <a:t>Design Sketch</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6794" y="3096404"/>
            <a:ext cx="2270004" cy="2183042"/>
          </a:xfrm>
          <a:prstGeom prst="rect">
            <a:avLst/>
          </a:prstGeom>
        </p:spPr>
      </p:pic>
      <p:pic>
        <p:nvPicPr>
          <p:cNvPr id="1028" name="Picture 4" descr="相關圖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1" y="2256682"/>
            <a:ext cx="2366301" cy="32170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2959467" y="5357012"/>
            <a:ext cx="1167368" cy="1166094"/>
          </a:xfrm>
          <a:prstGeom prst="rect">
            <a:avLst/>
          </a:prstGeom>
        </p:spPr>
      </p:pic>
      <p:pic>
        <p:nvPicPr>
          <p:cNvPr id="1030" name="Picture 6" descr="bh1750fvi的圖片搜尋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8534" y="3690147"/>
            <a:ext cx="1495664" cy="122644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solenoid valve的圖片搜尋結果"/>
          <p:cNvSpPr>
            <a:spLocks noChangeAspect="1" noChangeArrowheads="1"/>
          </p:cNvSpPr>
          <p:nvPr/>
        </p:nvSpPr>
        <p:spPr bwMode="auto">
          <a:xfrm>
            <a:off x="-149220" y="-9711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solenoid valve的圖片搜尋結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1145" y="1504054"/>
            <a:ext cx="1667117" cy="1745673"/>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078262" y="3896141"/>
            <a:ext cx="829023" cy="534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I2C</a:t>
            </a:r>
            <a:endParaRPr lang="en-US" dirty="0"/>
          </a:p>
        </p:txBody>
      </p:sp>
      <p:sp>
        <p:nvSpPr>
          <p:cNvPr id="13" name="Right Arrow 12"/>
          <p:cNvSpPr/>
          <p:nvPr/>
        </p:nvSpPr>
        <p:spPr>
          <a:xfrm rot="18939347">
            <a:off x="4023635" y="4834281"/>
            <a:ext cx="1068158" cy="842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serial</a:t>
            </a:r>
            <a:endParaRPr lang="en-US" dirty="0"/>
          </a:p>
        </p:txBody>
      </p:sp>
      <p:sp>
        <p:nvSpPr>
          <p:cNvPr id="14" name="Left Arrow 13"/>
          <p:cNvSpPr/>
          <p:nvPr/>
        </p:nvSpPr>
        <p:spPr>
          <a:xfrm rot="1965148">
            <a:off x="3959803" y="2952758"/>
            <a:ext cx="1184892" cy="598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signal</a:t>
            </a:r>
            <a:endParaRPr lang="en-US" dirty="0"/>
          </a:p>
        </p:txBody>
      </p:sp>
      <p:pic>
        <p:nvPicPr>
          <p:cNvPr id="15" name="Picture 14"/>
          <p:cNvPicPr>
            <a:picLocks noChangeAspect="1"/>
          </p:cNvPicPr>
          <p:nvPr/>
        </p:nvPicPr>
        <p:blipFill>
          <a:blip r:embed="rId7"/>
          <a:stretch>
            <a:fillRect/>
          </a:stretch>
        </p:blipFill>
        <p:spPr>
          <a:xfrm>
            <a:off x="7743693" y="3242424"/>
            <a:ext cx="1137458" cy="820510"/>
          </a:xfrm>
          <a:prstGeom prst="rect">
            <a:avLst/>
          </a:prstGeom>
        </p:spPr>
      </p:pic>
      <p:pic>
        <p:nvPicPr>
          <p:cNvPr id="1042" name="Picture 18" descr="水滴 卡通的圖片搜尋結果"/>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12950" y="2763091"/>
            <a:ext cx="785584" cy="107809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412163" y="4916592"/>
            <a:ext cx="2129619" cy="369332"/>
          </a:xfrm>
          <a:prstGeom prst="rect">
            <a:avLst/>
          </a:prstGeom>
          <a:noFill/>
        </p:spPr>
        <p:txBody>
          <a:bodyPr wrap="square" rtlCol="0">
            <a:spAutoFit/>
          </a:bodyPr>
          <a:lstStyle/>
          <a:p>
            <a:r>
              <a:rPr lang="en-US" dirty="0" smtClean="0"/>
              <a:t>BH1750 Illuminance</a:t>
            </a:r>
            <a:endParaRPr lang="en-US" dirty="0"/>
          </a:p>
        </p:txBody>
      </p:sp>
      <p:sp>
        <p:nvSpPr>
          <p:cNvPr id="19" name="TextBox 18"/>
          <p:cNvSpPr txBox="1"/>
          <p:nvPr/>
        </p:nvSpPr>
        <p:spPr>
          <a:xfrm>
            <a:off x="1927958" y="6515487"/>
            <a:ext cx="3705335" cy="369332"/>
          </a:xfrm>
          <a:prstGeom prst="rect">
            <a:avLst/>
          </a:prstGeom>
          <a:noFill/>
        </p:spPr>
        <p:txBody>
          <a:bodyPr wrap="square" rtlCol="0">
            <a:spAutoFit/>
          </a:bodyPr>
          <a:lstStyle/>
          <a:p>
            <a:r>
              <a:rPr lang="en-US" dirty="0" smtClean="0"/>
              <a:t>DHT11 Moisture &amp; Temp</a:t>
            </a:r>
            <a:endParaRPr lang="en-US" dirty="0"/>
          </a:p>
        </p:txBody>
      </p:sp>
      <p:sp>
        <p:nvSpPr>
          <p:cNvPr id="20" name="TextBox 19"/>
          <p:cNvSpPr txBox="1"/>
          <p:nvPr/>
        </p:nvSpPr>
        <p:spPr>
          <a:xfrm>
            <a:off x="2689017" y="3284969"/>
            <a:ext cx="1708268" cy="369332"/>
          </a:xfrm>
          <a:prstGeom prst="rect">
            <a:avLst/>
          </a:prstGeom>
          <a:noFill/>
        </p:spPr>
        <p:txBody>
          <a:bodyPr wrap="square" rtlCol="0">
            <a:spAutoFit/>
          </a:bodyPr>
          <a:lstStyle/>
          <a:p>
            <a:r>
              <a:rPr lang="en-US" dirty="0" smtClean="0"/>
              <a:t>Solenoid valve</a:t>
            </a:r>
            <a:endParaRPr lang="en-US" dirty="0"/>
          </a:p>
        </p:txBody>
      </p:sp>
      <p:sp>
        <p:nvSpPr>
          <p:cNvPr id="23" name="AutoShape 24" descr="摄像头 卡通的圖片搜尋結果"/>
          <p:cNvSpPr>
            <a:spLocks noChangeAspect="1" noChangeArrowheads="1"/>
          </p:cNvSpPr>
          <p:nvPr/>
        </p:nvSpPr>
        <p:spPr bwMode="auto">
          <a:xfrm>
            <a:off x="155580" y="2076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0" name="Picture 26" descr="摄像头 卡通的圖片搜尋結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7923" y="776495"/>
            <a:ext cx="1210541" cy="121054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41979" y="5521278"/>
            <a:ext cx="1279545" cy="369332"/>
          </a:xfrm>
          <a:prstGeom prst="rect">
            <a:avLst/>
          </a:prstGeom>
          <a:noFill/>
        </p:spPr>
        <p:txBody>
          <a:bodyPr wrap="square" rtlCol="0">
            <a:spAutoFit/>
          </a:bodyPr>
          <a:lstStyle/>
          <a:p>
            <a:r>
              <a:rPr lang="en-US" dirty="0" smtClean="0"/>
              <a:t>Plant</a:t>
            </a:r>
            <a:endParaRPr lang="en-US" dirty="0"/>
          </a:p>
        </p:txBody>
      </p:sp>
      <p:sp>
        <p:nvSpPr>
          <p:cNvPr id="25" name="TextBox 24"/>
          <p:cNvSpPr txBox="1"/>
          <p:nvPr/>
        </p:nvSpPr>
        <p:spPr>
          <a:xfrm>
            <a:off x="5475300" y="5376487"/>
            <a:ext cx="1726557" cy="646331"/>
          </a:xfrm>
          <a:prstGeom prst="rect">
            <a:avLst/>
          </a:prstGeom>
          <a:noFill/>
        </p:spPr>
        <p:txBody>
          <a:bodyPr wrap="square" rtlCol="0">
            <a:spAutoFit/>
          </a:bodyPr>
          <a:lstStyle/>
          <a:p>
            <a:r>
              <a:rPr lang="en-US" dirty="0" smtClean="0"/>
              <a:t>MCU</a:t>
            </a:r>
          </a:p>
          <a:p>
            <a:r>
              <a:rPr lang="zh-CN" altLang="en-US" dirty="0"/>
              <a:t>（</a:t>
            </a:r>
            <a:r>
              <a:rPr lang="en-US" altLang="zh-CN" dirty="0" smtClean="0"/>
              <a:t>STM32</a:t>
            </a:r>
            <a:r>
              <a:rPr lang="zh-CN" altLang="en-US" dirty="0" smtClean="0"/>
              <a:t>）</a:t>
            </a:r>
            <a:endParaRPr lang="en-US" dirty="0"/>
          </a:p>
        </p:txBody>
      </p:sp>
      <p:sp>
        <p:nvSpPr>
          <p:cNvPr id="26" name="TextBox 25"/>
          <p:cNvSpPr txBox="1"/>
          <p:nvPr/>
        </p:nvSpPr>
        <p:spPr>
          <a:xfrm>
            <a:off x="9753528" y="5606610"/>
            <a:ext cx="1734826" cy="646331"/>
          </a:xfrm>
          <a:prstGeom prst="rect">
            <a:avLst/>
          </a:prstGeom>
          <a:noFill/>
        </p:spPr>
        <p:txBody>
          <a:bodyPr wrap="square" rtlCol="0">
            <a:spAutoFit/>
          </a:bodyPr>
          <a:lstStyle/>
          <a:p>
            <a:r>
              <a:rPr lang="en-US" dirty="0" smtClean="0"/>
              <a:t>Phone</a:t>
            </a:r>
          </a:p>
          <a:p>
            <a:r>
              <a:rPr lang="en-US" dirty="0" smtClean="0"/>
              <a:t> (A webpage)</a:t>
            </a:r>
            <a:endParaRPr lang="en-US" dirty="0"/>
          </a:p>
        </p:txBody>
      </p:sp>
      <p:sp>
        <p:nvSpPr>
          <p:cNvPr id="28" name="Left Arrow 27"/>
          <p:cNvSpPr/>
          <p:nvPr/>
        </p:nvSpPr>
        <p:spPr>
          <a:xfrm rot="13866883">
            <a:off x="5644876" y="2313099"/>
            <a:ext cx="731043" cy="4405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637140" y="2143817"/>
            <a:ext cx="996153" cy="646331"/>
          </a:xfrm>
          <a:prstGeom prst="rect">
            <a:avLst/>
          </a:prstGeom>
          <a:noFill/>
        </p:spPr>
        <p:txBody>
          <a:bodyPr wrap="square" rtlCol="0">
            <a:spAutoFit/>
          </a:bodyPr>
          <a:lstStyle/>
          <a:p>
            <a:r>
              <a:rPr lang="en-US" dirty="0" smtClean="0"/>
              <a:t>OV7725 Camera</a:t>
            </a:r>
            <a:endParaRPr lang="en-US" dirty="0"/>
          </a:p>
        </p:txBody>
      </p:sp>
      <p:sp>
        <p:nvSpPr>
          <p:cNvPr id="4" name="Left-Right Arrow 3"/>
          <p:cNvSpPr/>
          <p:nvPr/>
        </p:nvSpPr>
        <p:spPr>
          <a:xfrm>
            <a:off x="7462374" y="4160333"/>
            <a:ext cx="1745673" cy="5410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r>
              <a:rPr lang="en-US" altLang="zh-CN" dirty="0" smtClean="0"/>
              <a:t>/</a:t>
            </a:r>
            <a:r>
              <a:rPr lang="en-US" dirty="0" smtClean="0"/>
              <a:t>IP</a:t>
            </a:r>
            <a:endParaRPr lang="en-US" dirty="0"/>
          </a:p>
        </p:txBody>
      </p:sp>
      <p:pic>
        <p:nvPicPr>
          <p:cNvPr id="27" name="圖片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08047" y="3322872"/>
            <a:ext cx="2825788" cy="1886213"/>
          </a:xfrm>
          <a:prstGeom prst="rect">
            <a:avLst/>
          </a:prstGeom>
        </p:spPr>
      </p:pic>
    </p:spTree>
    <p:extLst>
      <p:ext uri="{BB962C8B-B14F-4D97-AF65-F5344CB8AC3E}">
        <p14:creationId xmlns:p14="http://schemas.microsoft.com/office/powerpoint/2010/main" val="962787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Limitation</a:t>
            </a:r>
            <a:endParaRPr kumimoji="1" lang="zh-TW" altLang="en-US" dirty="0"/>
          </a:p>
        </p:txBody>
      </p:sp>
      <p:sp>
        <p:nvSpPr>
          <p:cNvPr id="3" name="內容版面配置區 2"/>
          <p:cNvSpPr>
            <a:spLocks noGrp="1"/>
          </p:cNvSpPr>
          <p:nvPr>
            <p:ph idx="1"/>
          </p:nvPr>
        </p:nvSpPr>
        <p:spPr>
          <a:xfrm>
            <a:off x="677334" y="2194455"/>
            <a:ext cx="8596668" cy="3880773"/>
          </a:xfrm>
        </p:spPr>
        <p:txBody>
          <a:bodyPr/>
          <a:lstStyle/>
          <a:p>
            <a:r>
              <a:rPr kumimoji="1" lang="en-US" altLang="zh-CN" sz="2800" dirty="0" smtClean="0"/>
              <a:t>Different</a:t>
            </a:r>
            <a:r>
              <a:rPr kumimoji="1" lang="zh-CN" altLang="en-US" sz="2800" dirty="0" smtClean="0"/>
              <a:t> </a:t>
            </a:r>
            <a:r>
              <a:rPr kumimoji="1" lang="en-US" altLang="zh-CN" sz="2800" dirty="0" smtClean="0"/>
              <a:t>plants</a:t>
            </a:r>
            <a:r>
              <a:rPr kumimoji="1" lang="zh-CN" altLang="en-US" sz="2800" dirty="0" smtClean="0"/>
              <a:t> </a:t>
            </a:r>
            <a:r>
              <a:rPr kumimoji="1" lang="en-US" altLang="zh-CN" sz="2800" dirty="0" smtClean="0"/>
              <a:t>may</a:t>
            </a:r>
            <a:r>
              <a:rPr kumimoji="1" lang="zh-CN" altLang="en-US" sz="2800" dirty="0" smtClean="0"/>
              <a:t> </a:t>
            </a:r>
            <a:r>
              <a:rPr kumimoji="1" lang="en-US" altLang="zh-CN" sz="2800" dirty="0" smtClean="0"/>
              <a:t>require</a:t>
            </a:r>
            <a:r>
              <a:rPr kumimoji="1" lang="zh-CN" altLang="en-US" sz="2800" dirty="0" smtClean="0"/>
              <a:t> </a:t>
            </a:r>
            <a:r>
              <a:rPr kumimoji="1" lang="en-US" altLang="zh-CN" sz="2800" dirty="0" smtClean="0"/>
              <a:t>different</a:t>
            </a:r>
            <a:r>
              <a:rPr kumimoji="1" lang="zh-CN" altLang="en-US" sz="2800" dirty="0" smtClean="0"/>
              <a:t> </a:t>
            </a:r>
            <a:r>
              <a:rPr lang="en-US" altLang="zh-TW" sz="2800" dirty="0"/>
              <a:t>moisture, temperature and </a:t>
            </a:r>
            <a:r>
              <a:rPr lang="en-US" altLang="zh-TW" sz="2800" dirty="0" smtClean="0"/>
              <a:t>illumination</a:t>
            </a:r>
          </a:p>
          <a:p>
            <a:pPr lvl="1"/>
            <a:r>
              <a:rPr kumimoji="1" lang="en-US" altLang="zh-CN" sz="2400" dirty="0"/>
              <a:t>After</a:t>
            </a:r>
            <a:r>
              <a:rPr kumimoji="1" lang="zh-CN" altLang="en-US" sz="2400" dirty="0"/>
              <a:t> </a:t>
            </a:r>
            <a:r>
              <a:rPr kumimoji="1" lang="en-US" altLang="zh-CN" sz="2400" dirty="0"/>
              <a:t>implement</a:t>
            </a:r>
            <a:r>
              <a:rPr kumimoji="1" lang="zh-CN" altLang="en-US" sz="2400" dirty="0"/>
              <a:t> </a:t>
            </a:r>
            <a:r>
              <a:rPr kumimoji="1" lang="en-US" altLang="zh-CN" sz="2400" dirty="0"/>
              <a:t>plants</a:t>
            </a:r>
            <a:r>
              <a:rPr kumimoji="1" lang="zh-CN" altLang="en-US" sz="2400" dirty="0"/>
              <a:t> </a:t>
            </a:r>
            <a:r>
              <a:rPr kumimoji="1" lang="en-US" altLang="zh-CN" sz="2400" dirty="0"/>
              <a:t>database, it can help user to select different plants</a:t>
            </a:r>
            <a:endParaRPr lang="en-US" altLang="zh-CN" sz="2400" dirty="0"/>
          </a:p>
          <a:p>
            <a:pPr lvl="1"/>
            <a:endParaRPr lang="en-US" altLang="zh-TW" sz="2600" dirty="0"/>
          </a:p>
          <a:p>
            <a:r>
              <a:rPr lang="en-US" altLang="zh-TW" sz="2800" dirty="0" smtClean="0"/>
              <a:t>Require electricity</a:t>
            </a:r>
          </a:p>
          <a:p>
            <a:pPr lvl="1"/>
            <a:r>
              <a:rPr lang="en-US" altLang="zh-TW" sz="2600" dirty="0" smtClean="0"/>
              <a:t>For future development, we may implement solar power system</a:t>
            </a:r>
          </a:p>
          <a:p>
            <a:endParaRPr lang="en-US" altLang="zh-TW" sz="2800" dirty="0" smtClean="0"/>
          </a:p>
        </p:txBody>
      </p:sp>
    </p:spTree>
    <p:extLst>
      <p:ext uri="{BB962C8B-B14F-4D97-AF65-F5344CB8AC3E}">
        <p14:creationId xmlns:p14="http://schemas.microsoft.com/office/powerpoint/2010/main" val="24977275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296</TotalTime>
  <Words>180</Words>
  <Application>Microsoft Macintosh PowerPoint</Application>
  <PresentationFormat>寬螢幕</PresentationFormat>
  <Paragraphs>36</Paragraphs>
  <Slides>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vt:i4>
      </vt:variant>
    </vt:vector>
  </HeadingPairs>
  <TitlesOfParts>
    <vt:vector size="12" baseType="lpstr">
      <vt:lpstr>华文新魏</vt:lpstr>
      <vt:lpstr>微軟正黑體</vt:lpstr>
      <vt:lpstr>Arial Rounded MT Bold</vt:lpstr>
      <vt:lpstr>Trebuchet MS</vt:lpstr>
      <vt:lpstr>Wingdings 3</vt:lpstr>
      <vt:lpstr>Arial</vt:lpstr>
      <vt:lpstr>平面</vt:lpstr>
      <vt:lpstr> Intelligent Flowerpot</vt:lpstr>
      <vt:lpstr>Target Problem</vt:lpstr>
      <vt:lpstr>Our Solution</vt:lpstr>
      <vt:lpstr>Design Sketch</vt:lpstr>
      <vt:lpstr>Limitation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Flowerpot</dc:title>
  <dc:creator>HKUST, Library Guest Login</dc:creator>
  <cp:lastModifiedBy>黃起航</cp:lastModifiedBy>
  <cp:revision>23</cp:revision>
  <dcterms:created xsi:type="dcterms:W3CDTF">2018-03-11T05:59:35Z</dcterms:created>
  <dcterms:modified xsi:type="dcterms:W3CDTF">2018-03-12T03:32:00Z</dcterms:modified>
</cp:coreProperties>
</file>