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22C56F-A129-4CA1-BB6F-F3E76F3108FC}">
  <a:tblStyle styleId="{BE22C56F-A129-4CA1-BB6F-F3E76F3108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fb8355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fb8355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fb8355f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fb8355f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fb8355f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fb8355f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fb835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fb835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fb8355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fb8355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fb8355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fb8355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fb8355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fb8355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fb8355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fb8355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fb8355f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fb8355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fb8355f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fb8355f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fb8355f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fb8355f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Relationship Id="rId6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hyperlink" Target="https://challenge2018.isic-archive.com/leaderboards/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707.01629" TargetMode="External"/><Relationship Id="rId5" Type="http://schemas.openxmlformats.org/officeDocument/2006/relationships/hyperlink" Target="https://github.com/Cadene/pretrained-models.pytor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11" Type="http://schemas.openxmlformats.org/officeDocument/2006/relationships/hyperlink" Target="https://ieeexplore.ieee.org/document/6866131" TargetMode="External"/><Relationship Id="rId10" Type="http://schemas.openxmlformats.org/officeDocument/2006/relationships/image" Target="../media/image16.jpg"/><Relationship Id="rId9" Type="http://schemas.openxmlformats.org/officeDocument/2006/relationships/image" Target="../media/image18.jpg"/><Relationship Id="rId5" Type="http://schemas.openxmlformats.org/officeDocument/2006/relationships/image" Target="../media/image11.jpg"/><Relationship Id="rId6" Type="http://schemas.openxmlformats.org/officeDocument/2006/relationships/image" Target="../media/image15.jpg"/><Relationship Id="rId7" Type="http://schemas.openxmlformats.org/officeDocument/2006/relationships/image" Target="../media/image17.jpg"/><Relationship Id="rId8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</a:t>
            </a:r>
            <a:br>
              <a:rPr lang="en"/>
            </a:br>
            <a:r>
              <a:rPr lang="en"/>
              <a:t>Skin Lesion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Tahsin Reasat</a:t>
            </a:r>
            <a:br>
              <a:rPr lang="en"/>
            </a:br>
            <a:r>
              <a:rPr lang="en"/>
              <a:t>VUID: reasatt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0.8280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Recall: 0.7820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Precision: 0.7720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50" y="1017725"/>
            <a:ext cx="3934200" cy="3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35268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duplicate images in the train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Better Hyper parameter tuning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Exploring more architectures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advance techniques, few shot learning or meta learning can be explored for rare diseases.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650" y="524025"/>
            <a:ext cx="1627174" cy="12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6862075" y="1814050"/>
            <a:ext cx="1482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ISIC_0027419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475" y="524019"/>
            <a:ext cx="1627174" cy="122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5234900" y="1814050"/>
            <a:ext cx="1482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ISIC_0025030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900" y="2342107"/>
            <a:ext cx="1482300" cy="111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5234913" y="3453825"/>
            <a:ext cx="1482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ISIC_0026769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9650" y="2342101"/>
            <a:ext cx="1482300" cy="11116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6789638" y="3453825"/>
            <a:ext cx="1482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ISIC_0025661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6261925" y="4051525"/>
            <a:ext cx="1087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Multi Class Classification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75" y="1152475"/>
            <a:ext cx="6198373" cy="32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104" y="1340950"/>
            <a:ext cx="2675000" cy="2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4613900"/>
            <a:ext cx="3660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https://challenge2018.isic-archive.com/leaderboards/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40758" t="0"/>
          <a:stretch/>
        </p:blipFill>
        <p:spPr>
          <a:xfrm>
            <a:off x="798275" y="1456200"/>
            <a:ext cx="4269324" cy="24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Network Architecture - Dual Path Network (DPN)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25" y="1186450"/>
            <a:ext cx="8690549" cy="32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98800" y="4181250"/>
            <a:ext cx="1758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</a:t>
            </a:r>
            <a:r>
              <a:rPr lang="en" sz="1000">
                <a:solidFill>
                  <a:schemeClr val="dk2"/>
                </a:solidFill>
              </a:rPr>
              <a:t>he residual path implicitly reuses features, but it is not good at exploring new features.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835800" y="4271850"/>
            <a:ext cx="1898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</a:t>
            </a:r>
            <a:r>
              <a:rPr lang="en" sz="1000">
                <a:solidFill>
                  <a:schemeClr val="dk2"/>
                </a:solidFill>
              </a:rPr>
              <a:t>he densely connected network keeps exploring new features but suffers from higher redundancy.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520900" y="4599875"/>
            <a:ext cx="2192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Paper: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https://arxiv.org/abs/1707.01629</a:t>
            </a:r>
            <a:endParaRPr sz="800"/>
          </a:p>
        </p:txBody>
      </p:sp>
      <p:sp>
        <p:nvSpPr>
          <p:cNvPr id="82" name="Google Shape;82;p16"/>
          <p:cNvSpPr txBox="1"/>
          <p:nvPr/>
        </p:nvSpPr>
        <p:spPr>
          <a:xfrm>
            <a:off x="5713600" y="4664075"/>
            <a:ext cx="3389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Pretrained model: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https://github.com/Cadene/pretrained-models.pytorch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Imbalance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121425" y="758875"/>
            <a:ext cx="41463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</a:t>
            </a:r>
            <a:r>
              <a:rPr lang="en"/>
              <a:t>Sampling: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Oversampling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Balanced Mini Batch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Batch size 7, 14, or 21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b) Weighted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" y="1368100"/>
            <a:ext cx="2465825" cy="15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88" y="3001475"/>
            <a:ext cx="23717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44466" r="0" t="0"/>
          <a:stretch/>
        </p:blipFill>
        <p:spPr>
          <a:xfrm>
            <a:off x="4229325" y="4062950"/>
            <a:ext cx="3455199" cy="2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30600" y="967825"/>
            <a:ext cx="1745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Set Statistics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704625" y="2775050"/>
            <a:ext cx="4257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MEL</a:t>
            </a:r>
            <a:endParaRPr sz="600"/>
          </a:p>
        </p:txBody>
      </p:sp>
      <p:sp>
        <p:nvSpPr>
          <p:cNvPr id="94" name="Google Shape;94;p17"/>
          <p:cNvSpPr/>
          <p:nvPr/>
        </p:nvSpPr>
        <p:spPr>
          <a:xfrm>
            <a:off x="5130325" y="2775050"/>
            <a:ext cx="4257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NV</a:t>
            </a:r>
            <a:endParaRPr sz="600"/>
          </a:p>
        </p:txBody>
      </p:sp>
      <p:sp>
        <p:nvSpPr>
          <p:cNvPr id="95" name="Google Shape;95;p17"/>
          <p:cNvSpPr/>
          <p:nvPr/>
        </p:nvSpPr>
        <p:spPr>
          <a:xfrm>
            <a:off x="5556025" y="2775050"/>
            <a:ext cx="4257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BCC</a:t>
            </a:r>
            <a:endParaRPr sz="600"/>
          </a:p>
        </p:txBody>
      </p:sp>
      <p:sp>
        <p:nvSpPr>
          <p:cNvPr id="96" name="Google Shape;96;p17"/>
          <p:cNvSpPr/>
          <p:nvPr/>
        </p:nvSpPr>
        <p:spPr>
          <a:xfrm>
            <a:off x="5981725" y="2775050"/>
            <a:ext cx="4257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AKIEC</a:t>
            </a:r>
            <a:endParaRPr sz="600"/>
          </a:p>
        </p:txBody>
      </p:sp>
      <p:sp>
        <p:nvSpPr>
          <p:cNvPr id="97" name="Google Shape;97;p17"/>
          <p:cNvSpPr/>
          <p:nvPr/>
        </p:nvSpPr>
        <p:spPr>
          <a:xfrm>
            <a:off x="6407425" y="2775050"/>
            <a:ext cx="4257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BKL</a:t>
            </a:r>
            <a:endParaRPr sz="600"/>
          </a:p>
        </p:txBody>
      </p:sp>
      <p:sp>
        <p:nvSpPr>
          <p:cNvPr id="98" name="Google Shape;98;p17"/>
          <p:cNvSpPr/>
          <p:nvPr/>
        </p:nvSpPr>
        <p:spPr>
          <a:xfrm>
            <a:off x="6833125" y="2775050"/>
            <a:ext cx="4257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DF</a:t>
            </a:r>
            <a:endParaRPr sz="600"/>
          </a:p>
        </p:txBody>
      </p:sp>
      <p:sp>
        <p:nvSpPr>
          <p:cNvPr id="99" name="Google Shape;99;p17"/>
          <p:cNvSpPr/>
          <p:nvPr/>
        </p:nvSpPr>
        <p:spPr>
          <a:xfrm>
            <a:off x="7258825" y="2775050"/>
            <a:ext cx="4257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VASC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Constancy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800" y="2894425"/>
            <a:ext cx="1711001" cy="14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612" y="2894425"/>
            <a:ext cx="1711000" cy="14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087" y="2894425"/>
            <a:ext cx="1711001" cy="14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975" y="2894425"/>
            <a:ext cx="1711001" cy="14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0792" y="1282437"/>
            <a:ext cx="1645363" cy="12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0950" y="1282422"/>
            <a:ext cx="1645376" cy="123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73075" y="1282417"/>
            <a:ext cx="1645376" cy="123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982" y="1282430"/>
            <a:ext cx="1645376" cy="12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5876500" y="4604700"/>
            <a:ext cx="304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https://ieeexplore.ieee.org/document/6866131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733000" y="4358400"/>
            <a:ext cx="5143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the image look like if it was taken under white 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Under Gray World Assumption)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927150" y="445025"/>
            <a:ext cx="38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parameters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010400" y="1202600"/>
            <a:ext cx="372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Epoch number : 10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Batch size: 21-24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Learning rate: 0.00001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Loss function: (Weighted) Cross Entropy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Loss weights: [0.8, 0.2, 1.0, 1.0, 0.8, 1.0, 1.0]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Optimizer: adam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Network depth: 92 trainable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Input number of channels: 3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Output number of channels: 7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OS: Windows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GPU: RTX 2070</a:t>
            </a:r>
            <a:endParaRPr sz="1000"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547050" y="445025"/>
            <a:ext cx="38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Augmentations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84625" y="1261025"/>
            <a:ext cx="372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HorizontalFlip(),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RandomRotate90(),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RandomBrightnessContrast(</a:t>
            </a:r>
            <a:endParaRPr sz="1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brightness_limit= [-0.2, 0.2], contrast_limit=[-0.2, 0.2]    ),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RandomCrop(400, 400, p=0.5),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Resize(256, 256),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Normalize() (mean and std taken from imagenet)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Plot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050" y="1152475"/>
            <a:ext cx="4868950" cy="36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5657225" y="1789025"/>
            <a:ext cx="689100" cy="26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loss_test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(Accuracy)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484900"/>
            <a:ext cx="37887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→ Random (RS), Balanced Sampling (BS)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Color → Original Color (OC), Color Constancy (CC)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Loss  → Weighted Loss(WL), Unweighted Loss (UL)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4455200" y="2218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{BE22C56F-A129-4CA1-BB6F-F3E76F3108FC}</a:tableStyleId>
              </a:tblPr>
              <a:tblGrid>
                <a:gridCol w="947175"/>
                <a:gridCol w="947175"/>
                <a:gridCol w="947175"/>
                <a:gridCol w="947175"/>
              </a:tblGrid>
              <a:tr h="9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RS+WL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+OC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S+UL+OC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RS+WL+CC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S+UL+CC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0.8200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0.8260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0.8280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0.7880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4572000" y="4414800"/>
            <a:ext cx="3484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measured at minimum test loss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