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55629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8159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825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252484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4563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100745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2092739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868278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120105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587112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4292FA-2ACD-4DFA-9554-38CED7DD8A77}"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5171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4292FA-2ACD-4DFA-9554-38CED7DD8A77}" type="datetimeFigureOut">
              <a:rPr lang="en-IN" smtClean="0"/>
              <a:t>06-12-2024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23285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4292FA-2ACD-4DFA-9554-38CED7DD8A77}" type="datetimeFigureOut">
              <a:rPr lang="en-IN" smtClean="0"/>
              <a:t>06-12-2024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878693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292FA-2ACD-4DFA-9554-38CED7DD8A77}" type="datetimeFigureOut">
              <a:rPr lang="en-IN" smtClean="0"/>
              <a:t>06-12-2024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99532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4292FA-2ACD-4DFA-9554-38CED7DD8A77}"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81997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4292FA-2ACD-4DFA-9554-38CED7DD8A77}"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931070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4292FA-2ACD-4DFA-9554-38CED7DD8A77}" type="datetimeFigureOut">
              <a:rPr lang="en-IN" smtClean="0"/>
              <a:t>06-12-2024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A6B483-9A53-4423-B62F-B246264BE7F5}" type="slidenum">
              <a:rPr lang="en-IN" smtClean="0"/>
              <a:t>‹#›</a:t>
            </a:fld>
            <a:endParaRPr lang="en-IN"/>
          </a:p>
        </p:txBody>
      </p:sp>
    </p:spTree>
    <p:extLst>
      <p:ext uri="{BB962C8B-B14F-4D97-AF65-F5344CB8AC3E}">
        <p14:creationId xmlns:p14="http://schemas.microsoft.com/office/powerpoint/2010/main" val="636893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790A619-DFD2-7756-384B-56D39908D772}"/>
              </a:ext>
            </a:extLst>
          </p:cNvPr>
          <p:cNvSpPr txBox="1"/>
          <p:nvPr/>
        </p:nvSpPr>
        <p:spPr>
          <a:xfrm>
            <a:off x="1106302" y="2785055"/>
            <a:ext cx="8708923" cy="3046988"/>
          </a:xfrm>
          <a:prstGeom prst="rect">
            <a:avLst/>
          </a:prstGeom>
          <a:noFill/>
        </p:spPr>
        <p:txBody>
          <a:bodyPr wrap="square">
            <a:spAutoFit/>
          </a:bodyPr>
          <a:lstStyle/>
          <a:p>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Name : Rupak Sarkar</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Roll No.: 14271024036 </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Stream : MCA</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Semester : Semester 1</a:t>
            </a:r>
            <a:r>
              <a:rPr lang="en-US" sz="3200" i="1" baseline="30000" dirty="0">
                <a:solidFill>
                  <a:schemeClr val="tx1"/>
                </a:solidFill>
                <a:effectLst>
                  <a:outerShdw blurRad="38100" dist="38100" dir="2700000" algn="tl">
                    <a:srgbClr val="000000">
                      <a:alpha val="43137"/>
                    </a:srgbClr>
                  </a:outerShdw>
                </a:effectLst>
                <a:latin typeface="Calibri" pitchFamily="34" charset="0"/>
                <a:cs typeface="Calibri" pitchFamily="34" charset="0"/>
              </a:rPr>
              <a:t>st</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Subject : Relational Database Management System</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Subject Code : MCAN-102</a:t>
            </a:r>
            <a:endParaRPr lang="en-IN" sz="3200" dirty="0"/>
          </a:p>
        </p:txBody>
      </p:sp>
      <p:sp>
        <p:nvSpPr>
          <p:cNvPr id="10" name="TextBox 9">
            <a:extLst>
              <a:ext uri="{FF2B5EF4-FFF2-40B4-BE49-F238E27FC236}">
                <a16:creationId xmlns:a16="http://schemas.microsoft.com/office/drawing/2014/main" id="{A4A24E69-5E23-445B-884F-641B567D0F13}"/>
              </a:ext>
            </a:extLst>
          </p:cNvPr>
          <p:cNvSpPr txBox="1"/>
          <p:nvPr/>
        </p:nvSpPr>
        <p:spPr>
          <a:xfrm>
            <a:off x="2032992" y="781902"/>
            <a:ext cx="6855542" cy="1569660"/>
          </a:xfrm>
          <a:prstGeom prst="rect">
            <a:avLst/>
          </a:prstGeom>
          <a:noFill/>
        </p:spPr>
        <p:txBody>
          <a:bodyPr wrap="square">
            <a:spAutoFit/>
          </a:bodyPr>
          <a:lstStyle/>
          <a:p>
            <a:pPr algn="ctr"/>
            <a:r>
              <a:rPr lang="en-US" sz="3200" b="1" u="sng" dirty="0">
                <a:solidFill>
                  <a:schemeClr val="accent1"/>
                </a:solidFill>
                <a:effectLst>
                  <a:outerShdw blurRad="38100" dist="38100" dir="2700000" algn="tl">
                    <a:srgbClr val="000000">
                      <a:alpha val="43137"/>
                    </a:srgbClr>
                  </a:outerShdw>
                </a:effectLst>
              </a:rPr>
              <a:t>Physical Database Design Issues, Storage of Database on Hard Disks, File Organization and its Type</a:t>
            </a:r>
            <a:endParaRPr lang="en-IN" sz="3200" u="sng"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6403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0CC8FEC9-C384-F7D8-7042-A5FDF30D8407}"/>
              </a:ext>
            </a:extLst>
          </p:cNvPr>
          <p:cNvSpPr>
            <a:spLocks noChangeArrowheads="1"/>
          </p:cNvSpPr>
          <p:nvPr/>
        </p:nvSpPr>
        <p:spPr bwMode="auto">
          <a:xfrm>
            <a:off x="268989" y="752503"/>
            <a:ext cx="898545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Physical Database Design Issues.</a:t>
            </a:r>
            <a:br>
              <a:rPr lang="en-US" sz="1600" dirty="0"/>
            </a:br>
            <a:endParaRPr lang="en-US" sz="1600" dirty="0"/>
          </a:p>
          <a:p>
            <a:r>
              <a:rPr lang="en-US" dirty="0"/>
              <a:t>Physical database design focuses on implementing a database structure on a specific hardware and software platform. Effective design is crucial for achieving optimal performance, efficient storage utilization, and ease of maintenance. However, several common challenges must be addressed.</a:t>
            </a:r>
          </a:p>
        </p:txBody>
      </p:sp>
      <p:pic>
        <p:nvPicPr>
          <p:cNvPr id="1026" name="Picture 2" descr="Data Warehousing Physical Design">
            <a:extLst>
              <a:ext uri="{FF2B5EF4-FFF2-40B4-BE49-F238E27FC236}">
                <a16:creationId xmlns:a16="http://schemas.microsoft.com/office/drawing/2014/main" id="{B7668A8B-D6DC-2BBA-BFB0-9474C72B96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043" y="3021965"/>
            <a:ext cx="3876675" cy="2724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verview of Physical Design">
            <a:extLst>
              <a:ext uri="{FF2B5EF4-FFF2-40B4-BE49-F238E27FC236}">
                <a16:creationId xmlns:a16="http://schemas.microsoft.com/office/drawing/2014/main" id="{DD179FF9-DA52-15E1-263B-9F256FFC9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2055" y="3021965"/>
            <a:ext cx="6191250" cy="2724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28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137832-15C1-E466-AD4A-10637C606FAA}"/>
              </a:ext>
            </a:extLst>
          </p:cNvPr>
          <p:cNvSpPr txBox="1"/>
          <p:nvPr/>
        </p:nvSpPr>
        <p:spPr>
          <a:xfrm>
            <a:off x="533071" y="474345"/>
            <a:ext cx="8021649" cy="5909310"/>
          </a:xfrm>
          <a:prstGeom prst="rect">
            <a:avLst/>
          </a:prstGeom>
          <a:noFill/>
        </p:spPr>
        <p:txBody>
          <a:bodyPr wrap="square">
            <a:spAutoFit/>
          </a:bodyPr>
          <a:lstStyle/>
          <a:p>
            <a:pPr marL="342900" indent="-342900" algn="just">
              <a:buAutoNum type="arabicPeriod"/>
            </a:pPr>
            <a:r>
              <a:rPr lang="en-US" b="1" dirty="0"/>
              <a:t>Storage Allocation</a:t>
            </a:r>
          </a:p>
          <a:p>
            <a:pPr algn="just"/>
            <a:endParaRPr lang="en-US" b="1" dirty="0"/>
          </a:p>
          <a:p>
            <a:pPr algn="just">
              <a:buFont typeface="Arial" panose="020B0604020202020204" pitchFamily="34" charset="0"/>
              <a:buChar char="•"/>
            </a:pPr>
            <a:r>
              <a:rPr lang="en-US" b="1" dirty="0"/>
              <a:t>Issue</a:t>
            </a:r>
            <a:r>
              <a:rPr lang="en-US" dirty="0"/>
              <a:t>: Inefficient allocation of disk space may lead to underutilized resources or frequent storage expansion.</a:t>
            </a:r>
          </a:p>
          <a:p>
            <a:pPr algn="just">
              <a:buFont typeface="Arial" panose="020B0604020202020204" pitchFamily="34" charset="0"/>
              <a:buChar char="•"/>
            </a:pPr>
            <a:r>
              <a:rPr lang="en-US" b="1" dirty="0"/>
              <a:t>Solution</a:t>
            </a:r>
            <a:r>
              <a:rPr lang="en-US" dirty="0"/>
              <a:t>: Estimate the data size accurately and account for growth by considering the number of rows, index sizes, and auxiliary storage needs.</a:t>
            </a:r>
          </a:p>
          <a:p>
            <a:pPr algn="just">
              <a:buFont typeface="Arial" panose="020B0604020202020204" pitchFamily="34" charset="0"/>
              <a:buChar char="•"/>
            </a:pPr>
            <a:endParaRPr lang="en-US" dirty="0"/>
          </a:p>
          <a:p>
            <a:r>
              <a:rPr lang="en-US" b="1" dirty="0"/>
              <a:t>2. Indexing Problems</a:t>
            </a:r>
          </a:p>
          <a:p>
            <a:endParaRPr lang="en-US" b="1" dirty="0"/>
          </a:p>
          <a:p>
            <a:pPr>
              <a:buFont typeface="Arial" panose="020B0604020202020204" pitchFamily="34" charset="0"/>
              <a:buChar char="•"/>
            </a:pPr>
            <a:r>
              <a:rPr lang="en-US" b="1" dirty="0"/>
              <a:t>Issue</a:t>
            </a:r>
            <a:r>
              <a:rPr lang="en-US" dirty="0"/>
              <a:t>: Over-indexing can slow down data modification operations (INSERT, UPDATE, DELETE), while under-indexing can cause slow query performance.</a:t>
            </a:r>
          </a:p>
          <a:p>
            <a:pPr>
              <a:buFont typeface="Arial" panose="020B0604020202020204" pitchFamily="34" charset="0"/>
              <a:buChar char="•"/>
            </a:pPr>
            <a:r>
              <a:rPr lang="en-US" b="1" dirty="0"/>
              <a:t>Solution</a:t>
            </a:r>
            <a:r>
              <a:rPr lang="en-US" dirty="0"/>
              <a:t>: Carefully analyze query patterns and create only the necessary indexes, including primary and foreign key indexes.</a:t>
            </a:r>
          </a:p>
          <a:p>
            <a:pPr algn="just"/>
            <a:endParaRPr lang="en-US" dirty="0"/>
          </a:p>
          <a:p>
            <a:r>
              <a:rPr lang="en-US" b="1" dirty="0"/>
              <a:t>3. Fragmentation</a:t>
            </a:r>
          </a:p>
          <a:p>
            <a:endParaRPr lang="en-US" b="1" dirty="0"/>
          </a:p>
          <a:p>
            <a:pPr>
              <a:buFont typeface="Arial" panose="020B0604020202020204" pitchFamily="34" charset="0"/>
              <a:buChar char="•"/>
            </a:pPr>
            <a:r>
              <a:rPr lang="en-US" b="1" dirty="0"/>
              <a:t>Issue</a:t>
            </a:r>
            <a:r>
              <a:rPr lang="en-US" dirty="0"/>
              <a:t>: Frequent updates and deletions can cause table or index fragmentation, reducing performance.</a:t>
            </a:r>
          </a:p>
          <a:p>
            <a:pPr>
              <a:buFont typeface="Arial" panose="020B0604020202020204" pitchFamily="34" charset="0"/>
              <a:buChar char="•"/>
            </a:pPr>
            <a:r>
              <a:rPr lang="en-US" b="1" dirty="0"/>
              <a:t>Solution</a:t>
            </a:r>
            <a:r>
              <a:rPr lang="en-US" dirty="0"/>
              <a:t>: Use tools like </a:t>
            </a:r>
            <a:r>
              <a:rPr lang="en-US" b="1" dirty="0"/>
              <a:t>rebuild indexes</a:t>
            </a:r>
            <a:r>
              <a:rPr lang="en-US" dirty="0"/>
              <a:t> and </a:t>
            </a:r>
            <a:r>
              <a:rPr lang="en-US" b="1" dirty="0"/>
              <a:t>table defragmentation utilities</a:t>
            </a:r>
            <a:r>
              <a:rPr lang="en-US" dirty="0"/>
              <a:t> periodically.</a:t>
            </a:r>
          </a:p>
          <a:p>
            <a:pPr algn="just"/>
            <a:endParaRPr lang="en-US" dirty="0"/>
          </a:p>
        </p:txBody>
      </p:sp>
    </p:spTree>
    <p:extLst>
      <p:ext uri="{BB962C8B-B14F-4D97-AF65-F5344CB8AC3E}">
        <p14:creationId xmlns:p14="http://schemas.microsoft.com/office/powerpoint/2010/main" val="3539912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F8A768-5C3A-193F-2563-1196FD8A7528}"/>
              </a:ext>
            </a:extLst>
          </p:cNvPr>
          <p:cNvSpPr txBox="1"/>
          <p:nvPr/>
        </p:nvSpPr>
        <p:spPr>
          <a:xfrm>
            <a:off x="377067" y="212850"/>
            <a:ext cx="6450454" cy="6217087"/>
          </a:xfrm>
          <a:prstGeom prst="rect">
            <a:avLst/>
          </a:prstGeom>
          <a:noFill/>
        </p:spPr>
        <p:txBody>
          <a:bodyPr wrap="square">
            <a:spAutoFit/>
          </a:bodyPr>
          <a:lstStyle/>
          <a:p>
            <a:pPr algn="just"/>
            <a:r>
              <a:rPr lang="en-US" sz="2000" b="1" u="sng" dirty="0"/>
              <a:t>Storage of Database on Hard Disks</a:t>
            </a:r>
          </a:p>
          <a:p>
            <a:pPr algn="just"/>
            <a:endParaRPr lang="en-US" b="1" dirty="0"/>
          </a:p>
          <a:p>
            <a:pPr marL="342900" indent="-342900" algn="just">
              <a:buFont typeface="+mj-lt"/>
              <a:buAutoNum type="arabicPeriod"/>
            </a:pPr>
            <a:r>
              <a:rPr lang="en-US" dirty="0"/>
              <a:t>Primary Memory</a:t>
            </a:r>
          </a:p>
          <a:p>
            <a:pPr marL="342900" indent="-342900" algn="just">
              <a:buFont typeface="+mj-lt"/>
              <a:buAutoNum type="arabicPeriod"/>
            </a:pPr>
            <a:r>
              <a:rPr lang="en-US" dirty="0"/>
              <a:t>Secondary Memory</a:t>
            </a:r>
          </a:p>
          <a:p>
            <a:pPr marL="342900" indent="-342900" algn="just">
              <a:buFont typeface="+mj-lt"/>
              <a:buAutoNum type="arabicPeriod"/>
            </a:pPr>
            <a:r>
              <a:rPr lang="en-US" dirty="0"/>
              <a:t>Tertiary Memory </a:t>
            </a:r>
          </a:p>
          <a:p>
            <a:pPr marL="342900" indent="-342900" algn="just">
              <a:buFont typeface="+mj-lt"/>
              <a:buAutoNum type="arabicPeriod"/>
            </a:pPr>
            <a:endParaRPr lang="en-US" dirty="0"/>
          </a:p>
          <a:p>
            <a:pPr algn="just"/>
            <a:r>
              <a:rPr lang="en-US" b="1" dirty="0"/>
              <a:t>Primary Memory</a:t>
            </a:r>
          </a:p>
          <a:p>
            <a:pPr algn="just"/>
            <a:r>
              <a:rPr lang="en-US" dirty="0"/>
              <a:t>The primary memory of a server is the type of data storage that is directly accessible by the central processing unit, meaning that it doesn’t require any other devices to read from it.</a:t>
            </a:r>
          </a:p>
          <a:p>
            <a:pPr algn="just"/>
            <a:endParaRPr lang="en-US" b="1" dirty="0"/>
          </a:p>
          <a:p>
            <a:pPr algn="just"/>
            <a:r>
              <a:rPr lang="en-US" b="1" dirty="0"/>
              <a:t>Secondary Memory</a:t>
            </a:r>
          </a:p>
          <a:p>
            <a:pPr algn="just"/>
            <a:r>
              <a:rPr lang="en-US" dirty="0"/>
              <a:t>Data storage devices known as secondary storage, as the name suggests, are devices that can be accessed for storing data that will be needed at a later point in time for various purposes or database actions.</a:t>
            </a:r>
          </a:p>
          <a:p>
            <a:pPr algn="just"/>
            <a:endParaRPr lang="en-US" dirty="0"/>
          </a:p>
          <a:p>
            <a:pPr algn="just"/>
            <a:r>
              <a:rPr lang="en-US" b="1" dirty="0"/>
              <a:t>Tertiary Memory </a:t>
            </a:r>
          </a:p>
          <a:p>
            <a:pPr algn="just"/>
            <a:r>
              <a:rPr lang="en-US" dirty="0"/>
              <a:t>For data storage, Tertiary Memory refers to devices that can hold a large amount of data without being constantly connected to the server or the peripherals.</a:t>
            </a:r>
          </a:p>
        </p:txBody>
      </p:sp>
      <p:pic>
        <p:nvPicPr>
          <p:cNvPr id="2050" name="Picture 2" descr="Lightbox">
            <a:extLst>
              <a:ext uri="{FF2B5EF4-FFF2-40B4-BE49-F238E27FC236}">
                <a16:creationId xmlns:a16="http://schemas.microsoft.com/office/drawing/2014/main" id="{3689BA59-AEFA-17D6-15D5-04FED5BB0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4133" y="1148080"/>
            <a:ext cx="5117867" cy="4307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53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C2597-EEB1-EA65-4EF4-7F04C5A68E2A}"/>
              </a:ext>
            </a:extLst>
          </p:cNvPr>
          <p:cNvSpPr txBox="1"/>
          <p:nvPr/>
        </p:nvSpPr>
        <p:spPr>
          <a:xfrm>
            <a:off x="237941" y="856984"/>
            <a:ext cx="8448859" cy="3323987"/>
          </a:xfrm>
          <a:prstGeom prst="rect">
            <a:avLst/>
          </a:prstGeom>
          <a:noFill/>
        </p:spPr>
        <p:txBody>
          <a:bodyPr wrap="square">
            <a:spAutoFit/>
          </a:bodyPr>
          <a:lstStyle/>
          <a:p>
            <a:r>
              <a:rPr lang="en-US" b="1" dirty="0"/>
              <a:t>Magnetic Disks</a:t>
            </a:r>
          </a:p>
          <a:p>
            <a:r>
              <a:rPr lang="en-US" dirty="0"/>
              <a:t>Present-day computer systems use hard disk drives as secondary storage devices. Magnetic disks store information using the concept of magnetism. </a:t>
            </a:r>
          </a:p>
          <a:p>
            <a:endParaRPr lang="en-US" sz="1800" baseline="30000" dirty="0"/>
          </a:p>
          <a:p>
            <a:r>
              <a:rPr lang="en-US" sz="1800" b="1" dirty="0"/>
              <a:t>Redundant Array of Independent Disks(RAID)</a:t>
            </a:r>
          </a:p>
          <a:p>
            <a:r>
              <a:rPr lang="en-US" sz="1800" dirty="0"/>
              <a:t>In the Redundant Array of Independent Disks technology, two or more secondary storage devices are connected so that the devices operate as one storage medium.</a:t>
            </a:r>
          </a:p>
          <a:p>
            <a:endParaRPr lang="en-US" dirty="0"/>
          </a:p>
          <a:p>
            <a:r>
              <a:rPr lang="en-US" sz="1800" b="1" dirty="0"/>
              <a:t>RAID 0: </a:t>
            </a:r>
          </a:p>
          <a:p>
            <a:r>
              <a:rPr lang="en-US" sz="1800" dirty="0"/>
              <a:t>At this level, disks are organized in a striped array. Blocks of data are divided into disks and distributed over disks.</a:t>
            </a:r>
            <a:endParaRPr lang="en-IN" sz="1800" dirty="0"/>
          </a:p>
        </p:txBody>
      </p:sp>
      <p:pic>
        <p:nvPicPr>
          <p:cNvPr id="3074" name="Picture 2" descr="Lightbox">
            <a:extLst>
              <a:ext uri="{FF2B5EF4-FFF2-40B4-BE49-F238E27FC236}">
                <a16:creationId xmlns:a16="http://schemas.microsoft.com/office/drawing/2014/main" id="{60C52D46-E2D5-ECFF-0C5E-33BD0EB6B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312" y="4725353"/>
            <a:ext cx="5667375"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2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61B35C-C783-B950-5576-EB28BCA3871B}"/>
              </a:ext>
            </a:extLst>
          </p:cNvPr>
          <p:cNvSpPr txBox="1"/>
          <p:nvPr/>
        </p:nvSpPr>
        <p:spPr>
          <a:xfrm>
            <a:off x="266126" y="986946"/>
            <a:ext cx="9429136" cy="4585871"/>
          </a:xfrm>
          <a:prstGeom prst="rect">
            <a:avLst/>
          </a:prstGeom>
          <a:noFill/>
        </p:spPr>
        <p:txBody>
          <a:bodyPr wrap="square">
            <a:spAutoFit/>
          </a:bodyPr>
          <a:lstStyle/>
          <a:p>
            <a:pPr algn="just"/>
            <a:r>
              <a:rPr lang="en-US" sz="2000" b="1" u="sng" dirty="0"/>
              <a:t>File Organization and its Type</a:t>
            </a:r>
          </a:p>
          <a:p>
            <a:pPr algn="just"/>
            <a:endParaRPr lang="en-US" sz="2000" b="1" dirty="0"/>
          </a:p>
          <a:p>
            <a:pPr algn="just"/>
            <a:r>
              <a:rPr lang="en-US" b="1" dirty="0"/>
              <a:t>What is File Organization?</a:t>
            </a:r>
          </a:p>
          <a:p>
            <a:pPr algn="just"/>
            <a:r>
              <a:rPr lang="en-US" dirty="0"/>
              <a:t>Logical relationships among various records that constitute the file with respect to specific record.</a:t>
            </a:r>
          </a:p>
          <a:p>
            <a:pPr algn="just"/>
            <a:endParaRPr lang="en-US" dirty="0"/>
          </a:p>
          <a:p>
            <a:pPr algn="just"/>
            <a:r>
              <a:rPr lang="en-US" b="1" dirty="0"/>
              <a:t>The Objective of File Organization</a:t>
            </a:r>
          </a:p>
          <a:p>
            <a:pPr algn="just"/>
            <a:endParaRPr lang="en-US" b="1" dirty="0"/>
          </a:p>
          <a:p>
            <a:pPr marL="285750" indent="-285750" algn="just">
              <a:buFont typeface="Arial" panose="020B0604020202020204" pitchFamily="34" charset="0"/>
              <a:buChar char="•"/>
            </a:pPr>
            <a:r>
              <a:rPr lang="en-US" dirty="0"/>
              <a:t>It helps in the faster selection of records i.e. it makes the process faster.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Different Operations like inserting, deleting, and updating different records are faster and easier.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It prevents us from inserting duplicate records via various operations.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It helps in storing the records or the data very efficiently at a minimal cost.</a:t>
            </a:r>
          </a:p>
        </p:txBody>
      </p:sp>
    </p:spTree>
    <p:extLst>
      <p:ext uri="{BB962C8B-B14F-4D97-AF65-F5344CB8AC3E}">
        <p14:creationId xmlns:p14="http://schemas.microsoft.com/office/powerpoint/2010/main" val="17471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BAD01-D35A-C90C-087A-0C35E9A1AA2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5C98576-3791-E4A5-776D-475183F66031}"/>
              </a:ext>
            </a:extLst>
          </p:cNvPr>
          <p:cNvSpPr txBox="1"/>
          <p:nvPr/>
        </p:nvSpPr>
        <p:spPr>
          <a:xfrm>
            <a:off x="266126" y="986946"/>
            <a:ext cx="9429136" cy="4247317"/>
          </a:xfrm>
          <a:prstGeom prst="rect">
            <a:avLst/>
          </a:prstGeom>
          <a:noFill/>
        </p:spPr>
        <p:txBody>
          <a:bodyPr wrap="square">
            <a:spAutoFit/>
          </a:bodyPr>
          <a:lstStyle/>
          <a:p>
            <a:pPr algn="just"/>
            <a:r>
              <a:rPr lang="en-US" sz="2000" b="1" u="sng" dirty="0"/>
              <a:t>Types of File Organizations</a:t>
            </a:r>
          </a:p>
          <a:p>
            <a:pPr algn="just"/>
            <a:endParaRPr lang="en-US" b="1" dirty="0"/>
          </a:p>
          <a:p>
            <a:pPr algn="just"/>
            <a:r>
              <a:rPr lang="en-US" dirty="0"/>
              <a:t>Various methods have been introduced to Organize files. These particular methods have advantages and disadvantages on the basis of access or selection. Thus it is all upon the programmer to decide the best-suited file Organization method according to his requirements. </a:t>
            </a:r>
          </a:p>
          <a:p>
            <a:pPr algn="just"/>
            <a:endParaRPr lang="en-US" dirty="0"/>
          </a:p>
          <a:p>
            <a:pPr algn="just"/>
            <a:r>
              <a:rPr lang="en-US" b="1" dirty="0"/>
              <a:t>Some types of File Organizations are: </a:t>
            </a:r>
          </a:p>
          <a:p>
            <a:pPr algn="just"/>
            <a:endParaRPr lang="en-US" dirty="0"/>
          </a:p>
          <a:p>
            <a:pPr marL="342900" indent="-342900" algn="just">
              <a:buFont typeface="+mj-lt"/>
              <a:buAutoNum type="arabicPeriod"/>
            </a:pPr>
            <a:r>
              <a:rPr lang="en-US" dirty="0"/>
              <a:t>Sequential File Organization</a:t>
            </a:r>
          </a:p>
          <a:p>
            <a:pPr marL="342900" indent="-342900" algn="just">
              <a:buFont typeface="+mj-lt"/>
              <a:buAutoNum type="arabicPeriod"/>
            </a:pPr>
            <a:r>
              <a:rPr lang="en-US" dirty="0"/>
              <a:t>Heap File Organization</a:t>
            </a:r>
          </a:p>
          <a:p>
            <a:pPr marL="342900" indent="-342900" algn="just">
              <a:buFont typeface="+mj-lt"/>
              <a:buAutoNum type="arabicPeriod"/>
            </a:pPr>
            <a:r>
              <a:rPr lang="en-US" dirty="0"/>
              <a:t>Hash File Organization</a:t>
            </a:r>
          </a:p>
          <a:p>
            <a:pPr marL="342900" indent="-342900" algn="just">
              <a:buFont typeface="+mj-lt"/>
              <a:buAutoNum type="arabicPeriod"/>
            </a:pPr>
            <a:r>
              <a:rPr lang="en-US" dirty="0"/>
              <a:t>B+ Tree File Organization</a:t>
            </a:r>
          </a:p>
          <a:p>
            <a:pPr marL="342900" indent="-342900" algn="just">
              <a:buFont typeface="+mj-lt"/>
              <a:buAutoNum type="arabicPeriod"/>
            </a:pPr>
            <a:r>
              <a:rPr lang="en-US" dirty="0"/>
              <a:t>Clustered File Organization</a:t>
            </a:r>
          </a:p>
          <a:p>
            <a:pPr marL="342900" indent="-342900" algn="just">
              <a:buFont typeface="+mj-lt"/>
              <a:buAutoNum type="arabicPeriod"/>
            </a:pPr>
            <a:r>
              <a:rPr lang="en-US" dirty="0"/>
              <a:t>ISAM (Indexed Sequential Access Method)</a:t>
            </a:r>
          </a:p>
        </p:txBody>
      </p:sp>
      <p:pic>
        <p:nvPicPr>
          <p:cNvPr id="4098" name="Picture 2" descr="DBMS File organization - javatpoint">
            <a:extLst>
              <a:ext uri="{FF2B5EF4-FFF2-40B4-BE49-F238E27FC236}">
                <a16:creationId xmlns:a16="http://schemas.microsoft.com/office/drawing/2014/main" id="{0908A230-B046-9D27-1FDB-5C5ED37AB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240" y="3033988"/>
            <a:ext cx="594360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82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9160F7-0CCC-61EB-0DED-29E0931B0BBA}"/>
              </a:ext>
            </a:extLst>
          </p:cNvPr>
          <p:cNvSpPr txBox="1"/>
          <p:nvPr/>
        </p:nvSpPr>
        <p:spPr>
          <a:xfrm>
            <a:off x="739876" y="2921168"/>
            <a:ext cx="9367684" cy="1015663"/>
          </a:xfrm>
          <a:prstGeom prst="rect">
            <a:avLst/>
          </a:prstGeom>
          <a:noFill/>
        </p:spPr>
        <p:txBody>
          <a:bodyPr wrap="square">
            <a:spAutoFit/>
          </a:bodyPr>
          <a:lstStyle/>
          <a:p>
            <a:pPr algn="ctr"/>
            <a:r>
              <a:rPr lang="en-US" sz="3600" b="1" u="sng" dirty="0">
                <a:effectLst>
                  <a:outerShdw blurRad="38100" dist="38100" dir="2700000" algn="tl">
                    <a:srgbClr val="000000">
                      <a:alpha val="43137"/>
                    </a:srgbClr>
                  </a:outerShdw>
                </a:effectLst>
              </a:rPr>
              <a:t>Thank</a:t>
            </a:r>
            <a:r>
              <a:rPr lang="en-US" sz="3600" b="1" dirty="0">
                <a:effectLst>
                  <a:outerShdw blurRad="38100" dist="38100" dir="2700000" algn="tl">
                    <a:srgbClr val="000000">
                      <a:alpha val="43137"/>
                    </a:srgbClr>
                  </a:outerShdw>
                </a:effectLst>
              </a:rPr>
              <a:t> </a:t>
            </a:r>
            <a:r>
              <a:rPr lang="en-US" sz="3600" b="1" u="sng" dirty="0">
                <a:effectLst>
                  <a:outerShdw blurRad="38100" dist="38100" dir="2700000" algn="tl">
                    <a:srgbClr val="000000">
                      <a:alpha val="43137"/>
                    </a:srgbClr>
                  </a:outerShdw>
                </a:effectLst>
              </a:rPr>
              <a:t>You</a:t>
            </a:r>
            <a:r>
              <a:rPr lang="en-US" sz="3600" b="1" dirty="0">
                <a:effectLst>
                  <a:outerShdw blurRad="38100" dist="38100" dir="2700000" algn="tl">
                    <a:srgbClr val="000000">
                      <a:alpha val="43137"/>
                    </a:srgbClr>
                  </a:outerShdw>
                </a:effectLst>
              </a:rPr>
              <a:t>!</a:t>
            </a:r>
          </a:p>
          <a:p>
            <a:pPr algn="just"/>
            <a:endParaRPr lang="en-US" sz="2400" b="1" dirty="0"/>
          </a:p>
        </p:txBody>
      </p:sp>
    </p:spTree>
    <p:extLst>
      <p:ext uri="{BB962C8B-B14F-4D97-AF65-F5344CB8AC3E}">
        <p14:creationId xmlns:p14="http://schemas.microsoft.com/office/powerpoint/2010/main" val="18966432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659</TotalTime>
  <Words>600</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Rupak Sarkar</dc:creator>
  <cp:lastModifiedBy>Rupak Sarkar</cp:lastModifiedBy>
  <cp:revision>17</cp:revision>
  <dcterms:created xsi:type="dcterms:W3CDTF">2024-11-18T15:05:46Z</dcterms:created>
  <dcterms:modified xsi:type="dcterms:W3CDTF">2024-12-06T18:21:43Z</dcterms:modified>
</cp:coreProperties>
</file>