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6" r:id="rId10"/>
    <p:sldId id="265" r:id="rId11"/>
    <p:sldId id="26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556294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81596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482527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524844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345634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1007458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20927398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68278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120105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4292FA-2ACD-4DFA-9554-38CED7DD8A77}"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587112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54292FA-2ACD-4DFA-9554-38CED7DD8A77}"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51710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4292FA-2ACD-4DFA-9554-38CED7DD8A77}" type="datetimeFigureOut">
              <a:rPr lang="en-IN" smtClean="0"/>
              <a:t>04-12-2024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1232855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4292FA-2ACD-4DFA-9554-38CED7DD8A77}"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3878693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4292FA-2ACD-4DFA-9554-38CED7DD8A77}" type="datetimeFigureOut">
              <a:rPr lang="en-IN" smtClean="0"/>
              <a:t>04-12-2024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95320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819978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4292FA-2ACD-4DFA-9554-38CED7DD8A77}"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A6B483-9A53-4423-B62F-B246264BE7F5}" type="slidenum">
              <a:rPr lang="en-IN" smtClean="0"/>
              <a:t>‹#›</a:t>
            </a:fld>
            <a:endParaRPr lang="en-IN"/>
          </a:p>
        </p:txBody>
      </p:sp>
    </p:spTree>
    <p:extLst>
      <p:ext uri="{BB962C8B-B14F-4D97-AF65-F5344CB8AC3E}">
        <p14:creationId xmlns:p14="http://schemas.microsoft.com/office/powerpoint/2010/main" val="931070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54292FA-2ACD-4DFA-9554-38CED7DD8A77}" type="datetimeFigureOut">
              <a:rPr lang="en-IN" smtClean="0"/>
              <a:t>04-12-2024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FA6B483-9A53-4423-B62F-B246264BE7F5}" type="slidenum">
              <a:rPr lang="en-IN" smtClean="0"/>
              <a:t>‹#›</a:t>
            </a:fld>
            <a:endParaRPr lang="en-IN"/>
          </a:p>
        </p:txBody>
      </p:sp>
    </p:spTree>
    <p:extLst>
      <p:ext uri="{BB962C8B-B14F-4D97-AF65-F5344CB8AC3E}">
        <p14:creationId xmlns:p14="http://schemas.microsoft.com/office/powerpoint/2010/main" val="636893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790A619-DFD2-7756-384B-56D39908D772}"/>
              </a:ext>
            </a:extLst>
          </p:cNvPr>
          <p:cNvSpPr txBox="1"/>
          <p:nvPr/>
        </p:nvSpPr>
        <p:spPr>
          <a:xfrm>
            <a:off x="1106302" y="2785055"/>
            <a:ext cx="8708923" cy="3046988"/>
          </a:xfrm>
          <a:prstGeom prst="rect">
            <a:avLst/>
          </a:prstGeom>
          <a:noFill/>
        </p:spPr>
        <p:txBody>
          <a:bodyPr wrap="square">
            <a:spAutoFit/>
          </a:bodyPr>
          <a:lstStyle/>
          <a:p>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Name : Rupak Sarkar</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Roll No.: 14271024036 </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Stream : MCA</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Semester : Semester 1</a:t>
            </a:r>
            <a:r>
              <a:rPr lang="en-US" sz="3200" i="1" baseline="30000" dirty="0">
                <a:solidFill>
                  <a:schemeClr val="tx1"/>
                </a:solidFill>
                <a:effectLst>
                  <a:outerShdw blurRad="38100" dist="38100" dir="2700000" algn="tl">
                    <a:srgbClr val="000000">
                      <a:alpha val="43137"/>
                    </a:srgbClr>
                  </a:outerShdw>
                </a:effectLst>
                <a:latin typeface="Calibri" pitchFamily="34" charset="0"/>
                <a:cs typeface="Calibri" pitchFamily="34" charset="0"/>
              </a:rPr>
              <a:t>st</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 Environment and Ecology</a:t>
            </a:r>
            <a:b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br>
            <a:r>
              <a:rPr lang="en-US" sz="3200" i="1" dirty="0">
                <a:solidFill>
                  <a:schemeClr val="tx1"/>
                </a:solidFill>
                <a:effectLst>
                  <a:outerShdw blurRad="38100" dist="38100" dir="2700000" algn="tl">
                    <a:srgbClr val="000000">
                      <a:alpha val="43137"/>
                    </a:srgbClr>
                  </a:outerShdw>
                </a:effectLst>
                <a:latin typeface="Calibri" pitchFamily="34" charset="0"/>
                <a:cs typeface="Calibri" pitchFamily="34" charset="0"/>
              </a:rPr>
              <a:t>Subject Code : MCAN-E105A</a:t>
            </a:r>
            <a:endParaRPr lang="en-IN" sz="3200" dirty="0"/>
          </a:p>
        </p:txBody>
      </p:sp>
      <p:sp>
        <p:nvSpPr>
          <p:cNvPr id="10" name="TextBox 9">
            <a:extLst>
              <a:ext uri="{FF2B5EF4-FFF2-40B4-BE49-F238E27FC236}">
                <a16:creationId xmlns:a16="http://schemas.microsoft.com/office/drawing/2014/main" id="{A4A24E69-5E23-445B-884F-641B567D0F13}"/>
              </a:ext>
            </a:extLst>
          </p:cNvPr>
          <p:cNvSpPr txBox="1"/>
          <p:nvPr/>
        </p:nvSpPr>
        <p:spPr>
          <a:xfrm>
            <a:off x="2032992" y="781902"/>
            <a:ext cx="6855542" cy="1569660"/>
          </a:xfrm>
          <a:prstGeom prst="rect">
            <a:avLst/>
          </a:prstGeom>
          <a:noFill/>
        </p:spPr>
        <p:txBody>
          <a:bodyPr wrap="square">
            <a:spAutoFit/>
          </a:bodyPr>
          <a:lstStyle/>
          <a:p>
            <a:pPr algn="ctr"/>
            <a:r>
              <a:rPr lang="en-US" sz="3200" b="1" u="sng" dirty="0">
                <a:solidFill>
                  <a:schemeClr val="accent1"/>
                </a:solidFill>
                <a:effectLst>
                  <a:outerShdw blurRad="38100" dist="38100" dir="2700000" algn="tl">
                    <a:srgbClr val="000000">
                      <a:alpha val="43137"/>
                    </a:srgbClr>
                  </a:outerShdw>
                </a:effectLst>
              </a:rPr>
              <a:t>Discussion on Population Growth Models for Sustainable Development</a:t>
            </a:r>
            <a:endParaRPr lang="en-IN" sz="3200" u="sng" dirty="0">
              <a:solidFill>
                <a:schemeClr val="accent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64035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88BCB-13FD-7DC1-6B12-AFBBEBC2E3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4EEF6C-DE67-B93B-0BE2-4D42F97BE024}"/>
              </a:ext>
            </a:extLst>
          </p:cNvPr>
          <p:cNvSpPr txBox="1"/>
          <p:nvPr/>
        </p:nvSpPr>
        <p:spPr>
          <a:xfrm>
            <a:off x="469900" y="348179"/>
            <a:ext cx="8867140" cy="6340197"/>
          </a:xfrm>
          <a:prstGeom prst="rect">
            <a:avLst/>
          </a:prstGeom>
          <a:noFill/>
        </p:spPr>
        <p:txBody>
          <a:bodyPr wrap="square">
            <a:spAutoFit/>
          </a:bodyPr>
          <a:lstStyle/>
          <a:p>
            <a:r>
              <a:rPr lang="en-IN" sz="2000" b="1" u="sng" dirty="0"/>
              <a:t>Examples of Logistic Growth</a:t>
            </a:r>
            <a:endParaRPr lang="en-US" sz="2000" b="1" u="sng" dirty="0"/>
          </a:p>
          <a:p>
            <a:endParaRPr lang="en-US" sz="2000" b="1" dirty="0"/>
          </a:p>
          <a:p>
            <a:r>
              <a:rPr lang="en-US" b="1" dirty="0"/>
              <a:t>Disease Spread</a:t>
            </a:r>
            <a:r>
              <a:rPr lang="en-US" dirty="0"/>
              <a:t>:</a:t>
            </a:r>
          </a:p>
          <a:p>
            <a:pPr algn="just"/>
            <a:br>
              <a:rPr lang="en-US" sz="2000" dirty="0"/>
            </a:br>
            <a:r>
              <a:rPr lang="en-US" dirty="0"/>
              <a:t>The spread of a virus can be modeled logistically when herd immunity or medical interventions limit the number of infections.</a:t>
            </a:r>
          </a:p>
          <a:p>
            <a:endParaRPr lang="en-US" b="1" dirty="0"/>
          </a:p>
          <a:p>
            <a:r>
              <a:rPr lang="en-US" dirty="0"/>
              <a:t>Initial Infections (N0) = 10</a:t>
            </a:r>
          </a:p>
          <a:p>
            <a:r>
              <a:rPr lang="en-US" dirty="0"/>
              <a:t>Total susceptible population (K) = 1,000,000</a:t>
            </a:r>
          </a:p>
          <a:p>
            <a:r>
              <a:rPr lang="en-US" dirty="0"/>
              <a:t>Infection Rate (r) = 0.01</a:t>
            </a:r>
          </a:p>
          <a:p>
            <a:endParaRPr lang="en-US" dirty="0"/>
          </a:p>
          <a:p>
            <a:r>
              <a:rPr lang="en-US" b="1" dirty="0"/>
              <a:t>Market Penetration</a:t>
            </a:r>
            <a:r>
              <a:rPr lang="en-US" dirty="0"/>
              <a:t>:</a:t>
            </a:r>
            <a:br>
              <a:rPr lang="en-US" dirty="0"/>
            </a:br>
            <a:endParaRPr lang="en-US" dirty="0"/>
          </a:p>
          <a:p>
            <a:pPr algn="just"/>
            <a:r>
              <a:rPr lang="en-US" dirty="0"/>
              <a:t>Adoption of a new technology often starts rapidly but slows as the market saturates.</a:t>
            </a:r>
          </a:p>
          <a:p>
            <a:pPr algn="just"/>
            <a:endParaRPr lang="en-US" dirty="0"/>
          </a:p>
          <a:p>
            <a:r>
              <a:rPr lang="en-US" sz="2000" b="1" u="sng" dirty="0"/>
              <a:t>Conclusion</a:t>
            </a:r>
          </a:p>
          <a:p>
            <a:endParaRPr lang="en-US" sz="2000" b="1" u="sng" dirty="0"/>
          </a:p>
          <a:p>
            <a:pPr algn="just"/>
            <a:r>
              <a:rPr lang="en-US" dirty="0"/>
              <a:t>The logistic growth model provides a realistic framework for understanding population dynamics and constrained growth processes. Its applicability across diverse disciplines underscores its value in predicting and managing systems affected by resource limitations</a:t>
            </a:r>
          </a:p>
        </p:txBody>
      </p:sp>
    </p:spTree>
    <p:extLst>
      <p:ext uri="{BB962C8B-B14F-4D97-AF65-F5344CB8AC3E}">
        <p14:creationId xmlns:p14="http://schemas.microsoft.com/office/powerpoint/2010/main" val="339179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9160F7-0CCC-61EB-0DED-29E0931B0BBA}"/>
              </a:ext>
            </a:extLst>
          </p:cNvPr>
          <p:cNvSpPr txBox="1"/>
          <p:nvPr/>
        </p:nvSpPr>
        <p:spPr>
          <a:xfrm>
            <a:off x="739876" y="2921168"/>
            <a:ext cx="9367684" cy="1015663"/>
          </a:xfrm>
          <a:prstGeom prst="rect">
            <a:avLst/>
          </a:prstGeom>
          <a:noFill/>
        </p:spPr>
        <p:txBody>
          <a:bodyPr wrap="square">
            <a:spAutoFit/>
          </a:bodyPr>
          <a:lstStyle/>
          <a:p>
            <a:pPr algn="ctr"/>
            <a:r>
              <a:rPr lang="en-US" sz="3600" b="1" u="sng" dirty="0">
                <a:effectLst>
                  <a:outerShdw blurRad="38100" dist="38100" dir="2700000" algn="tl">
                    <a:srgbClr val="000000">
                      <a:alpha val="43137"/>
                    </a:srgbClr>
                  </a:outerShdw>
                </a:effectLst>
              </a:rPr>
              <a:t>Thank</a:t>
            </a:r>
            <a:r>
              <a:rPr lang="en-US" sz="3600" b="1" dirty="0">
                <a:effectLst>
                  <a:outerShdw blurRad="38100" dist="38100" dir="2700000" algn="tl">
                    <a:srgbClr val="000000">
                      <a:alpha val="43137"/>
                    </a:srgbClr>
                  </a:outerShdw>
                </a:effectLst>
              </a:rPr>
              <a:t> </a:t>
            </a:r>
            <a:r>
              <a:rPr lang="en-US" sz="3600" b="1" u="sng" dirty="0">
                <a:effectLst>
                  <a:outerShdw blurRad="38100" dist="38100" dir="2700000" algn="tl">
                    <a:srgbClr val="000000">
                      <a:alpha val="43137"/>
                    </a:srgbClr>
                  </a:outerShdw>
                </a:effectLst>
              </a:rPr>
              <a:t>You</a:t>
            </a:r>
            <a:r>
              <a:rPr lang="en-US" sz="3600" b="1" dirty="0">
                <a:effectLst>
                  <a:outerShdw blurRad="38100" dist="38100" dir="2700000" algn="tl">
                    <a:srgbClr val="000000">
                      <a:alpha val="43137"/>
                    </a:srgbClr>
                  </a:outerShdw>
                </a:effectLst>
              </a:rPr>
              <a:t>!</a:t>
            </a:r>
          </a:p>
          <a:p>
            <a:pPr algn="just"/>
            <a:endParaRPr lang="en-US" sz="2400" b="1" dirty="0"/>
          </a:p>
        </p:txBody>
      </p:sp>
    </p:spTree>
    <p:extLst>
      <p:ext uri="{BB962C8B-B14F-4D97-AF65-F5344CB8AC3E}">
        <p14:creationId xmlns:p14="http://schemas.microsoft.com/office/powerpoint/2010/main" val="1896643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0CC8FEC9-C384-F7D8-7042-A5FDF30D8407}"/>
              </a:ext>
            </a:extLst>
          </p:cNvPr>
          <p:cNvSpPr>
            <a:spLocks noChangeArrowheads="1"/>
          </p:cNvSpPr>
          <p:nvPr/>
        </p:nvSpPr>
        <p:spPr bwMode="auto">
          <a:xfrm>
            <a:off x="197870" y="396903"/>
            <a:ext cx="89854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t>What are Population Growth Models?</a:t>
            </a:r>
            <a:br>
              <a:rPr lang="en-US" sz="1600" dirty="0"/>
            </a:br>
            <a:endParaRPr lang="en-US" sz="1600" dirty="0"/>
          </a:p>
          <a:p>
            <a:pPr algn="just"/>
            <a:r>
              <a:rPr lang="en-US" dirty="0"/>
              <a:t>Population growth models are mathematical and theoretical frameworks used to describe how populations change over time. They are crucial in understanding the dynamics of human populations and their impact on resources, ecosystems, and socio-economic systems.</a:t>
            </a:r>
          </a:p>
        </p:txBody>
      </p:sp>
      <p:pic>
        <p:nvPicPr>
          <p:cNvPr id="5" name="Picture 4">
            <a:extLst>
              <a:ext uri="{FF2B5EF4-FFF2-40B4-BE49-F238E27FC236}">
                <a16:creationId xmlns:a16="http://schemas.microsoft.com/office/drawing/2014/main" id="{F2CD6A89-54C0-8C0D-B0EB-042D9F3881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2474" y="2317722"/>
            <a:ext cx="8096250" cy="4143375"/>
          </a:xfrm>
          <a:prstGeom prst="rect">
            <a:avLst/>
          </a:prstGeom>
        </p:spPr>
      </p:pic>
    </p:spTree>
    <p:extLst>
      <p:ext uri="{BB962C8B-B14F-4D97-AF65-F5344CB8AC3E}">
        <p14:creationId xmlns:p14="http://schemas.microsoft.com/office/powerpoint/2010/main" val="36842823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137832-15C1-E466-AD4A-10637C606FAA}"/>
              </a:ext>
            </a:extLst>
          </p:cNvPr>
          <p:cNvSpPr txBox="1"/>
          <p:nvPr/>
        </p:nvSpPr>
        <p:spPr>
          <a:xfrm>
            <a:off x="238431" y="637537"/>
            <a:ext cx="9525000" cy="5293757"/>
          </a:xfrm>
          <a:prstGeom prst="rect">
            <a:avLst/>
          </a:prstGeom>
          <a:noFill/>
        </p:spPr>
        <p:txBody>
          <a:bodyPr wrap="square">
            <a:spAutoFit/>
          </a:bodyPr>
          <a:lstStyle/>
          <a:p>
            <a:pPr algn="just"/>
            <a:r>
              <a:rPr lang="en-IN" sz="2000" dirty="0"/>
              <a:t>1. </a:t>
            </a:r>
            <a:r>
              <a:rPr lang="en-IN" sz="2000" b="1" u="sng" dirty="0"/>
              <a:t>Exponential Growth Model</a:t>
            </a:r>
            <a:endParaRPr lang="en-US" sz="2000" u="sng" dirty="0"/>
          </a:p>
          <a:p>
            <a:pPr algn="just"/>
            <a:endParaRPr lang="en-US" sz="2000" dirty="0"/>
          </a:p>
          <a:p>
            <a:pPr algn="just"/>
            <a:r>
              <a:rPr lang="en-US" sz="2000" dirty="0"/>
              <a:t>The </a:t>
            </a:r>
            <a:r>
              <a:rPr lang="en-US" sz="2000" b="1" dirty="0"/>
              <a:t>Exponential Growth Model</a:t>
            </a:r>
            <a:r>
              <a:rPr lang="en-US" sz="2000" dirty="0"/>
              <a:t> describes a process where the rate of growth of a quantity is directly proportional to its current size. This model is widely used in various fields such as biology, economics, and population studies to explain situations where growth accelerates over time.</a:t>
            </a:r>
          </a:p>
          <a:p>
            <a:pPr algn="just"/>
            <a:endParaRPr lang="en-US" dirty="0"/>
          </a:p>
          <a:p>
            <a:r>
              <a:rPr lang="en-IN" b="1" dirty="0"/>
              <a:t>Mathematical Formula –</a:t>
            </a:r>
          </a:p>
          <a:p>
            <a:endParaRPr lang="en-IN" b="1" dirty="0"/>
          </a:p>
          <a:p>
            <a:r>
              <a:rPr lang="en-IN" dirty="0"/>
              <a:t>The general form of the exponential growth model is:</a:t>
            </a:r>
          </a:p>
          <a:p>
            <a:endParaRPr lang="en-IN" dirty="0"/>
          </a:p>
          <a:p>
            <a:r>
              <a:rPr lang="en-IN" dirty="0"/>
              <a:t>				</a:t>
            </a:r>
            <a:r>
              <a:rPr lang="en-IN" sz="2000" b="1" dirty="0"/>
              <a:t>N(t)=N</a:t>
            </a:r>
            <a:r>
              <a:rPr lang="en-IN" sz="2000" b="1" baseline="-25000" dirty="0"/>
              <a:t>0</a:t>
            </a:r>
            <a:r>
              <a:rPr lang="en-IN" sz="2000" b="1" dirty="0"/>
              <a:t>​</a:t>
            </a:r>
            <a:r>
              <a:rPr lang="en-IN" sz="2000" b="1" dirty="0" err="1"/>
              <a:t>e</a:t>
            </a:r>
            <a:r>
              <a:rPr lang="en-IN" sz="2000" b="1" baseline="30000" dirty="0" err="1"/>
              <a:t>rt</a:t>
            </a:r>
            <a:endParaRPr lang="en-IN" sz="2000" b="1" baseline="30000" dirty="0"/>
          </a:p>
          <a:p>
            <a:endParaRPr lang="en-IN" dirty="0"/>
          </a:p>
          <a:p>
            <a:r>
              <a:rPr lang="en-IN" dirty="0"/>
              <a:t>N(t): The quantity at time t.</a:t>
            </a:r>
          </a:p>
          <a:p>
            <a:r>
              <a:rPr lang="en-IN" dirty="0"/>
              <a:t>N</a:t>
            </a:r>
            <a:r>
              <a:rPr lang="en-IN" baseline="-25000" dirty="0"/>
              <a:t>0</a:t>
            </a:r>
            <a:r>
              <a:rPr lang="en-IN" dirty="0"/>
              <a:t>: </a:t>
            </a:r>
            <a:r>
              <a:rPr lang="fr-FR" dirty="0"/>
              <a:t>The initial </a:t>
            </a:r>
            <a:r>
              <a:rPr lang="fr-FR" dirty="0" err="1"/>
              <a:t>quantity</a:t>
            </a:r>
            <a:r>
              <a:rPr lang="fr-FR" dirty="0"/>
              <a:t>(at t=0)</a:t>
            </a:r>
          </a:p>
          <a:p>
            <a:r>
              <a:rPr lang="en-US" dirty="0"/>
              <a:t>r: The growth rate (expressed as a decimal)</a:t>
            </a:r>
            <a:endParaRPr lang="fr-FR" dirty="0"/>
          </a:p>
          <a:p>
            <a:r>
              <a:rPr lang="en-IN" dirty="0"/>
              <a:t>t: Time</a:t>
            </a:r>
            <a:endParaRPr lang="fr-FR" dirty="0"/>
          </a:p>
          <a:p>
            <a:r>
              <a:rPr lang="en-US" dirty="0"/>
              <a:t>e: The base of natural logarithms (</a:t>
            </a:r>
            <a:r>
              <a:rPr lang="en-IN" sz="2000" dirty="0"/>
              <a:t>≈</a:t>
            </a:r>
            <a:r>
              <a:rPr lang="en-US" dirty="0"/>
              <a:t>2.718)</a:t>
            </a:r>
            <a:endParaRPr lang="en-US" baseline="-25000" dirty="0"/>
          </a:p>
        </p:txBody>
      </p:sp>
      <p:pic>
        <p:nvPicPr>
          <p:cNvPr id="4" name="Picture 3">
            <a:extLst>
              <a:ext uri="{FF2B5EF4-FFF2-40B4-BE49-F238E27FC236}">
                <a16:creationId xmlns:a16="http://schemas.microsoft.com/office/drawing/2014/main" id="{ABD7EE33-6785-5D69-9A8A-C606C75F1223}"/>
              </a:ext>
            </a:extLst>
          </p:cNvPr>
          <p:cNvPicPr>
            <a:picLocks noChangeAspect="1"/>
          </p:cNvPicPr>
          <p:nvPr/>
        </p:nvPicPr>
        <p:blipFill>
          <a:blip r:embed="rId2"/>
          <a:stretch>
            <a:fillRect/>
          </a:stretch>
        </p:blipFill>
        <p:spPr>
          <a:xfrm>
            <a:off x="6180869" y="3092448"/>
            <a:ext cx="3162741" cy="2838846"/>
          </a:xfrm>
          <a:prstGeom prst="rect">
            <a:avLst/>
          </a:prstGeom>
        </p:spPr>
      </p:pic>
    </p:spTree>
    <p:extLst>
      <p:ext uri="{BB962C8B-B14F-4D97-AF65-F5344CB8AC3E}">
        <p14:creationId xmlns:p14="http://schemas.microsoft.com/office/powerpoint/2010/main" val="353991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Left: general form of exponential growth of a population (equation 2). Right: actual numbers of Paramecium in a 1 cc sample of a laboratory culture.">
            <a:extLst>
              <a:ext uri="{FF2B5EF4-FFF2-40B4-BE49-F238E27FC236}">
                <a16:creationId xmlns:a16="http://schemas.microsoft.com/office/drawing/2014/main" id="{D4D66DAB-7CC9-ABDF-0CFD-C5E9AAAC77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2832" y="3429000"/>
            <a:ext cx="5238750" cy="3200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AF8A768-5C3A-193F-2563-1196FD8A7528}"/>
              </a:ext>
            </a:extLst>
          </p:cNvPr>
          <p:cNvSpPr txBox="1"/>
          <p:nvPr/>
        </p:nvSpPr>
        <p:spPr>
          <a:xfrm>
            <a:off x="346586" y="507490"/>
            <a:ext cx="9416845" cy="2893100"/>
          </a:xfrm>
          <a:prstGeom prst="rect">
            <a:avLst/>
          </a:prstGeom>
          <a:noFill/>
        </p:spPr>
        <p:txBody>
          <a:bodyPr wrap="square">
            <a:spAutoFit/>
          </a:bodyPr>
          <a:lstStyle/>
          <a:p>
            <a:pPr algn="just"/>
            <a:r>
              <a:rPr lang="en-US" sz="2000" b="1" u="sng" dirty="0"/>
              <a:t>Characteristics of Exponential Growth</a:t>
            </a:r>
          </a:p>
          <a:p>
            <a:pPr algn="just"/>
            <a:endParaRPr lang="en-US" b="1" dirty="0"/>
          </a:p>
          <a:p>
            <a:pPr algn="just">
              <a:buFont typeface="+mj-lt"/>
              <a:buAutoNum type="arabicPeriod"/>
            </a:pPr>
            <a:r>
              <a:rPr lang="en-US" b="1" dirty="0"/>
              <a:t>Constant Relative Growth Rate</a:t>
            </a:r>
            <a:r>
              <a:rPr lang="en-US" dirty="0"/>
              <a:t>: The rate of growth is proportional to the current value, leading to faster growth as time progresses.</a:t>
            </a:r>
          </a:p>
          <a:p>
            <a:pPr algn="just">
              <a:buFont typeface="+mj-lt"/>
              <a:buAutoNum type="arabicPeriod"/>
            </a:pPr>
            <a:r>
              <a:rPr lang="en-US" b="1" dirty="0"/>
              <a:t>J-Shaped Curve</a:t>
            </a:r>
            <a:r>
              <a:rPr lang="en-US" dirty="0"/>
              <a:t>: When plotted, exponential growth results in a steeply rising curve.</a:t>
            </a:r>
          </a:p>
          <a:p>
            <a:pPr algn="just">
              <a:buFont typeface="+mj-lt"/>
              <a:buAutoNum type="arabicPeriod"/>
            </a:pPr>
            <a:r>
              <a:rPr lang="en-US" b="1" dirty="0"/>
              <a:t>Doubling Time</a:t>
            </a:r>
            <a:r>
              <a:rPr lang="en-US" dirty="0"/>
              <a:t>: The time it takes for the quantity to double can be calculated using:</a:t>
            </a:r>
          </a:p>
          <a:p>
            <a:pPr algn="just">
              <a:buFont typeface="+mj-lt"/>
              <a:buAutoNum type="arabicPeriod"/>
            </a:pPr>
            <a:endParaRPr lang="en-US" dirty="0"/>
          </a:p>
          <a:p>
            <a:pPr algn="ctr"/>
            <a:r>
              <a:rPr lang="en-US" dirty="0"/>
              <a:t>T= ln(2)</a:t>
            </a:r>
          </a:p>
          <a:p>
            <a:pPr algn="ctr"/>
            <a:r>
              <a:rPr lang="en-US" dirty="0"/>
              <a:t>__________</a:t>
            </a:r>
          </a:p>
          <a:p>
            <a:pPr algn="ctr"/>
            <a:r>
              <a:rPr lang="en-US" dirty="0"/>
              <a:t>r</a:t>
            </a:r>
          </a:p>
        </p:txBody>
      </p:sp>
    </p:spTree>
    <p:extLst>
      <p:ext uri="{BB962C8B-B14F-4D97-AF65-F5344CB8AC3E}">
        <p14:creationId xmlns:p14="http://schemas.microsoft.com/office/powerpoint/2010/main" val="184353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7C2597-EEB1-EA65-4EF4-7F04C5A68E2A}"/>
              </a:ext>
            </a:extLst>
          </p:cNvPr>
          <p:cNvSpPr txBox="1"/>
          <p:nvPr/>
        </p:nvSpPr>
        <p:spPr>
          <a:xfrm>
            <a:off x="237941" y="643624"/>
            <a:ext cx="9576619" cy="4924425"/>
          </a:xfrm>
          <a:prstGeom prst="rect">
            <a:avLst/>
          </a:prstGeom>
          <a:noFill/>
        </p:spPr>
        <p:txBody>
          <a:bodyPr wrap="square">
            <a:spAutoFit/>
          </a:bodyPr>
          <a:lstStyle/>
          <a:p>
            <a:r>
              <a:rPr lang="en-US" sz="2000" b="1" u="sng" dirty="0"/>
              <a:t>Examples of Exponential Growth</a:t>
            </a:r>
          </a:p>
          <a:p>
            <a:endParaRPr lang="en-US" sz="2000" b="1" u="sng" dirty="0"/>
          </a:p>
          <a:p>
            <a:pPr>
              <a:buFont typeface="+mj-lt"/>
              <a:buAutoNum type="arabicPeriod"/>
            </a:pPr>
            <a:r>
              <a:rPr lang="en-US" b="1" dirty="0"/>
              <a:t> Population Growth</a:t>
            </a:r>
            <a:r>
              <a:rPr lang="en-US" dirty="0"/>
              <a:t>:</a:t>
            </a:r>
          </a:p>
          <a:p>
            <a:endParaRPr lang="en-US" dirty="0"/>
          </a:p>
          <a:p>
            <a:pPr marL="742950" lvl="1" indent="-285750">
              <a:buFont typeface="+mj-lt"/>
              <a:buAutoNum type="arabicPeriod"/>
            </a:pPr>
            <a:r>
              <a:rPr lang="en-US" dirty="0"/>
              <a:t>If a population starts with 1,000 individuals and grows at a rate of 5% per year (r=0.05r = 0.05r=0.05):</a:t>
            </a:r>
          </a:p>
          <a:p>
            <a:pPr lvl="1"/>
            <a:r>
              <a:rPr lang="en-US" dirty="0"/>
              <a:t>                                                   </a:t>
            </a:r>
            <a:r>
              <a:rPr lang="en-IN" b="1" dirty="0"/>
              <a:t>N(t)=1000e</a:t>
            </a:r>
            <a:r>
              <a:rPr lang="en-IN" b="1" baseline="30000" dirty="0"/>
              <a:t>0.05t</a:t>
            </a:r>
          </a:p>
          <a:p>
            <a:pPr lvl="1"/>
            <a:endParaRPr lang="en-IN" dirty="0"/>
          </a:p>
          <a:p>
            <a:pPr lvl="1"/>
            <a:r>
              <a:rPr lang="en-US" dirty="0"/>
              <a:t>2. Over 10 years (t=10), the population would grow to:</a:t>
            </a:r>
          </a:p>
          <a:p>
            <a:pPr lvl="1"/>
            <a:endParaRPr lang="en-US" dirty="0"/>
          </a:p>
          <a:p>
            <a:pPr lvl="1" algn="just"/>
            <a:r>
              <a:rPr lang="en-IN" dirty="0"/>
              <a:t>                                                   </a:t>
            </a:r>
            <a:r>
              <a:rPr lang="en-IN" b="1" dirty="0"/>
              <a:t>N(10)=1000e</a:t>
            </a:r>
            <a:r>
              <a:rPr lang="en-IN" b="1" baseline="30000" dirty="0"/>
              <a:t>0.5</a:t>
            </a:r>
            <a:r>
              <a:rPr lang="en-IN" sz="2000" b="1" dirty="0"/>
              <a:t>≈</a:t>
            </a:r>
            <a:r>
              <a:rPr lang="en-IN" b="1" dirty="0"/>
              <a:t>1649</a:t>
            </a:r>
            <a:endParaRPr lang="en-US" b="1" dirty="0"/>
          </a:p>
          <a:p>
            <a:pPr marL="0" lvl="1" algn="just"/>
            <a:endParaRPr lang="en-US" dirty="0"/>
          </a:p>
          <a:p>
            <a:pPr marL="0" lvl="1" algn="just"/>
            <a:r>
              <a:rPr lang="en-US" b="1" dirty="0"/>
              <a:t>2. Bacterial Growth:</a:t>
            </a:r>
          </a:p>
          <a:p>
            <a:pPr marL="0" lvl="1" algn="just"/>
            <a:r>
              <a:rPr lang="en-US" dirty="0"/>
              <a:t>	</a:t>
            </a:r>
          </a:p>
          <a:p>
            <a:pPr marL="0" lvl="1" algn="just"/>
            <a:r>
              <a:rPr lang="en-US" dirty="0"/>
              <a:t>	A bacteria culture doubles every 2 hours. Starting with 100 bacteria:</a:t>
            </a:r>
          </a:p>
          <a:p>
            <a:pPr marL="0" lvl="1" algn="just"/>
            <a:r>
              <a:rPr lang="en-US" dirty="0"/>
              <a:t>	</a:t>
            </a:r>
          </a:p>
          <a:p>
            <a:pPr marL="0" lvl="1" algn="just"/>
            <a:r>
              <a:rPr lang="en-US" dirty="0"/>
              <a:t>	Doubling time T = 2, so r = </a:t>
            </a:r>
            <a:r>
              <a:rPr lang="en-US" b="1" dirty="0"/>
              <a:t>ln(2)/2</a:t>
            </a:r>
            <a:r>
              <a:rPr lang="en-IN" sz="1800" b="1" dirty="0"/>
              <a:t> </a:t>
            </a:r>
            <a:r>
              <a:rPr lang="en-IN" sz="2000" b="1" dirty="0"/>
              <a:t>≈</a:t>
            </a:r>
            <a:r>
              <a:rPr lang="en-IN" sz="1800" b="1" dirty="0"/>
              <a:t> 0.346, N(t) = 100e</a:t>
            </a:r>
            <a:r>
              <a:rPr lang="en-IN" sz="1800" b="1" baseline="30000" dirty="0"/>
              <a:t>0.346t</a:t>
            </a:r>
          </a:p>
        </p:txBody>
      </p:sp>
    </p:spTree>
    <p:extLst>
      <p:ext uri="{BB962C8B-B14F-4D97-AF65-F5344CB8AC3E}">
        <p14:creationId xmlns:p14="http://schemas.microsoft.com/office/powerpoint/2010/main" val="301826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61B35C-C783-B950-5576-EB28BCA3871B}"/>
              </a:ext>
            </a:extLst>
          </p:cNvPr>
          <p:cNvSpPr txBox="1"/>
          <p:nvPr/>
        </p:nvSpPr>
        <p:spPr>
          <a:xfrm>
            <a:off x="245806" y="570386"/>
            <a:ext cx="9429136" cy="5139869"/>
          </a:xfrm>
          <a:prstGeom prst="rect">
            <a:avLst/>
          </a:prstGeom>
          <a:noFill/>
        </p:spPr>
        <p:txBody>
          <a:bodyPr wrap="square">
            <a:spAutoFit/>
          </a:bodyPr>
          <a:lstStyle/>
          <a:p>
            <a:pPr algn="just"/>
            <a:r>
              <a:rPr lang="en-US" sz="2000" b="1" u="sng" dirty="0"/>
              <a:t>Applications of Exponential Growth</a:t>
            </a:r>
          </a:p>
          <a:p>
            <a:pPr algn="just"/>
            <a:endParaRPr lang="en-US" sz="2000" b="1" dirty="0"/>
          </a:p>
          <a:p>
            <a:pPr algn="just">
              <a:buFont typeface="Arial" panose="020B0604020202020204" pitchFamily="34" charset="0"/>
              <a:buChar char="•"/>
            </a:pPr>
            <a:r>
              <a:rPr lang="en-US" b="1" dirty="0"/>
              <a:t>Ecology</a:t>
            </a:r>
            <a:r>
              <a:rPr lang="en-US" dirty="0"/>
              <a:t>: Modeling population growth in ideal conditions.</a:t>
            </a:r>
          </a:p>
          <a:p>
            <a:pPr algn="just">
              <a:buFont typeface="Arial" panose="020B0604020202020204" pitchFamily="34" charset="0"/>
              <a:buChar char="•"/>
            </a:pPr>
            <a:r>
              <a:rPr lang="en-US" b="1" dirty="0"/>
              <a:t>Finance</a:t>
            </a:r>
            <a:r>
              <a:rPr lang="en-US" dirty="0"/>
              <a:t>: Calculating continuously compounded interest.</a:t>
            </a:r>
          </a:p>
          <a:p>
            <a:pPr algn="just">
              <a:buFont typeface="Arial" panose="020B0604020202020204" pitchFamily="34" charset="0"/>
              <a:buChar char="•"/>
            </a:pPr>
            <a:r>
              <a:rPr lang="en-US" b="1" dirty="0"/>
              <a:t>Physics</a:t>
            </a:r>
            <a:r>
              <a:rPr lang="en-US" dirty="0"/>
              <a:t>: Radioactive decay (negative growth rate).</a:t>
            </a:r>
          </a:p>
          <a:p>
            <a:pPr algn="just">
              <a:buFont typeface="Arial" panose="020B0604020202020204" pitchFamily="34" charset="0"/>
              <a:buChar char="•"/>
            </a:pPr>
            <a:r>
              <a:rPr lang="en-US" b="1" dirty="0"/>
              <a:t>Epidemiology</a:t>
            </a:r>
            <a:r>
              <a:rPr lang="en-US" dirty="0"/>
              <a:t>: Tracking the spread of infectious diseases.</a:t>
            </a:r>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a:p>
            <a:pPr algn="just"/>
            <a:r>
              <a:rPr lang="en-US" sz="2000" b="1" u="sng" dirty="0"/>
              <a:t>Limitations of the Model </a:t>
            </a:r>
          </a:p>
          <a:p>
            <a:pPr algn="just"/>
            <a:endParaRPr lang="en-US" b="1" dirty="0"/>
          </a:p>
          <a:p>
            <a:pPr algn="just">
              <a:buFont typeface="Arial" panose="020B0604020202020204" pitchFamily="34" charset="0"/>
              <a:buChar char="•"/>
            </a:pPr>
            <a:r>
              <a:rPr lang="en-US" b="1" dirty="0"/>
              <a:t>Unsustainable in Reality</a:t>
            </a:r>
            <a:r>
              <a:rPr lang="en-US" dirty="0"/>
              <a:t>: Exponential growth assumes unlimited resources, which is unrealistic in most real-world scenarios.</a:t>
            </a:r>
          </a:p>
          <a:p>
            <a:pPr algn="just">
              <a:buFont typeface="Arial" panose="020B0604020202020204" pitchFamily="34" charset="0"/>
              <a:buChar char="•"/>
            </a:pPr>
            <a:endParaRPr lang="en-US" dirty="0"/>
          </a:p>
          <a:p>
            <a:pPr algn="just">
              <a:buFont typeface="Arial" panose="020B0604020202020204" pitchFamily="34" charset="0"/>
              <a:buChar char="•"/>
            </a:pPr>
            <a:r>
              <a:rPr lang="en-US" b="1" dirty="0"/>
              <a:t>Logistic Growth as a Refinement</a:t>
            </a:r>
            <a:r>
              <a:rPr lang="en-US" dirty="0"/>
              <a:t>: In ecosystems, exponential growth transitions to logistic growth when resources become limited, resulting in a sigmoid (S-shaped) curve.</a:t>
            </a:r>
          </a:p>
          <a:p>
            <a:pPr algn="just"/>
            <a:r>
              <a:rPr lang="en-US" dirty="0"/>
              <a:t>Understanding exponential growth helps analyze rapid changes and predict future trends under ideal conditions.</a:t>
            </a:r>
          </a:p>
          <a:p>
            <a:pPr algn="just"/>
            <a:endParaRPr lang="en-US" dirty="0"/>
          </a:p>
        </p:txBody>
      </p:sp>
    </p:spTree>
    <p:extLst>
      <p:ext uri="{BB962C8B-B14F-4D97-AF65-F5344CB8AC3E}">
        <p14:creationId xmlns:p14="http://schemas.microsoft.com/office/powerpoint/2010/main" val="1747182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E4226-8463-128F-E4AC-E1C6457DDD6B}"/>
            </a:ext>
          </a:extLst>
        </p:cNvPr>
        <p:cNvGrpSpPr/>
        <p:nvPr/>
      </p:nvGrpSpPr>
      <p:grpSpPr>
        <a:xfrm>
          <a:off x="0" y="0"/>
          <a:ext cx="0" cy="0"/>
          <a:chOff x="0" y="0"/>
          <a:chExt cx="0" cy="0"/>
        </a:xfrm>
      </p:grpSpPr>
      <p:sp>
        <p:nvSpPr>
          <p:cNvPr id="2" name="Rectangle 3">
            <a:extLst>
              <a:ext uri="{FF2B5EF4-FFF2-40B4-BE49-F238E27FC236}">
                <a16:creationId xmlns:a16="http://schemas.microsoft.com/office/drawing/2014/main" id="{FCF64E21-A60E-0816-784D-6E35E3A6162D}"/>
              </a:ext>
            </a:extLst>
          </p:cNvPr>
          <p:cNvSpPr>
            <a:spLocks noChangeArrowheads="1"/>
          </p:cNvSpPr>
          <p:nvPr/>
        </p:nvSpPr>
        <p:spPr bwMode="auto">
          <a:xfrm>
            <a:off x="299472" y="498121"/>
            <a:ext cx="8985457" cy="5663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dirty="0"/>
              <a:t>1. </a:t>
            </a:r>
            <a:r>
              <a:rPr lang="en-IN" sz="2000" b="1" u="sng" dirty="0"/>
              <a:t>Logistic Growth Model</a:t>
            </a:r>
            <a:br>
              <a:rPr lang="en-US" sz="1600" dirty="0"/>
            </a:br>
            <a:endParaRPr lang="en-US" sz="1600" dirty="0"/>
          </a:p>
          <a:p>
            <a:pPr algn="just"/>
            <a:r>
              <a:rPr lang="en-US" dirty="0"/>
              <a:t>The </a:t>
            </a:r>
            <a:r>
              <a:rPr lang="en-US" b="1" dirty="0"/>
              <a:t>Logistic Growth Model</a:t>
            </a:r>
            <a:r>
              <a:rPr lang="en-US" dirty="0"/>
              <a:t> describes a process where growth initially resembles exponential growth but slows as the population reaches a carrying capacity due to resource limitations. It is widely used in biology, ecology, and social sciences to model population growth and other processes constrained by environmental factors.</a:t>
            </a:r>
          </a:p>
          <a:p>
            <a:endParaRPr lang="en-US" dirty="0"/>
          </a:p>
          <a:p>
            <a:r>
              <a:rPr lang="en-US" b="1" dirty="0"/>
              <a:t>Mathematical Formula</a:t>
            </a:r>
          </a:p>
          <a:p>
            <a:r>
              <a:rPr lang="en-US" dirty="0"/>
              <a:t>The logistic growth model is expressed as:</a:t>
            </a:r>
          </a:p>
          <a:p>
            <a:endParaRPr lang="en-US" dirty="0"/>
          </a:p>
          <a:p>
            <a:pPr algn="ctr"/>
            <a:endParaRPr lang="en-US" dirty="0"/>
          </a:p>
          <a:p>
            <a:pPr algn="just"/>
            <a:r>
              <a:rPr lang="en-US" sz="2000" b="1" dirty="0"/>
              <a:t>	N(t) = K / 1 + (K – N</a:t>
            </a:r>
            <a:r>
              <a:rPr lang="en-US" sz="2000" b="1" baseline="-25000" dirty="0"/>
              <a:t>0</a:t>
            </a:r>
            <a:r>
              <a:rPr lang="en-US" sz="2000" b="1" dirty="0"/>
              <a:t> / N</a:t>
            </a:r>
            <a:r>
              <a:rPr lang="en-US" sz="2000" b="1" baseline="-25000" dirty="0"/>
              <a:t>0</a:t>
            </a:r>
            <a:r>
              <a:rPr lang="en-US" sz="2000" b="1" dirty="0"/>
              <a:t>) e</a:t>
            </a:r>
            <a:r>
              <a:rPr lang="en-US" sz="2000" b="1" baseline="30000" dirty="0"/>
              <a:t>-rt</a:t>
            </a:r>
          </a:p>
          <a:p>
            <a:endParaRPr lang="en-US" dirty="0"/>
          </a:p>
          <a:p>
            <a:endParaRPr lang="en-US" dirty="0"/>
          </a:p>
          <a:p>
            <a:r>
              <a:rPr lang="en-US" dirty="0"/>
              <a:t>N(t): The population (or quantity) at time t.</a:t>
            </a:r>
          </a:p>
          <a:p>
            <a:r>
              <a:rPr lang="fr-FR" dirty="0"/>
              <a:t>N</a:t>
            </a:r>
            <a:r>
              <a:rPr lang="fr-FR" baseline="-25000" dirty="0"/>
              <a:t>0​</a:t>
            </a:r>
            <a:r>
              <a:rPr lang="fr-FR" dirty="0"/>
              <a:t>: The initial population at t = 0</a:t>
            </a:r>
          </a:p>
          <a:p>
            <a:r>
              <a:rPr lang="en-US" dirty="0"/>
              <a:t>K: The carrying capacity(maximum sustainable population)</a:t>
            </a:r>
            <a:endParaRPr lang="fr-FR" dirty="0"/>
          </a:p>
          <a:p>
            <a:r>
              <a:rPr lang="en-US" dirty="0"/>
              <a:t>r: The intrinsic growth rate (per unit time)</a:t>
            </a:r>
            <a:endParaRPr lang="fr-FR" dirty="0"/>
          </a:p>
          <a:p>
            <a:r>
              <a:rPr lang="en-IN" dirty="0"/>
              <a:t>t: Time</a:t>
            </a:r>
          </a:p>
          <a:p>
            <a:r>
              <a:rPr lang="en-US" dirty="0"/>
              <a:t>e: The base of natural logarithms (≈2.718)</a:t>
            </a:r>
          </a:p>
        </p:txBody>
      </p:sp>
      <p:pic>
        <p:nvPicPr>
          <p:cNvPr id="5" name="Picture 4">
            <a:extLst>
              <a:ext uri="{FF2B5EF4-FFF2-40B4-BE49-F238E27FC236}">
                <a16:creationId xmlns:a16="http://schemas.microsoft.com/office/drawing/2014/main" id="{0FABAAAE-496C-C5C4-4713-B214E3D95604}"/>
              </a:ext>
            </a:extLst>
          </p:cNvPr>
          <p:cNvPicPr>
            <a:picLocks noChangeAspect="1"/>
          </p:cNvPicPr>
          <p:nvPr/>
        </p:nvPicPr>
        <p:blipFill>
          <a:blip r:embed="rId2"/>
          <a:stretch>
            <a:fillRect/>
          </a:stretch>
        </p:blipFill>
        <p:spPr>
          <a:xfrm>
            <a:off x="6096000" y="2282328"/>
            <a:ext cx="3414258" cy="2699744"/>
          </a:xfrm>
          <a:prstGeom prst="rect">
            <a:avLst/>
          </a:prstGeom>
        </p:spPr>
      </p:pic>
    </p:spTree>
    <p:extLst>
      <p:ext uri="{BB962C8B-B14F-4D97-AF65-F5344CB8AC3E}">
        <p14:creationId xmlns:p14="http://schemas.microsoft.com/office/powerpoint/2010/main" val="4123632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2F37703-DBA6-7317-A564-38320446B916}"/>
              </a:ext>
            </a:extLst>
          </p:cNvPr>
          <p:cNvSpPr txBox="1"/>
          <p:nvPr/>
        </p:nvSpPr>
        <p:spPr>
          <a:xfrm>
            <a:off x="368300" y="896819"/>
            <a:ext cx="8867140" cy="4247317"/>
          </a:xfrm>
          <a:prstGeom prst="rect">
            <a:avLst/>
          </a:prstGeom>
          <a:noFill/>
        </p:spPr>
        <p:txBody>
          <a:bodyPr wrap="square">
            <a:spAutoFit/>
          </a:bodyPr>
          <a:lstStyle/>
          <a:p>
            <a:pPr algn="just"/>
            <a:r>
              <a:rPr lang="en-US" sz="2000" b="1" u="sng" dirty="0"/>
              <a:t>Characteristics of Logistic Growth</a:t>
            </a:r>
          </a:p>
          <a:p>
            <a:pPr algn="just"/>
            <a:endParaRPr lang="en-US" b="1" u="sng" dirty="0"/>
          </a:p>
          <a:p>
            <a:pPr algn="just">
              <a:buFont typeface="+mj-lt"/>
              <a:buAutoNum type="arabicPeriod"/>
            </a:pPr>
            <a:r>
              <a:rPr lang="en-US" b="1" dirty="0"/>
              <a:t>S-Shaped Curve (Sigmoid Curve)</a:t>
            </a:r>
            <a:r>
              <a:rPr lang="en-US" dirty="0"/>
              <a:t>: Growth starts exponentially, then slows, and finally plateaus as the population approaches the carrying capacity.</a:t>
            </a:r>
          </a:p>
          <a:p>
            <a:pPr algn="just">
              <a:buFont typeface="+mj-lt"/>
              <a:buAutoNum type="arabicPeriod"/>
            </a:pPr>
            <a:endParaRPr lang="en-US" dirty="0"/>
          </a:p>
          <a:p>
            <a:pPr algn="just">
              <a:buFont typeface="+mj-lt"/>
              <a:buAutoNum type="arabicPeriod"/>
            </a:pPr>
            <a:r>
              <a:rPr lang="en-US" b="1" dirty="0"/>
              <a:t>Carrying Capacity</a:t>
            </a:r>
            <a:r>
              <a:rPr lang="en-US" dirty="0"/>
              <a:t>: Represents the maximum population that the environment can sustain indefinitely.</a:t>
            </a:r>
          </a:p>
          <a:p>
            <a:pPr algn="just">
              <a:buFont typeface="+mj-lt"/>
              <a:buAutoNum type="arabicPeriod"/>
            </a:pPr>
            <a:endParaRPr lang="en-US" dirty="0"/>
          </a:p>
          <a:p>
            <a:pPr algn="just">
              <a:buFont typeface="+mj-lt"/>
              <a:buAutoNum type="arabicPeriod"/>
            </a:pPr>
            <a:r>
              <a:rPr lang="en-US" b="1" dirty="0"/>
              <a:t>Growth Rate Decline</a:t>
            </a:r>
            <a:r>
              <a:rPr lang="en-US" dirty="0"/>
              <a:t>: As N(t)N(t)N(t) approaches KKK, the growth rate </a:t>
            </a:r>
            <a:r>
              <a:rPr lang="en-US" dirty="0" err="1"/>
              <a:t>dN</a:t>
            </a:r>
            <a:r>
              <a:rPr lang="en-US" dirty="0"/>
              <a:t>/dt​ decreases.</a:t>
            </a:r>
          </a:p>
          <a:p>
            <a:pPr algn="just"/>
            <a:endParaRPr lang="en-US" dirty="0"/>
          </a:p>
          <a:p>
            <a:pPr algn="just"/>
            <a:r>
              <a:rPr lang="en-US" dirty="0"/>
              <a:t>The rate of change is given by:		</a:t>
            </a:r>
            <a:r>
              <a:rPr lang="en-US" b="1" dirty="0" err="1"/>
              <a:t>dN</a:t>
            </a:r>
            <a:r>
              <a:rPr lang="en-US" b="1" dirty="0"/>
              <a:t>/dt = </a:t>
            </a:r>
            <a:r>
              <a:rPr lang="en-US" b="1" dirty="0" err="1"/>
              <a:t>rN</a:t>
            </a:r>
            <a:r>
              <a:rPr lang="en-US" b="1" dirty="0"/>
              <a:t>(1 - N/K)</a:t>
            </a:r>
          </a:p>
          <a:p>
            <a:pPr algn="just"/>
            <a:endParaRPr lang="en-US" b="1" dirty="0"/>
          </a:p>
          <a:p>
            <a:pPr algn="just"/>
            <a:endParaRPr lang="en-US" b="1" dirty="0"/>
          </a:p>
          <a:p>
            <a:pPr algn="just"/>
            <a:r>
              <a:rPr lang="en-US" dirty="0"/>
              <a:t>This shows that growth is fastest when N is half of K.</a:t>
            </a:r>
            <a:endParaRPr lang="en-US" b="1" dirty="0"/>
          </a:p>
        </p:txBody>
      </p:sp>
    </p:spTree>
    <p:extLst>
      <p:ext uri="{BB962C8B-B14F-4D97-AF65-F5344CB8AC3E}">
        <p14:creationId xmlns:p14="http://schemas.microsoft.com/office/powerpoint/2010/main" val="1492645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F7D1AC-BCB6-1188-4672-AF21604289DE}"/>
              </a:ext>
            </a:extLst>
          </p:cNvPr>
          <p:cNvSpPr txBox="1"/>
          <p:nvPr/>
        </p:nvSpPr>
        <p:spPr>
          <a:xfrm>
            <a:off x="276860" y="785059"/>
            <a:ext cx="9761220" cy="5478423"/>
          </a:xfrm>
          <a:prstGeom prst="rect">
            <a:avLst/>
          </a:prstGeom>
          <a:noFill/>
        </p:spPr>
        <p:txBody>
          <a:bodyPr wrap="square">
            <a:spAutoFit/>
          </a:bodyPr>
          <a:lstStyle/>
          <a:p>
            <a:pPr algn="just"/>
            <a:r>
              <a:rPr lang="en-US" sz="2000" b="1" u="sng" dirty="0"/>
              <a:t>Applications of the Logistic Growth Model</a:t>
            </a:r>
          </a:p>
          <a:p>
            <a:pPr algn="just"/>
            <a:endParaRPr lang="en-US" sz="2000" b="1" u="sng" dirty="0"/>
          </a:p>
          <a:p>
            <a:pPr algn="just">
              <a:buFont typeface="+mj-lt"/>
              <a:buAutoNum type="arabicPeriod"/>
            </a:pPr>
            <a:r>
              <a:rPr lang="en-US" b="1" dirty="0"/>
              <a:t>Ecology</a:t>
            </a:r>
            <a:r>
              <a:rPr lang="en-US" dirty="0"/>
              <a:t>: Modeling species populations with limited resources.</a:t>
            </a:r>
          </a:p>
          <a:p>
            <a:pPr algn="just">
              <a:buFont typeface="+mj-lt"/>
              <a:buAutoNum type="arabicPeriod"/>
            </a:pPr>
            <a:r>
              <a:rPr lang="en-US" b="1" dirty="0"/>
              <a:t>Epidemiology</a:t>
            </a:r>
            <a:r>
              <a:rPr lang="en-US" dirty="0"/>
              <a:t>: Predicting the spread of diseases under intervention scenarios.</a:t>
            </a:r>
          </a:p>
          <a:p>
            <a:pPr algn="just">
              <a:buFont typeface="+mj-lt"/>
              <a:buAutoNum type="arabicPeriod"/>
            </a:pPr>
            <a:r>
              <a:rPr lang="en-US" b="1" dirty="0"/>
              <a:t>Economics</a:t>
            </a:r>
            <a:r>
              <a:rPr lang="en-US" dirty="0"/>
              <a:t>: Modeling market dynamics, including product adoption rates.</a:t>
            </a:r>
          </a:p>
          <a:p>
            <a:pPr algn="just">
              <a:buFont typeface="+mj-lt"/>
              <a:buAutoNum type="arabicPeriod"/>
            </a:pPr>
            <a:r>
              <a:rPr lang="en-US" b="1" dirty="0"/>
              <a:t>Sociology</a:t>
            </a:r>
            <a:r>
              <a:rPr lang="en-US" dirty="0"/>
              <a:t>: Modeling growth in social phenomena, like language spread or cultural practices.</a:t>
            </a:r>
          </a:p>
          <a:p>
            <a:pPr algn="just">
              <a:buFont typeface="+mj-lt"/>
              <a:buAutoNum type="arabicPeriod"/>
            </a:pPr>
            <a:endParaRPr lang="en-US" dirty="0"/>
          </a:p>
          <a:p>
            <a:pPr algn="just"/>
            <a:r>
              <a:rPr lang="en-US" sz="2000" b="1" u="sng" dirty="0"/>
              <a:t>Limitations of the Logistic Growth Model</a:t>
            </a:r>
          </a:p>
          <a:p>
            <a:pPr algn="just"/>
            <a:endParaRPr lang="en-US" sz="2000" b="1" u="sng" dirty="0"/>
          </a:p>
          <a:p>
            <a:pPr algn="just">
              <a:buFont typeface="+mj-lt"/>
              <a:buAutoNum type="arabicPeriod"/>
            </a:pPr>
            <a:r>
              <a:rPr lang="en-US" b="1" dirty="0"/>
              <a:t>Simplified Assumptions</a:t>
            </a:r>
            <a:r>
              <a:rPr lang="en-US" dirty="0"/>
              <a:t>: Assumes constant carrying capacity and growth rate, which may not hold in dynamic environments.</a:t>
            </a:r>
          </a:p>
          <a:p>
            <a:pPr algn="just">
              <a:buFont typeface="+mj-lt"/>
              <a:buAutoNum type="arabicPeriod"/>
            </a:pPr>
            <a:endParaRPr lang="en-US" dirty="0"/>
          </a:p>
          <a:p>
            <a:pPr algn="just">
              <a:buFont typeface="+mj-lt"/>
              <a:buAutoNum type="arabicPeriod"/>
            </a:pPr>
            <a:r>
              <a:rPr lang="en-US" b="1" dirty="0"/>
              <a:t>Oversimplification of Interactions</a:t>
            </a:r>
            <a:r>
              <a:rPr lang="en-US" dirty="0"/>
              <a:t>: Ignores factors like predation, competition, or sudden environmental changes.</a:t>
            </a:r>
          </a:p>
          <a:p>
            <a:pPr algn="just">
              <a:buFont typeface="+mj-lt"/>
              <a:buAutoNum type="arabicPeriod"/>
            </a:pPr>
            <a:endParaRPr lang="en-US" dirty="0"/>
          </a:p>
          <a:p>
            <a:pPr algn="just">
              <a:buFont typeface="+mj-lt"/>
              <a:buAutoNum type="arabicPeriod"/>
            </a:pPr>
            <a:r>
              <a:rPr lang="en-US" b="1" dirty="0"/>
              <a:t>Delay in Response</a:t>
            </a:r>
            <a:r>
              <a:rPr lang="en-US" dirty="0"/>
              <a:t>: In some populations, the response to environmental changes is delayed, leading to oscillations or overshoots.</a:t>
            </a:r>
          </a:p>
          <a:p>
            <a:pPr algn="just">
              <a:buFont typeface="+mj-lt"/>
              <a:buAutoNum type="arabicPeriod"/>
            </a:pPr>
            <a:endParaRPr lang="en-US" dirty="0"/>
          </a:p>
        </p:txBody>
      </p:sp>
    </p:spTree>
    <p:extLst>
      <p:ext uri="{BB962C8B-B14F-4D97-AF65-F5344CB8AC3E}">
        <p14:creationId xmlns:p14="http://schemas.microsoft.com/office/powerpoint/2010/main" val="271243246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355</TotalTime>
  <Words>961</Words>
  <Application>Microsoft Office PowerPoint</Application>
  <PresentationFormat>Widescreen</PresentationFormat>
  <Paragraphs>116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Rupak Sarkar</dc:creator>
  <cp:lastModifiedBy>Rupak Sarkar</cp:lastModifiedBy>
  <cp:revision>15</cp:revision>
  <dcterms:created xsi:type="dcterms:W3CDTF">2024-11-18T15:05:46Z</dcterms:created>
  <dcterms:modified xsi:type="dcterms:W3CDTF">2024-12-04T19:13:55Z</dcterms:modified>
</cp:coreProperties>
</file>