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29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9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825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84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4563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745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739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27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10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11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1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85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69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32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97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07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92FA-2ACD-4DFA-9554-38CED7DD8A77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89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790A619-DFD2-7756-384B-56D39908D772}"/>
              </a:ext>
            </a:extLst>
          </p:cNvPr>
          <p:cNvSpPr txBox="1"/>
          <p:nvPr/>
        </p:nvSpPr>
        <p:spPr>
          <a:xfrm>
            <a:off x="1106302" y="2785055"/>
            <a:ext cx="870892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Name : Rupak Sarkar</a:t>
            </a:r>
            <a:br>
              <a:rPr lang="en-US" sz="3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en-US" sz="3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Roll No.: 14271024036 </a:t>
            </a:r>
            <a:br>
              <a:rPr lang="en-US" sz="3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en-US" sz="3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Stream : MCA</a:t>
            </a:r>
            <a:br>
              <a:rPr lang="en-US" sz="3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en-US" sz="3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Semester : Semester 1</a:t>
            </a:r>
            <a:r>
              <a:rPr lang="en-US" sz="3200" i="1" baseline="30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</a:t>
            </a:r>
            <a:br>
              <a:rPr lang="en-US" sz="3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en-US" sz="3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Subject : Programming Concept with Python</a:t>
            </a:r>
            <a:br>
              <a:rPr lang="en-US" sz="3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en-US" sz="3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Subject Code : MCAN-101</a:t>
            </a:r>
            <a:endParaRPr lang="en-IN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A24E69-5E23-445B-884F-641B567D0F13}"/>
              </a:ext>
            </a:extLst>
          </p:cNvPr>
          <p:cNvSpPr txBox="1"/>
          <p:nvPr/>
        </p:nvSpPr>
        <p:spPr>
          <a:xfrm>
            <a:off x="2032992" y="781902"/>
            <a:ext cx="68555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Concepts of Algorithm and Flowchart</a:t>
            </a:r>
            <a:endParaRPr lang="en-IN" sz="3200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403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0CC8FEC9-C384-F7D8-7042-A5FDF30D8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90" y="135929"/>
            <a:ext cx="898545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What is an Algorithm?</a:t>
            </a:r>
            <a:br>
              <a:rPr lang="en-US" sz="1600" dirty="0"/>
            </a:br>
            <a:endParaRPr lang="en-US" sz="1600" dirty="0"/>
          </a:p>
          <a:p>
            <a:pPr algn="just"/>
            <a:r>
              <a:rPr lang="en-US" dirty="0"/>
              <a:t>An </a:t>
            </a:r>
            <a:r>
              <a:rPr lang="en-US" b="1" dirty="0"/>
              <a:t>Algorithm</a:t>
            </a:r>
            <a:r>
              <a:rPr lang="en-US" dirty="0"/>
              <a:t> is a well-defined, step-by-step set of instructions or procedures designed to perform a specific task or solve a particular problem. Algorithms are foundational in computer science and mathematics but can be applied in various fields to process data, automate decision-making, and optimize processes.</a:t>
            </a:r>
          </a:p>
          <a:p>
            <a:pPr algn="just"/>
            <a:endParaRPr lang="en-US" dirty="0"/>
          </a:p>
          <a:p>
            <a:r>
              <a:rPr lang="en-US" b="1" dirty="0"/>
              <a:t>Key Characteristics of an Algorithm:</a:t>
            </a:r>
          </a:p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Finiteness</a:t>
            </a:r>
            <a:r>
              <a:rPr lang="en-US" dirty="0"/>
              <a:t>: It must terminate after a finite number of steps.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Definiteness</a:t>
            </a:r>
            <a:r>
              <a:rPr lang="en-US" dirty="0"/>
              <a:t>: Each step must be clear and unambiguous.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Input</a:t>
            </a:r>
            <a:r>
              <a:rPr lang="en-US" dirty="0"/>
              <a:t>: It may require zero or more inputs to operate.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Output</a:t>
            </a:r>
            <a:r>
              <a:rPr lang="en-US" dirty="0"/>
              <a:t>: It should produce at least one output or result.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Effectiveness</a:t>
            </a:r>
            <a:r>
              <a:rPr lang="en-US" dirty="0"/>
              <a:t>: Each step should be basic enough to be executed in a finite amount of time.</a:t>
            </a:r>
          </a:p>
          <a:p>
            <a:pPr algn="just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C2A1C3-BC9D-170C-9A6B-092964D7D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153" y="4007358"/>
            <a:ext cx="5105785" cy="27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8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137832-15C1-E466-AD4A-10637C606FAA}"/>
              </a:ext>
            </a:extLst>
          </p:cNvPr>
          <p:cNvSpPr txBox="1"/>
          <p:nvPr/>
        </p:nvSpPr>
        <p:spPr>
          <a:xfrm>
            <a:off x="238431" y="485137"/>
            <a:ext cx="7950529" cy="5683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What is a Flowchart?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</a:t>
            </a:r>
            <a:r>
              <a:rPr lang="en-US" b="1" dirty="0"/>
              <a:t>Flowchart</a:t>
            </a:r>
            <a:r>
              <a:rPr lang="en-US" dirty="0"/>
              <a:t> is a graphical representation of a process or algorithm, using symbols and arrows to depict the sequence of steps or actions required to solve a problem or complete a task. Flowcharts are widely used in various fields, including computer science, business, and engineering, to visualize workflows, algorithms, and decision-making processes.</a:t>
            </a:r>
          </a:p>
          <a:p>
            <a:pPr algn="just"/>
            <a:endParaRPr lang="en-US" sz="1600" baseline="-25000" dirty="0"/>
          </a:p>
          <a:p>
            <a:r>
              <a:rPr lang="en-US" b="1" dirty="0"/>
              <a:t>Key Elements of a Flowchart:</a:t>
            </a:r>
          </a:p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Symbols</a:t>
            </a:r>
            <a:r>
              <a:rPr lang="en-US" dirty="0"/>
              <a:t>: Standard shapes represent different types of actions or steps: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Oval</a:t>
            </a:r>
            <a:r>
              <a:rPr lang="en-US" dirty="0"/>
              <a:t>: Start or end of a process.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Rectangle</a:t>
            </a:r>
            <a:r>
              <a:rPr lang="en-US" dirty="0"/>
              <a:t>: Process or operation.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Diamond</a:t>
            </a:r>
            <a:r>
              <a:rPr lang="en-US" dirty="0"/>
              <a:t>: Decision point.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Arrow</a:t>
            </a:r>
            <a:r>
              <a:rPr lang="en-US" dirty="0"/>
              <a:t>: Direction or flow of steps.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Flow Lines</a:t>
            </a:r>
            <a:r>
              <a:rPr lang="en-US" dirty="0"/>
              <a:t>: Arrows connect the symbols, indicating the flow or sequence.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Labels</a:t>
            </a:r>
            <a:r>
              <a:rPr lang="en-US" dirty="0"/>
              <a:t>: Descriptive text inside symbols provides clarity about the steps.</a:t>
            </a:r>
          </a:p>
          <a:p>
            <a:pPr algn="just"/>
            <a:endParaRPr lang="en-US" sz="1600" baseline="-25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DB6D3B-4774-F883-DA06-883E17C45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60" y="1066238"/>
            <a:ext cx="3920873" cy="510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1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F8A768-5C3A-193F-2563-1196FD8A7528}"/>
              </a:ext>
            </a:extLst>
          </p:cNvPr>
          <p:cNvSpPr txBox="1"/>
          <p:nvPr/>
        </p:nvSpPr>
        <p:spPr>
          <a:xfrm>
            <a:off x="346587" y="507490"/>
            <a:ext cx="967117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u="sng" dirty="0"/>
              <a:t>Properties of Algorithm</a:t>
            </a:r>
          </a:p>
          <a:p>
            <a:pPr algn="just"/>
            <a:endParaRPr lang="en-US" sz="2000" b="1" u="sng" dirty="0"/>
          </a:p>
          <a:p>
            <a:pPr algn="just"/>
            <a:r>
              <a:rPr lang="en-US" b="1" dirty="0"/>
              <a:t>1. Finiteness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algorithm must always terminate after a finite number of steps.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This ensures the process does not run indefinitely and produces a result within a reasonable amount of time.</a:t>
            </a:r>
          </a:p>
          <a:p>
            <a:pPr algn="just"/>
            <a:r>
              <a:rPr lang="en-US" b="1" dirty="0"/>
              <a:t>2. Definiteness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Each step in the algorithm must be clear, precise, and unambiguous.</a:t>
            </a:r>
          </a:p>
          <a:p>
            <a:pPr algn="just"/>
            <a:r>
              <a:rPr lang="en-US" b="1" dirty="0"/>
              <a:t>3. Input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An algorithm can accept zero or more inputs to operate.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These inputs are provided to the algorithm before it begins or during its execution.</a:t>
            </a:r>
          </a:p>
          <a:p>
            <a:pPr algn="just"/>
            <a:r>
              <a:rPr lang="en-US" b="1" dirty="0"/>
              <a:t>4. Output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An algorithm must produce at least one output or result.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output is the solution or final state after processing the input.</a:t>
            </a:r>
          </a:p>
          <a:p>
            <a:pPr algn="just"/>
            <a:r>
              <a:rPr lang="en-US" b="1" dirty="0"/>
              <a:t>5. Effectiveness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Each operation in the algorithm must be simple enough to be performed within a finite amount of time and with finite resources.</a:t>
            </a:r>
          </a:p>
          <a:p>
            <a:pPr algn="just"/>
            <a:r>
              <a:rPr lang="en-US" b="1" dirty="0"/>
              <a:t>6. Generality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An algorithm should be general enough to solve a class of problems, not just a specific instance.</a:t>
            </a:r>
          </a:p>
        </p:txBody>
      </p:sp>
    </p:spTree>
    <p:extLst>
      <p:ext uri="{BB962C8B-B14F-4D97-AF65-F5344CB8AC3E}">
        <p14:creationId xmlns:p14="http://schemas.microsoft.com/office/powerpoint/2010/main" val="184353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7C2597-EEB1-EA65-4EF4-7F04C5A68E2A}"/>
              </a:ext>
            </a:extLst>
          </p:cNvPr>
          <p:cNvSpPr txBox="1"/>
          <p:nvPr/>
        </p:nvSpPr>
        <p:spPr>
          <a:xfrm>
            <a:off x="522421" y="1029704"/>
            <a:ext cx="9576619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Symbols of Flowchart</a:t>
            </a:r>
          </a:p>
          <a:p>
            <a:endParaRPr lang="en-US" sz="2000" b="1" u="sng" dirty="0"/>
          </a:p>
          <a:p>
            <a:r>
              <a:rPr lang="en-IN" sz="1700" b="1" dirty="0"/>
              <a:t>Start/End: </a:t>
            </a:r>
            <a:r>
              <a:rPr lang="en-IN" sz="1700" dirty="0"/>
              <a:t>The terminator symbol marks the start and end of the flowchart.</a:t>
            </a:r>
          </a:p>
          <a:p>
            <a:endParaRPr lang="en-IN" sz="1700" dirty="0"/>
          </a:p>
          <a:p>
            <a:endParaRPr lang="en-IN" sz="1700" dirty="0"/>
          </a:p>
          <a:p>
            <a:r>
              <a:rPr lang="en-IN" sz="1700" b="1" dirty="0"/>
              <a:t>Process:</a:t>
            </a:r>
            <a:r>
              <a:rPr lang="en-IN" sz="1700" dirty="0"/>
              <a:t> This symbol is used to denote processes in the flowchart.   </a:t>
            </a:r>
          </a:p>
          <a:p>
            <a:endParaRPr lang="en-IN" sz="1700" dirty="0"/>
          </a:p>
          <a:p>
            <a:endParaRPr lang="en-IN" sz="1700" dirty="0"/>
          </a:p>
          <a:p>
            <a:r>
              <a:rPr lang="en-IN" sz="1700" b="1" dirty="0"/>
              <a:t>Decision:</a:t>
            </a:r>
            <a:r>
              <a:rPr lang="en-IN" sz="1700" dirty="0"/>
              <a:t> This symbol is used to make decisions in the flowchart.     </a:t>
            </a:r>
          </a:p>
          <a:p>
            <a:endParaRPr lang="en-IN" sz="1700" dirty="0"/>
          </a:p>
          <a:p>
            <a:endParaRPr lang="en-IN" sz="1700" dirty="0"/>
          </a:p>
          <a:p>
            <a:r>
              <a:rPr lang="en-IN" sz="1700" b="1" dirty="0"/>
              <a:t>Input/Output:</a:t>
            </a:r>
            <a:r>
              <a:rPr lang="en-IN" sz="1700" dirty="0"/>
              <a:t> Represents material or information entering or leaving </a:t>
            </a:r>
          </a:p>
          <a:p>
            <a:r>
              <a:rPr lang="en-IN" sz="1700" dirty="0"/>
              <a:t>			the system.    </a:t>
            </a:r>
          </a:p>
          <a:p>
            <a:endParaRPr lang="en-IN" sz="1700" dirty="0"/>
          </a:p>
          <a:p>
            <a:endParaRPr lang="en-IN" sz="1700" dirty="0"/>
          </a:p>
          <a:p>
            <a:r>
              <a:rPr lang="en-IN" sz="1700" b="1" dirty="0"/>
              <a:t>Merge:</a:t>
            </a:r>
            <a:r>
              <a:rPr lang="en-IN" sz="1700" dirty="0"/>
              <a:t> Indicates a step where two or more sub-lists become one.      </a:t>
            </a:r>
            <a:endParaRPr lang="en-IN" sz="17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ADD95-E6C4-99F1-5275-B8432D6EB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149" y="1622087"/>
            <a:ext cx="847231" cy="431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B3DAC3-D46B-D9C4-2477-94B56E7B6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149" y="2397918"/>
            <a:ext cx="846891" cy="43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72544C-7F34-5643-3E14-A9FF7118E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924" y="3204087"/>
            <a:ext cx="1016999" cy="43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F70F24-29BB-187F-DA31-D4A7A8522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9654" y="3994074"/>
            <a:ext cx="745101" cy="43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489B51-8684-008C-EEA9-DC40C6A19E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1094" y="4960502"/>
            <a:ext cx="816657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61B35C-C783-B950-5576-EB28BCA3871B}"/>
              </a:ext>
            </a:extLst>
          </p:cNvPr>
          <p:cNvSpPr txBox="1"/>
          <p:nvPr/>
        </p:nvSpPr>
        <p:spPr>
          <a:xfrm>
            <a:off x="367726" y="254565"/>
            <a:ext cx="1011739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DRAW A FLOWCHART AND WRITE ITS CORRESPONDING ALGORITHM TO FIND WHETHER A NUMBER IS PRIME OR NOT.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Algorithm															Flowchart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1. Start 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2. Input: </a:t>
            </a:r>
            <a:r>
              <a:rPr lang="en-US" dirty="0"/>
              <a:t>Read a number n from the user. 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3. Initialize: </a:t>
            </a:r>
            <a:r>
              <a:rPr lang="en-US" dirty="0"/>
              <a:t>Set flag to 0. 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4. Check divisors: </a:t>
            </a:r>
            <a:r>
              <a:rPr lang="en-US" dirty="0"/>
              <a:t>Loop from </a:t>
            </a:r>
            <a:r>
              <a:rPr lang="en-US" dirty="0" err="1"/>
              <a:t>i</a:t>
            </a:r>
            <a:r>
              <a:rPr lang="en-US" dirty="0"/>
              <a:t> = 2 to n. 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If n % </a:t>
            </a:r>
            <a:r>
              <a:rPr lang="en-US" dirty="0" err="1"/>
              <a:t>i</a:t>
            </a:r>
            <a:r>
              <a:rPr lang="en-US" dirty="0"/>
              <a:t> == 0 (i.e., n is divisible by </a:t>
            </a:r>
            <a:r>
              <a:rPr lang="en-US" dirty="0" err="1"/>
              <a:t>i</a:t>
            </a:r>
            <a:r>
              <a:rPr lang="en-US" dirty="0"/>
              <a:t>): 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Set flag = 1. - Break the loop. 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5. Decision: </a:t>
            </a:r>
            <a:r>
              <a:rPr lang="en-US" dirty="0"/>
              <a:t>Check the value of flag. </a:t>
            </a:r>
          </a:p>
          <a:p>
            <a:pPr algn="just"/>
            <a:r>
              <a:rPr lang="en-US" dirty="0"/>
              <a:t>-   If flag == 0: </a:t>
            </a:r>
          </a:p>
          <a:p>
            <a:pPr algn="just"/>
            <a:r>
              <a:rPr lang="en-US" dirty="0"/>
              <a:t>-   Print "The number is Prime." 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Else: - 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Print "The number is not Prime." 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6. 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F6865D-6312-2F9E-918B-9D4DAB0D2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499" y="1838018"/>
            <a:ext cx="4639322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9160F7-0CCC-61EB-0DED-29E0931B0BBA}"/>
              </a:ext>
            </a:extLst>
          </p:cNvPr>
          <p:cNvSpPr txBox="1"/>
          <p:nvPr/>
        </p:nvSpPr>
        <p:spPr>
          <a:xfrm>
            <a:off x="1412158" y="2921168"/>
            <a:ext cx="93676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algn="just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966432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528</TotalTime>
  <Words>673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Rupak Sarkar</dc:creator>
  <cp:lastModifiedBy>Rupak Sarkar</cp:lastModifiedBy>
  <cp:revision>20</cp:revision>
  <dcterms:created xsi:type="dcterms:W3CDTF">2024-11-18T15:05:46Z</dcterms:created>
  <dcterms:modified xsi:type="dcterms:W3CDTF">2024-12-05T15:33:12Z</dcterms:modified>
</cp:coreProperties>
</file>