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63" r:id="rId2"/>
    <p:sldId id="256" r:id="rId3"/>
    <p:sldId id="257" r:id="rId4"/>
    <p:sldId id="258" r:id="rId5"/>
    <p:sldId id="259" r:id="rId6"/>
    <p:sldId id="260" r:id="rId7"/>
    <p:sldId id="261" r:id="rId8"/>
    <p:sldId id="262" r:id="rId9"/>
  </p:sldIdLst>
  <p:sldSz cx="14630400" cy="8229600"/>
  <p:notesSz cx="8229600" cy="14630400"/>
  <p:embeddedFontLst>
    <p:embeddedFont>
      <p:font typeface="Fira Sans" panose="020B0503050000020004" pitchFamily="34" charset="0"/>
      <p:regular r:id="rId11"/>
      <p:bold r:id="rId12"/>
      <p:italic r:id="rId13"/>
      <p:boldItalic r:id="rId14"/>
    </p:embeddedFont>
    <p:embeddedFont>
      <p:font typeface="Inconsolata Bold" pitchFamily="1" charset="0"/>
      <p:bold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1" d="100"/>
          <a:sy n="71" d="100"/>
        </p:scale>
        <p:origin x="56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48011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10C17"/>
          </a:solidFill>
          <a:ln/>
        </p:spPr>
      </p:sp>
      <p:sp>
        <p:nvSpPr>
          <p:cNvPr id="3" name="Shape 1"/>
          <p:cNvSpPr/>
          <p:nvPr/>
        </p:nvSpPr>
        <p:spPr>
          <a:xfrm>
            <a:off x="0" y="0"/>
            <a:ext cx="14630400" cy="8229600"/>
          </a:xfrm>
          <a:prstGeom prst="rect">
            <a:avLst/>
          </a:prstGeom>
          <a:solidFill>
            <a:srgbClr val="241631"/>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685332E-C243-9B73-724B-7D5D79948109}"/>
              </a:ext>
            </a:extLst>
          </p:cNvPr>
          <p:cNvSpPr txBox="1"/>
          <p:nvPr/>
        </p:nvSpPr>
        <p:spPr>
          <a:xfrm>
            <a:off x="806822" y="1446904"/>
            <a:ext cx="13070541" cy="2123658"/>
          </a:xfrm>
          <a:prstGeom prst="rect">
            <a:avLst/>
          </a:prstGeom>
          <a:noFill/>
        </p:spPr>
        <p:txBody>
          <a:bodyPr wrap="square" rtlCol="0">
            <a:spAutoFit/>
          </a:bodyPr>
          <a:lstStyle/>
          <a:p>
            <a:pPr algn="ctr"/>
            <a:r>
              <a:rPr lang="en-IN" sz="6600" dirty="0">
                <a:solidFill>
                  <a:schemeClr val="bg1"/>
                </a:solidFill>
              </a:rPr>
              <a:t>COMPUTER ORGANIZATION AND ARCHITECTURE</a:t>
            </a:r>
          </a:p>
        </p:txBody>
      </p:sp>
      <p:sp>
        <p:nvSpPr>
          <p:cNvPr id="3" name="TextBox 2">
            <a:extLst>
              <a:ext uri="{FF2B5EF4-FFF2-40B4-BE49-F238E27FC236}">
                <a16:creationId xmlns:a16="http://schemas.microsoft.com/office/drawing/2014/main" id="{33138236-BAD8-5069-FAAE-A4EFD939DD6D}"/>
              </a:ext>
            </a:extLst>
          </p:cNvPr>
          <p:cNvSpPr txBox="1"/>
          <p:nvPr/>
        </p:nvSpPr>
        <p:spPr>
          <a:xfrm>
            <a:off x="3087444" y="4663440"/>
            <a:ext cx="8509299" cy="1323439"/>
          </a:xfrm>
          <a:prstGeom prst="rect">
            <a:avLst/>
          </a:prstGeom>
          <a:noFill/>
        </p:spPr>
        <p:txBody>
          <a:bodyPr wrap="square" rtlCol="0">
            <a:spAutoFit/>
          </a:bodyPr>
          <a:lstStyle/>
          <a:p>
            <a:pPr algn="ctr"/>
            <a:r>
              <a:rPr lang="en-IN" sz="4000" dirty="0">
                <a:solidFill>
                  <a:srgbClr val="FF33CC"/>
                </a:solidFill>
              </a:rPr>
              <a:t>NAME- RUPAK SARKAR</a:t>
            </a:r>
          </a:p>
          <a:p>
            <a:pPr algn="ctr"/>
            <a:r>
              <a:rPr lang="en-IN" sz="4000" dirty="0">
                <a:solidFill>
                  <a:srgbClr val="FF33CC"/>
                </a:solidFill>
              </a:rPr>
              <a:t>ROLL </a:t>
            </a:r>
            <a:r>
              <a:rPr lang="en-IN" sz="4000">
                <a:solidFill>
                  <a:srgbClr val="FF33CC"/>
                </a:solidFill>
              </a:rPr>
              <a:t>NO- 14271024036</a:t>
            </a:r>
            <a:endParaRPr lang="en-IN" sz="4000" dirty="0">
              <a:solidFill>
                <a:srgbClr val="FF33CC"/>
              </a:solidFill>
            </a:endParaRPr>
          </a:p>
        </p:txBody>
      </p:sp>
      <p:pic>
        <p:nvPicPr>
          <p:cNvPr id="5" name="Picture 4">
            <a:extLst>
              <a:ext uri="{FF2B5EF4-FFF2-40B4-BE49-F238E27FC236}">
                <a16:creationId xmlns:a16="http://schemas.microsoft.com/office/drawing/2014/main" id="{EA9B5BF6-311C-8947-11DC-052F20FBC961}"/>
              </a:ext>
            </a:extLst>
          </p:cNvPr>
          <p:cNvPicPr>
            <a:picLocks noChangeAspect="1"/>
          </p:cNvPicPr>
          <p:nvPr/>
        </p:nvPicPr>
        <p:blipFill>
          <a:blip r:embed="rId2"/>
          <a:stretch>
            <a:fillRect/>
          </a:stretch>
        </p:blipFill>
        <p:spPr>
          <a:xfrm>
            <a:off x="12231443" y="7383707"/>
            <a:ext cx="2398957" cy="845893"/>
          </a:xfrm>
          <a:prstGeom prst="rect">
            <a:avLst/>
          </a:prstGeom>
        </p:spPr>
      </p:pic>
    </p:spTree>
    <p:extLst>
      <p:ext uri="{BB962C8B-B14F-4D97-AF65-F5344CB8AC3E}">
        <p14:creationId xmlns:p14="http://schemas.microsoft.com/office/powerpoint/2010/main" val="2769078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546985"/>
            <a:ext cx="7556421" cy="1417558"/>
          </a:xfrm>
          <a:prstGeom prst="rect">
            <a:avLst/>
          </a:prstGeom>
          <a:noFill/>
          <a:ln/>
        </p:spPr>
        <p:txBody>
          <a:bodyPr wrap="squar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Delving into Computer Architecture</a:t>
            </a:r>
            <a:endParaRPr lang="en-US" sz="4450" dirty="0"/>
          </a:p>
        </p:txBody>
      </p:sp>
      <p:sp>
        <p:nvSpPr>
          <p:cNvPr id="4" name="Text 1"/>
          <p:cNvSpPr/>
          <p:nvPr/>
        </p:nvSpPr>
        <p:spPr>
          <a:xfrm>
            <a:off x="793790" y="4304705"/>
            <a:ext cx="7556421" cy="725805"/>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This presentation will explore the fundamentals of computer architecture, examining its key components and their interworking.</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358509"/>
            <a:ext cx="9922073" cy="708779"/>
          </a:xfrm>
          <a:prstGeom prst="rect">
            <a:avLst/>
          </a:prstGeom>
          <a:noFill/>
          <a:ln/>
        </p:spPr>
        <p:txBody>
          <a:bodyPr wrap="non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Understanding Computer Organization</a:t>
            </a:r>
            <a:endParaRPr lang="en-US" sz="4450" dirty="0"/>
          </a:p>
        </p:txBody>
      </p:sp>
      <p:sp>
        <p:nvSpPr>
          <p:cNvPr id="3" name="Text 1"/>
          <p:cNvSpPr/>
          <p:nvPr/>
        </p:nvSpPr>
        <p:spPr>
          <a:xfrm>
            <a:off x="793790" y="363426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F94CAF"/>
                </a:solidFill>
                <a:latin typeface="Inconsolata Bold" pitchFamily="34" charset="0"/>
                <a:ea typeface="Inconsolata Bold" pitchFamily="34" charset="-122"/>
                <a:cs typeface="Inconsolata Bold" pitchFamily="34" charset="-120"/>
              </a:rPr>
              <a:t>The Blueprint</a:t>
            </a:r>
            <a:endParaRPr lang="en-US" sz="2200" dirty="0"/>
          </a:p>
        </p:txBody>
      </p:sp>
      <p:sp>
        <p:nvSpPr>
          <p:cNvPr id="4" name="Text 2"/>
          <p:cNvSpPr/>
          <p:nvPr/>
        </p:nvSpPr>
        <p:spPr>
          <a:xfrm>
            <a:off x="793790"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Computer organization defines the structural relationships between the hardware components, outlining how data flows and instructions are executed. It acts as the blueprint for building a computer.</a:t>
            </a:r>
            <a:endParaRPr lang="en-US" sz="1750" dirty="0"/>
          </a:p>
        </p:txBody>
      </p:sp>
      <p:sp>
        <p:nvSpPr>
          <p:cNvPr id="5" name="Text 3"/>
          <p:cNvSpPr/>
          <p:nvPr/>
        </p:nvSpPr>
        <p:spPr>
          <a:xfrm>
            <a:off x="7599521" y="3634264"/>
            <a:ext cx="3117175" cy="354330"/>
          </a:xfrm>
          <a:prstGeom prst="rect">
            <a:avLst/>
          </a:prstGeom>
          <a:noFill/>
          <a:ln/>
        </p:spPr>
        <p:txBody>
          <a:bodyPr wrap="none" lIns="0" tIns="0" rIns="0" bIns="0" rtlCol="0" anchor="t"/>
          <a:lstStyle/>
          <a:p>
            <a:pPr marL="0" indent="0">
              <a:lnSpc>
                <a:spcPts val="2750"/>
              </a:lnSpc>
              <a:buNone/>
            </a:pPr>
            <a:r>
              <a:rPr lang="en-US" sz="2200" b="1" dirty="0">
                <a:solidFill>
                  <a:srgbClr val="F94CAF"/>
                </a:solidFill>
                <a:latin typeface="Inconsolata Bold" pitchFamily="34" charset="0"/>
                <a:ea typeface="Inconsolata Bold" pitchFamily="34" charset="-122"/>
                <a:cs typeface="Inconsolata Bold" pitchFamily="34" charset="-120"/>
              </a:rPr>
              <a:t>Interconnected Systems</a:t>
            </a:r>
            <a:endParaRPr lang="en-US" sz="2200" dirty="0"/>
          </a:p>
        </p:txBody>
      </p:sp>
      <p:sp>
        <p:nvSpPr>
          <p:cNvPr id="6" name="Text 4"/>
          <p:cNvSpPr/>
          <p:nvPr/>
        </p:nvSpPr>
        <p:spPr>
          <a:xfrm>
            <a:off x="7599521" y="4215408"/>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Think of it as the framework of a house - it sets the foundation for the individual components to work together efficiently and achieve a common goal, which is to process information.</a:t>
            </a:r>
            <a:endParaRPr lang="en-US" sz="1750" dirty="0"/>
          </a:p>
        </p:txBody>
      </p:sp>
      <p:pic>
        <p:nvPicPr>
          <p:cNvPr id="7" name="Picture 6">
            <a:extLst>
              <a:ext uri="{FF2B5EF4-FFF2-40B4-BE49-F238E27FC236}">
                <a16:creationId xmlns:a16="http://schemas.microsoft.com/office/drawing/2014/main" id="{AE9AE8AA-298E-9E2B-956C-18A0D312FDBA}"/>
              </a:ext>
            </a:extLst>
          </p:cNvPr>
          <p:cNvPicPr>
            <a:picLocks noChangeAspect="1"/>
          </p:cNvPicPr>
          <p:nvPr/>
        </p:nvPicPr>
        <p:blipFill>
          <a:blip r:embed="rId3"/>
          <a:stretch>
            <a:fillRect/>
          </a:stretch>
        </p:blipFill>
        <p:spPr>
          <a:xfrm>
            <a:off x="12231443" y="7383707"/>
            <a:ext cx="2398957" cy="84589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97944" y="724019"/>
            <a:ext cx="10715625" cy="623054"/>
          </a:xfrm>
          <a:prstGeom prst="rect">
            <a:avLst/>
          </a:prstGeom>
          <a:noFill/>
          <a:ln/>
        </p:spPr>
        <p:txBody>
          <a:bodyPr wrap="none" lIns="0" tIns="0" rIns="0" bIns="0" rtlCol="0" anchor="t"/>
          <a:lstStyle/>
          <a:p>
            <a:pPr marL="0" indent="0">
              <a:lnSpc>
                <a:spcPts val="4900"/>
              </a:lnSpc>
              <a:buNone/>
            </a:pPr>
            <a:r>
              <a:rPr lang="en-US" sz="3900" b="1" dirty="0">
                <a:solidFill>
                  <a:srgbClr val="F94CAF"/>
                </a:solidFill>
                <a:latin typeface="Inconsolata Bold" pitchFamily="34" charset="0"/>
                <a:ea typeface="Inconsolata Bold" pitchFamily="34" charset="-122"/>
                <a:cs typeface="Inconsolata Bold" pitchFamily="34" charset="-120"/>
              </a:rPr>
              <a:t>Fundamental Components of a Computer System</a:t>
            </a:r>
            <a:endParaRPr lang="en-US" sz="3900" dirty="0"/>
          </a:p>
        </p:txBody>
      </p:sp>
      <p:sp>
        <p:nvSpPr>
          <p:cNvPr id="3" name="Shape 1"/>
          <p:cNvSpPr/>
          <p:nvPr/>
        </p:nvSpPr>
        <p:spPr>
          <a:xfrm>
            <a:off x="697944" y="1745813"/>
            <a:ext cx="6517600" cy="1787009"/>
          </a:xfrm>
          <a:prstGeom prst="roundRect">
            <a:avLst>
              <a:gd name="adj" fmla="val 1674"/>
            </a:avLst>
          </a:prstGeom>
          <a:solidFill>
            <a:srgbClr val="433550"/>
          </a:solidFill>
          <a:ln/>
        </p:spPr>
      </p:sp>
      <p:sp>
        <p:nvSpPr>
          <p:cNvPr id="4" name="Text 2"/>
          <p:cNvSpPr/>
          <p:nvPr/>
        </p:nvSpPr>
        <p:spPr>
          <a:xfrm>
            <a:off x="897255" y="1945124"/>
            <a:ext cx="2492812" cy="311587"/>
          </a:xfrm>
          <a:prstGeom prst="rect">
            <a:avLst/>
          </a:prstGeom>
          <a:noFill/>
          <a:ln/>
        </p:spPr>
        <p:txBody>
          <a:bodyPr wrap="none" lIns="0" tIns="0" rIns="0" bIns="0" rtlCol="0" anchor="t"/>
          <a:lstStyle/>
          <a:p>
            <a:pPr marL="0" indent="0">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Input Unit</a:t>
            </a:r>
            <a:endParaRPr lang="en-US" sz="1950" dirty="0"/>
          </a:p>
        </p:txBody>
      </p:sp>
      <p:sp>
        <p:nvSpPr>
          <p:cNvPr id="5" name="Text 3"/>
          <p:cNvSpPr/>
          <p:nvPr/>
        </p:nvSpPr>
        <p:spPr>
          <a:xfrm>
            <a:off x="897255" y="2376249"/>
            <a:ext cx="6118979" cy="957263"/>
          </a:xfrm>
          <a:prstGeom prst="rect">
            <a:avLst/>
          </a:prstGeom>
          <a:noFill/>
          <a:ln/>
        </p:spPr>
        <p:txBody>
          <a:bodyPr wrap="square" lIns="0" tIns="0" rIns="0" bIns="0" rtlCol="0" anchor="t"/>
          <a:lstStyle/>
          <a:p>
            <a:pPr marL="0" indent="0">
              <a:lnSpc>
                <a:spcPts val="2500"/>
              </a:lnSpc>
              <a:buNone/>
            </a:pPr>
            <a:r>
              <a:rPr lang="en-US" sz="1550" dirty="0">
                <a:solidFill>
                  <a:srgbClr val="DAD1E6"/>
                </a:solidFill>
                <a:latin typeface="Fira Sans" pitchFamily="34" charset="0"/>
                <a:ea typeface="Fira Sans" pitchFamily="34" charset="-122"/>
                <a:cs typeface="Fira Sans" pitchFamily="34" charset="-120"/>
              </a:rPr>
              <a:t>The gateway for information into the computer system. It receives data from external devices, converts it to a usable format, and sends it to the processing unit.</a:t>
            </a:r>
            <a:endParaRPr lang="en-US" sz="1550" dirty="0"/>
          </a:p>
        </p:txBody>
      </p:sp>
      <p:sp>
        <p:nvSpPr>
          <p:cNvPr id="6" name="Shape 4"/>
          <p:cNvSpPr/>
          <p:nvPr/>
        </p:nvSpPr>
        <p:spPr>
          <a:xfrm>
            <a:off x="7414855" y="1745813"/>
            <a:ext cx="6517600" cy="1787009"/>
          </a:xfrm>
          <a:prstGeom prst="roundRect">
            <a:avLst>
              <a:gd name="adj" fmla="val 1674"/>
            </a:avLst>
          </a:prstGeom>
          <a:solidFill>
            <a:srgbClr val="433550"/>
          </a:solidFill>
          <a:ln/>
        </p:spPr>
      </p:sp>
      <p:sp>
        <p:nvSpPr>
          <p:cNvPr id="7" name="Text 5"/>
          <p:cNvSpPr/>
          <p:nvPr/>
        </p:nvSpPr>
        <p:spPr>
          <a:xfrm>
            <a:off x="7614166" y="1945124"/>
            <a:ext cx="3364230" cy="311587"/>
          </a:xfrm>
          <a:prstGeom prst="rect">
            <a:avLst/>
          </a:prstGeom>
          <a:noFill/>
          <a:ln/>
        </p:spPr>
        <p:txBody>
          <a:bodyPr wrap="none" lIns="0" tIns="0" rIns="0" bIns="0" rtlCol="0" anchor="t"/>
          <a:lstStyle/>
          <a:p>
            <a:pPr marL="0" indent="0">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ALU (Arithmetic Logic Unit)</a:t>
            </a:r>
            <a:endParaRPr lang="en-US" sz="1950" dirty="0"/>
          </a:p>
        </p:txBody>
      </p:sp>
      <p:sp>
        <p:nvSpPr>
          <p:cNvPr id="8" name="Text 6"/>
          <p:cNvSpPr/>
          <p:nvPr/>
        </p:nvSpPr>
        <p:spPr>
          <a:xfrm>
            <a:off x="7614166" y="2376249"/>
            <a:ext cx="6118979" cy="957263"/>
          </a:xfrm>
          <a:prstGeom prst="rect">
            <a:avLst/>
          </a:prstGeom>
          <a:noFill/>
          <a:ln/>
        </p:spPr>
        <p:txBody>
          <a:bodyPr wrap="square" lIns="0" tIns="0" rIns="0" bIns="0" rtlCol="0" anchor="t"/>
          <a:lstStyle/>
          <a:p>
            <a:pPr marL="0" indent="0">
              <a:lnSpc>
                <a:spcPts val="2500"/>
              </a:lnSpc>
              <a:buNone/>
            </a:pPr>
            <a:r>
              <a:rPr lang="en-US" sz="1550" dirty="0">
                <a:solidFill>
                  <a:srgbClr val="DAD1E6"/>
                </a:solidFill>
                <a:latin typeface="Fira Sans" pitchFamily="34" charset="0"/>
                <a:ea typeface="Fira Sans" pitchFamily="34" charset="-122"/>
                <a:cs typeface="Fira Sans" pitchFamily="34" charset="-120"/>
              </a:rPr>
              <a:t>The brain of the computer, performing mathematical calculations and logical operations on the data received. It handles all the core processing work, ensuring smooth and accurate computations.</a:t>
            </a:r>
            <a:endParaRPr lang="en-US" sz="1550" dirty="0"/>
          </a:p>
        </p:txBody>
      </p:sp>
      <p:sp>
        <p:nvSpPr>
          <p:cNvPr id="9" name="Shape 7"/>
          <p:cNvSpPr/>
          <p:nvPr/>
        </p:nvSpPr>
        <p:spPr>
          <a:xfrm>
            <a:off x="697944" y="3732133"/>
            <a:ext cx="6517600" cy="1787009"/>
          </a:xfrm>
          <a:prstGeom prst="roundRect">
            <a:avLst>
              <a:gd name="adj" fmla="val 1674"/>
            </a:avLst>
          </a:prstGeom>
          <a:solidFill>
            <a:srgbClr val="433550"/>
          </a:solidFill>
          <a:ln/>
        </p:spPr>
      </p:sp>
      <p:sp>
        <p:nvSpPr>
          <p:cNvPr id="10" name="Text 8"/>
          <p:cNvSpPr/>
          <p:nvPr/>
        </p:nvSpPr>
        <p:spPr>
          <a:xfrm>
            <a:off x="897255" y="3931444"/>
            <a:ext cx="2492812" cy="311587"/>
          </a:xfrm>
          <a:prstGeom prst="rect">
            <a:avLst/>
          </a:prstGeom>
          <a:noFill/>
          <a:ln/>
        </p:spPr>
        <p:txBody>
          <a:bodyPr wrap="none" lIns="0" tIns="0" rIns="0" bIns="0" rtlCol="0" anchor="t"/>
          <a:lstStyle/>
          <a:p>
            <a:pPr marL="0" indent="0">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Memory Unit</a:t>
            </a:r>
            <a:endParaRPr lang="en-US" sz="1950" dirty="0"/>
          </a:p>
        </p:txBody>
      </p:sp>
      <p:sp>
        <p:nvSpPr>
          <p:cNvPr id="11" name="Text 9"/>
          <p:cNvSpPr/>
          <p:nvPr/>
        </p:nvSpPr>
        <p:spPr>
          <a:xfrm>
            <a:off x="897255" y="4362569"/>
            <a:ext cx="6118979" cy="957263"/>
          </a:xfrm>
          <a:prstGeom prst="rect">
            <a:avLst/>
          </a:prstGeom>
          <a:noFill/>
          <a:ln/>
        </p:spPr>
        <p:txBody>
          <a:bodyPr wrap="square" lIns="0" tIns="0" rIns="0" bIns="0" rtlCol="0" anchor="t"/>
          <a:lstStyle/>
          <a:p>
            <a:pPr marL="0" indent="0">
              <a:lnSpc>
                <a:spcPts val="2500"/>
              </a:lnSpc>
              <a:buNone/>
            </a:pPr>
            <a:r>
              <a:rPr lang="en-US" sz="1550" dirty="0">
                <a:solidFill>
                  <a:srgbClr val="DAD1E6"/>
                </a:solidFill>
                <a:latin typeface="Fira Sans" pitchFamily="34" charset="0"/>
                <a:ea typeface="Fira Sans" pitchFamily="34" charset="-122"/>
                <a:cs typeface="Fira Sans" pitchFamily="34" charset="-120"/>
              </a:rPr>
              <a:t>The system's temporary storage space, holding data and instructions for the CPU to access quickly. It's the computer's short-term memory, essential for rapid retrieval and processing.</a:t>
            </a:r>
            <a:endParaRPr lang="en-US" sz="1550" dirty="0"/>
          </a:p>
        </p:txBody>
      </p:sp>
      <p:sp>
        <p:nvSpPr>
          <p:cNvPr id="12" name="Shape 10"/>
          <p:cNvSpPr/>
          <p:nvPr/>
        </p:nvSpPr>
        <p:spPr>
          <a:xfrm>
            <a:off x="7414855" y="3732133"/>
            <a:ext cx="6517600" cy="1787009"/>
          </a:xfrm>
          <a:prstGeom prst="roundRect">
            <a:avLst>
              <a:gd name="adj" fmla="val 1674"/>
            </a:avLst>
          </a:prstGeom>
          <a:solidFill>
            <a:srgbClr val="433550"/>
          </a:solidFill>
          <a:ln/>
        </p:spPr>
      </p:sp>
      <p:sp>
        <p:nvSpPr>
          <p:cNvPr id="13" name="Text 11"/>
          <p:cNvSpPr/>
          <p:nvPr/>
        </p:nvSpPr>
        <p:spPr>
          <a:xfrm>
            <a:off x="7614166" y="3931444"/>
            <a:ext cx="2492812" cy="311587"/>
          </a:xfrm>
          <a:prstGeom prst="rect">
            <a:avLst/>
          </a:prstGeom>
          <a:noFill/>
          <a:ln/>
        </p:spPr>
        <p:txBody>
          <a:bodyPr wrap="none" lIns="0" tIns="0" rIns="0" bIns="0" rtlCol="0" anchor="t"/>
          <a:lstStyle/>
          <a:p>
            <a:pPr marL="0" indent="0">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Control Unit</a:t>
            </a:r>
            <a:endParaRPr lang="en-US" sz="1950" dirty="0"/>
          </a:p>
        </p:txBody>
      </p:sp>
      <p:sp>
        <p:nvSpPr>
          <p:cNvPr id="14" name="Text 12"/>
          <p:cNvSpPr/>
          <p:nvPr/>
        </p:nvSpPr>
        <p:spPr>
          <a:xfrm>
            <a:off x="7614166" y="4362569"/>
            <a:ext cx="6118979" cy="957263"/>
          </a:xfrm>
          <a:prstGeom prst="rect">
            <a:avLst/>
          </a:prstGeom>
          <a:noFill/>
          <a:ln/>
        </p:spPr>
        <p:txBody>
          <a:bodyPr wrap="square" lIns="0" tIns="0" rIns="0" bIns="0" rtlCol="0" anchor="t"/>
          <a:lstStyle/>
          <a:p>
            <a:pPr marL="0" indent="0">
              <a:lnSpc>
                <a:spcPts val="2500"/>
              </a:lnSpc>
              <a:buNone/>
            </a:pPr>
            <a:r>
              <a:rPr lang="en-US" sz="1550" dirty="0">
                <a:solidFill>
                  <a:srgbClr val="DAD1E6"/>
                </a:solidFill>
                <a:latin typeface="Fira Sans" pitchFamily="34" charset="0"/>
                <a:ea typeface="Fira Sans" pitchFamily="34" charset="-122"/>
                <a:cs typeface="Fira Sans" pitchFamily="34" charset="-120"/>
              </a:rPr>
              <a:t>The director of the computer system. It interprets instructions, coordinates the activities of other components, and manages the flow of data within the system.</a:t>
            </a:r>
            <a:endParaRPr lang="en-US" sz="1550" dirty="0"/>
          </a:p>
        </p:txBody>
      </p:sp>
      <p:sp>
        <p:nvSpPr>
          <p:cNvPr id="15" name="Shape 13"/>
          <p:cNvSpPr/>
          <p:nvPr/>
        </p:nvSpPr>
        <p:spPr>
          <a:xfrm>
            <a:off x="697944" y="5718453"/>
            <a:ext cx="6517600" cy="1787009"/>
          </a:xfrm>
          <a:prstGeom prst="roundRect">
            <a:avLst>
              <a:gd name="adj" fmla="val 1674"/>
            </a:avLst>
          </a:prstGeom>
          <a:solidFill>
            <a:srgbClr val="433550"/>
          </a:solidFill>
          <a:ln/>
        </p:spPr>
      </p:sp>
      <p:sp>
        <p:nvSpPr>
          <p:cNvPr id="16" name="Text 14"/>
          <p:cNvSpPr/>
          <p:nvPr/>
        </p:nvSpPr>
        <p:spPr>
          <a:xfrm>
            <a:off x="897255" y="5917763"/>
            <a:ext cx="2492812" cy="311587"/>
          </a:xfrm>
          <a:prstGeom prst="rect">
            <a:avLst/>
          </a:prstGeom>
          <a:noFill/>
          <a:ln/>
        </p:spPr>
        <p:txBody>
          <a:bodyPr wrap="none" lIns="0" tIns="0" rIns="0" bIns="0" rtlCol="0" anchor="t"/>
          <a:lstStyle/>
          <a:p>
            <a:pPr marL="0" indent="0">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Output Unit</a:t>
            </a:r>
            <a:endParaRPr lang="en-US" sz="1950" dirty="0"/>
          </a:p>
        </p:txBody>
      </p:sp>
      <p:sp>
        <p:nvSpPr>
          <p:cNvPr id="17" name="Text 15"/>
          <p:cNvSpPr/>
          <p:nvPr/>
        </p:nvSpPr>
        <p:spPr>
          <a:xfrm>
            <a:off x="897255" y="6348889"/>
            <a:ext cx="6118979" cy="957263"/>
          </a:xfrm>
          <a:prstGeom prst="rect">
            <a:avLst/>
          </a:prstGeom>
          <a:noFill/>
          <a:ln/>
        </p:spPr>
        <p:txBody>
          <a:bodyPr wrap="square" lIns="0" tIns="0" rIns="0" bIns="0" rtlCol="0" anchor="t"/>
          <a:lstStyle/>
          <a:p>
            <a:pPr marL="0" indent="0">
              <a:lnSpc>
                <a:spcPts val="2500"/>
              </a:lnSpc>
              <a:buNone/>
            </a:pPr>
            <a:r>
              <a:rPr lang="en-US" sz="1550" dirty="0">
                <a:solidFill>
                  <a:srgbClr val="DAD1E6"/>
                </a:solidFill>
                <a:latin typeface="Fira Sans" pitchFamily="34" charset="0"/>
                <a:ea typeface="Fira Sans" pitchFamily="34" charset="-122"/>
                <a:cs typeface="Fira Sans" pitchFamily="34" charset="-120"/>
              </a:rPr>
              <a:t>The system's output channel, presenting processed results to the user in a readable format. It transforms digital information into visual, audio, or printed output.</a:t>
            </a:r>
            <a:endParaRPr lang="en-US" sz="1550" dirty="0"/>
          </a:p>
        </p:txBody>
      </p:sp>
      <p:sp>
        <p:nvSpPr>
          <p:cNvPr id="18" name="Shape 16"/>
          <p:cNvSpPr/>
          <p:nvPr/>
        </p:nvSpPr>
        <p:spPr>
          <a:xfrm>
            <a:off x="7414855" y="5718453"/>
            <a:ext cx="6517600" cy="1787009"/>
          </a:xfrm>
          <a:prstGeom prst="roundRect">
            <a:avLst>
              <a:gd name="adj" fmla="val 1674"/>
            </a:avLst>
          </a:prstGeom>
          <a:solidFill>
            <a:srgbClr val="433550"/>
          </a:solidFill>
          <a:ln/>
        </p:spPr>
      </p:sp>
      <p:sp>
        <p:nvSpPr>
          <p:cNvPr id="19" name="Text 17"/>
          <p:cNvSpPr/>
          <p:nvPr/>
        </p:nvSpPr>
        <p:spPr>
          <a:xfrm>
            <a:off x="7614166" y="5917763"/>
            <a:ext cx="3613428" cy="311587"/>
          </a:xfrm>
          <a:prstGeom prst="rect">
            <a:avLst/>
          </a:prstGeom>
          <a:noFill/>
          <a:ln/>
        </p:spPr>
        <p:txBody>
          <a:bodyPr wrap="none" lIns="0" tIns="0" rIns="0" bIns="0" rtlCol="0" anchor="t"/>
          <a:lstStyle/>
          <a:p>
            <a:pPr marL="0" indent="0">
              <a:lnSpc>
                <a:spcPts val="2450"/>
              </a:lnSpc>
              <a:buNone/>
            </a:pPr>
            <a:r>
              <a:rPr lang="en-US" sz="1950" b="1" dirty="0">
                <a:solidFill>
                  <a:srgbClr val="DAD1E6"/>
                </a:solidFill>
                <a:latin typeface="Inconsolata Bold" pitchFamily="34" charset="0"/>
                <a:ea typeface="Inconsolata Bold" pitchFamily="34" charset="-122"/>
                <a:cs typeface="Inconsolata Bold" pitchFamily="34" charset="-120"/>
              </a:rPr>
              <a:t>CPU (Central Processing Unit)</a:t>
            </a:r>
            <a:endParaRPr lang="en-US" sz="1950" dirty="0"/>
          </a:p>
        </p:txBody>
      </p:sp>
      <p:sp>
        <p:nvSpPr>
          <p:cNvPr id="20" name="Text 18"/>
          <p:cNvSpPr/>
          <p:nvPr/>
        </p:nvSpPr>
        <p:spPr>
          <a:xfrm>
            <a:off x="7614166" y="6348889"/>
            <a:ext cx="6118979" cy="957263"/>
          </a:xfrm>
          <a:prstGeom prst="rect">
            <a:avLst/>
          </a:prstGeom>
          <a:noFill/>
          <a:ln/>
        </p:spPr>
        <p:txBody>
          <a:bodyPr wrap="square" lIns="0" tIns="0" rIns="0" bIns="0" rtlCol="0" anchor="t"/>
          <a:lstStyle/>
          <a:p>
            <a:pPr marL="0" indent="0">
              <a:lnSpc>
                <a:spcPts val="2500"/>
              </a:lnSpc>
              <a:buNone/>
            </a:pPr>
            <a:r>
              <a:rPr lang="en-US" sz="1550" dirty="0">
                <a:solidFill>
                  <a:srgbClr val="DAD1E6"/>
                </a:solidFill>
                <a:latin typeface="Fira Sans" pitchFamily="34" charset="0"/>
                <a:ea typeface="Fira Sans" pitchFamily="34" charset="-122"/>
                <a:cs typeface="Fira Sans" pitchFamily="34" charset="-120"/>
              </a:rPr>
              <a:t>The heart of the computer. It comprises the ALU and Control Unit, working together to execute instructions, process data, and ultimately drive the system's functionality.</a:t>
            </a:r>
            <a:endParaRPr lang="en-US" sz="1550" dirty="0"/>
          </a:p>
        </p:txBody>
      </p:sp>
      <p:pic>
        <p:nvPicPr>
          <p:cNvPr id="21" name="Picture 20">
            <a:extLst>
              <a:ext uri="{FF2B5EF4-FFF2-40B4-BE49-F238E27FC236}">
                <a16:creationId xmlns:a16="http://schemas.microsoft.com/office/drawing/2014/main" id="{A06148C6-8BF5-B2E9-A738-1C59EA3ABC01}"/>
              </a:ext>
            </a:extLst>
          </p:cNvPr>
          <p:cNvPicPr>
            <a:picLocks noChangeAspect="1"/>
          </p:cNvPicPr>
          <p:nvPr/>
        </p:nvPicPr>
        <p:blipFill>
          <a:blip r:embed="rId3"/>
          <a:stretch>
            <a:fillRect/>
          </a:stretch>
        </p:blipFill>
        <p:spPr>
          <a:xfrm>
            <a:off x="12231443" y="7704773"/>
            <a:ext cx="2398957" cy="5248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527691"/>
            <a:ext cx="12756952" cy="708779"/>
          </a:xfrm>
          <a:prstGeom prst="rect">
            <a:avLst/>
          </a:prstGeom>
          <a:noFill/>
          <a:ln/>
        </p:spPr>
        <p:txBody>
          <a:bodyPr wrap="non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Defining the Input Unit, ALU, and Memory Unit</a:t>
            </a:r>
            <a:endParaRPr lang="en-US" sz="4450" dirty="0"/>
          </a:p>
        </p:txBody>
      </p:sp>
      <p:sp>
        <p:nvSpPr>
          <p:cNvPr id="3" name="Shape 1"/>
          <p:cNvSpPr/>
          <p:nvPr/>
        </p:nvSpPr>
        <p:spPr>
          <a:xfrm>
            <a:off x="793790" y="2945249"/>
            <a:ext cx="396835" cy="396835"/>
          </a:xfrm>
          <a:prstGeom prst="roundRect">
            <a:avLst>
              <a:gd name="adj" fmla="val 8574"/>
            </a:avLst>
          </a:prstGeom>
          <a:solidFill>
            <a:srgbClr val="433550"/>
          </a:solidFill>
          <a:ln/>
        </p:spPr>
      </p:sp>
      <p:sp>
        <p:nvSpPr>
          <p:cNvPr id="4" name="Text 2"/>
          <p:cNvSpPr/>
          <p:nvPr/>
        </p:nvSpPr>
        <p:spPr>
          <a:xfrm>
            <a:off x="1417439" y="294524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Input Unit</a:t>
            </a:r>
            <a:endParaRPr lang="en-US" sz="2200" dirty="0"/>
          </a:p>
        </p:txBody>
      </p:sp>
      <p:sp>
        <p:nvSpPr>
          <p:cNvPr id="5" name="Text 3"/>
          <p:cNvSpPr/>
          <p:nvPr/>
        </p:nvSpPr>
        <p:spPr>
          <a:xfrm>
            <a:off x="1417439" y="3435668"/>
            <a:ext cx="3572708" cy="290322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The input unit is the interface between the computer and the outside world. It captures data from external sources, such as keyboards, mice, scanners, and microphones, and transforms it into a digital format suitable for the computer to process.</a:t>
            </a:r>
            <a:endParaRPr lang="en-US" sz="1750" dirty="0"/>
          </a:p>
        </p:txBody>
      </p:sp>
      <p:sp>
        <p:nvSpPr>
          <p:cNvPr id="6" name="Shape 4"/>
          <p:cNvSpPr/>
          <p:nvPr/>
        </p:nvSpPr>
        <p:spPr>
          <a:xfrm>
            <a:off x="5216962" y="2945249"/>
            <a:ext cx="396835" cy="396835"/>
          </a:xfrm>
          <a:prstGeom prst="roundRect">
            <a:avLst>
              <a:gd name="adj" fmla="val 8574"/>
            </a:avLst>
          </a:prstGeom>
          <a:solidFill>
            <a:srgbClr val="433550"/>
          </a:solidFill>
          <a:ln/>
        </p:spPr>
      </p:sp>
      <p:sp>
        <p:nvSpPr>
          <p:cNvPr id="7" name="Text 5"/>
          <p:cNvSpPr/>
          <p:nvPr/>
        </p:nvSpPr>
        <p:spPr>
          <a:xfrm>
            <a:off x="5840611" y="2945249"/>
            <a:ext cx="3572708" cy="708660"/>
          </a:xfrm>
          <a:prstGeom prst="rect">
            <a:avLst/>
          </a:prstGeom>
          <a:noFill/>
          <a:ln/>
        </p:spPr>
        <p:txBody>
          <a:bodyPr wrap="squar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ALU (Arithmetic Logic Unit)</a:t>
            </a:r>
            <a:endParaRPr lang="en-US" sz="2200" dirty="0"/>
          </a:p>
        </p:txBody>
      </p:sp>
      <p:sp>
        <p:nvSpPr>
          <p:cNvPr id="8" name="Text 6"/>
          <p:cNvSpPr/>
          <p:nvPr/>
        </p:nvSpPr>
        <p:spPr>
          <a:xfrm>
            <a:off x="5840611" y="3789998"/>
            <a:ext cx="3572708" cy="290322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The ALU performs the fundamental operations of the computer. It calculates arithmetic operations like addition, subtraction, multiplication, and division, as well as logical operations like comparisons, and boolean logic.</a:t>
            </a:r>
            <a:endParaRPr lang="en-US" sz="1750" dirty="0"/>
          </a:p>
        </p:txBody>
      </p:sp>
      <p:sp>
        <p:nvSpPr>
          <p:cNvPr id="9" name="Shape 7"/>
          <p:cNvSpPr/>
          <p:nvPr/>
        </p:nvSpPr>
        <p:spPr>
          <a:xfrm>
            <a:off x="9640133" y="2945249"/>
            <a:ext cx="396835" cy="396835"/>
          </a:xfrm>
          <a:prstGeom prst="roundRect">
            <a:avLst>
              <a:gd name="adj" fmla="val 8574"/>
            </a:avLst>
          </a:prstGeom>
          <a:solidFill>
            <a:srgbClr val="433550"/>
          </a:solidFill>
          <a:ln/>
        </p:spPr>
      </p:sp>
      <p:sp>
        <p:nvSpPr>
          <p:cNvPr id="10" name="Text 8"/>
          <p:cNvSpPr/>
          <p:nvPr/>
        </p:nvSpPr>
        <p:spPr>
          <a:xfrm>
            <a:off x="10263783" y="2945249"/>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Memory Unit</a:t>
            </a:r>
            <a:endParaRPr lang="en-US" sz="2200" dirty="0"/>
          </a:p>
        </p:txBody>
      </p:sp>
      <p:sp>
        <p:nvSpPr>
          <p:cNvPr id="11" name="Text 9"/>
          <p:cNvSpPr/>
          <p:nvPr/>
        </p:nvSpPr>
        <p:spPr>
          <a:xfrm>
            <a:off x="10263783" y="3435668"/>
            <a:ext cx="3572708" cy="3266123"/>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The memory unit is the temporary storage space within the computer. It stores data and instructions that the CPU needs to access quickly. It's a crucial component that facilitates efficient processing and allows the computer to work with information rapidly.</a:t>
            </a:r>
            <a:endParaRPr lang="en-US" sz="1750" dirty="0"/>
          </a:p>
        </p:txBody>
      </p:sp>
      <p:pic>
        <p:nvPicPr>
          <p:cNvPr id="12" name="Picture 11">
            <a:extLst>
              <a:ext uri="{FF2B5EF4-FFF2-40B4-BE49-F238E27FC236}">
                <a16:creationId xmlns:a16="http://schemas.microsoft.com/office/drawing/2014/main" id="{F000E43A-3F59-2DAD-8937-A4D1130FFDF7}"/>
              </a:ext>
            </a:extLst>
          </p:cNvPr>
          <p:cNvPicPr>
            <a:picLocks noChangeAspect="1"/>
          </p:cNvPicPr>
          <p:nvPr/>
        </p:nvPicPr>
        <p:blipFill>
          <a:blip r:embed="rId3"/>
          <a:stretch>
            <a:fillRect/>
          </a:stretch>
        </p:blipFill>
        <p:spPr>
          <a:xfrm>
            <a:off x="12231443" y="7383707"/>
            <a:ext cx="2398957" cy="8458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177647"/>
            <a:ext cx="13042821" cy="1417558"/>
          </a:xfrm>
          <a:prstGeom prst="rect">
            <a:avLst/>
          </a:prstGeom>
          <a:noFill/>
          <a:ln/>
        </p:spPr>
        <p:txBody>
          <a:bodyPr wrap="squar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Defining the Central Unit, Output Unit, and Central Processing Unit</a:t>
            </a:r>
            <a:endParaRPr lang="en-US" sz="4450" dirty="0"/>
          </a:p>
        </p:txBody>
      </p:sp>
      <p:sp>
        <p:nvSpPr>
          <p:cNvPr id="3" name="Shape 1"/>
          <p:cNvSpPr/>
          <p:nvPr/>
        </p:nvSpPr>
        <p:spPr>
          <a:xfrm>
            <a:off x="793790" y="3303984"/>
            <a:ext cx="396835" cy="396835"/>
          </a:xfrm>
          <a:prstGeom prst="roundRect">
            <a:avLst>
              <a:gd name="adj" fmla="val 8574"/>
            </a:avLst>
          </a:prstGeom>
          <a:solidFill>
            <a:srgbClr val="433550"/>
          </a:solidFill>
          <a:ln/>
        </p:spPr>
      </p:sp>
      <p:sp>
        <p:nvSpPr>
          <p:cNvPr id="4" name="Text 2"/>
          <p:cNvSpPr/>
          <p:nvPr/>
        </p:nvSpPr>
        <p:spPr>
          <a:xfrm>
            <a:off x="1417439" y="330398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Central Unit</a:t>
            </a:r>
            <a:endParaRPr lang="en-US" sz="2200" dirty="0"/>
          </a:p>
        </p:txBody>
      </p:sp>
      <p:sp>
        <p:nvSpPr>
          <p:cNvPr id="5" name="Text 3"/>
          <p:cNvSpPr/>
          <p:nvPr/>
        </p:nvSpPr>
        <p:spPr>
          <a:xfrm>
            <a:off x="1417439" y="3794403"/>
            <a:ext cx="3572708" cy="290322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The central unit encompasses the CPU, memory unit, and control unit, forming the heart of the computer system. These components work in harmony to process data, store instructions, and manage the overall flow of information.</a:t>
            </a:r>
            <a:endParaRPr lang="en-US" sz="1750" dirty="0"/>
          </a:p>
        </p:txBody>
      </p:sp>
      <p:sp>
        <p:nvSpPr>
          <p:cNvPr id="6" name="Shape 4"/>
          <p:cNvSpPr/>
          <p:nvPr/>
        </p:nvSpPr>
        <p:spPr>
          <a:xfrm>
            <a:off x="5216962" y="3303984"/>
            <a:ext cx="396835" cy="396835"/>
          </a:xfrm>
          <a:prstGeom prst="roundRect">
            <a:avLst>
              <a:gd name="adj" fmla="val 8574"/>
            </a:avLst>
          </a:prstGeom>
          <a:solidFill>
            <a:srgbClr val="433550"/>
          </a:solidFill>
          <a:ln/>
        </p:spPr>
      </p:sp>
      <p:sp>
        <p:nvSpPr>
          <p:cNvPr id="7" name="Text 5"/>
          <p:cNvSpPr/>
          <p:nvPr/>
        </p:nvSpPr>
        <p:spPr>
          <a:xfrm>
            <a:off x="5840611" y="3303984"/>
            <a:ext cx="2835235" cy="354330"/>
          </a:xfrm>
          <a:prstGeom prst="rect">
            <a:avLst/>
          </a:prstGeom>
          <a:noFill/>
          <a:ln/>
        </p:spPr>
        <p:txBody>
          <a:bodyPr wrap="non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Output Unit</a:t>
            </a:r>
            <a:endParaRPr lang="en-US" sz="2200" dirty="0"/>
          </a:p>
        </p:txBody>
      </p:sp>
      <p:sp>
        <p:nvSpPr>
          <p:cNvPr id="8" name="Text 6"/>
          <p:cNvSpPr/>
          <p:nvPr/>
        </p:nvSpPr>
        <p:spPr>
          <a:xfrm>
            <a:off x="5840611" y="3794403"/>
            <a:ext cx="3572708" cy="290322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The output unit acts as the system's communication channel to the user. It takes processed data from the CPU and presents it in a readable format through devices like monitors, printers, speakers, and other output devices.</a:t>
            </a:r>
            <a:endParaRPr lang="en-US" sz="1750" dirty="0"/>
          </a:p>
        </p:txBody>
      </p:sp>
      <p:sp>
        <p:nvSpPr>
          <p:cNvPr id="9" name="Shape 7"/>
          <p:cNvSpPr/>
          <p:nvPr/>
        </p:nvSpPr>
        <p:spPr>
          <a:xfrm>
            <a:off x="9640133" y="3303984"/>
            <a:ext cx="396835" cy="396835"/>
          </a:xfrm>
          <a:prstGeom prst="roundRect">
            <a:avLst>
              <a:gd name="adj" fmla="val 8574"/>
            </a:avLst>
          </a:prstGeom>
          <a:solidFill>
            <a:srgbClr val="433550"/>
          </a:solidFill>
          <a:ln/>
        </p:spPr>
      </p:sp>
      <p:sp>
        <p:nvSpPr>
          <p:cNvPr id="10" name="Text 8"/>
          <p:cNvSpPr/>
          <p:nvPr/>
        </p:nvSpPr>
        <p:spPr>
          <a:xfrm>
            <a:off x="10263783" y="3303984"/>
            <a:ext cx="3572708" cy="708660"/>
          </a:xfrm>
          <a:prstGeom prst="rect">
            <a:avLst/>
          </a:prstGeom>
          <a:noFill/>
          <a:ln/>
        </p:spPr>
        <p:txBody>
          <a:bodyPr wrap="square" lIns="0" tIns="0" rIns="0" bIns="0" rtlCol="0" anchor="t"/>
          <a:lstStyle/>
          <a:p>
            <a:pPr marL="0" indent="0">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CPU (Central Processing Unit)</a:t>
            </a:r>
            <a:endParaRPr lang="en-US" sz="2200" dirty="0"/>
          </a:p>
        </p:txBody>
      </p:sp>
      <p:sp>
        <p:nvSpPr>
          <p:cNvPr id="11" name="Text 9"/>
          <p:cNvSpPr/>
          <p:nvPr/>
        </p:nvSpPr>
        <p:spPr>
          <a:xfrm>
            <a:off x="10263783" y="4148733"/>
            <a:ext cx="3572708" cy="2903220"/>
          </a:xfrm>
          <a:prstGeom prst="rect">
            <a:avLst/>
          </a:prstGeom>
          <a:noFill/>
          <a:ln/>
        </p:spPr>
        <p:txBody>
          <a:bodyPr wrap="square" lIns="0" tIns="0" rIns="0" bIns="0" rtlCol="0" anchor="t"/>
          <a:lstStyle/>
          <a:p>
            <a:pPr marL="0" indent="0">
              <a:lnSpc>
                <a:spcPts val="2850"/>
              </a:lnSpc>
              <a:buNone/>
            </a:pPr>
            <a:r>
              <a:rPr lang="en-US" sz="1750" dirty="0">
                <a:solidFill>
                  <a:srgbClr val="DAD1E6"/>
                </a:solidFill>
                <a:latin typeface="Fira Sans" pitchFamily="34" charset="0"/>
                <a:ea typeface="Fira Sans" pitchFamily="34" charset="-122"/>
                <a:cs typeface="Fira Sans" pitchFamily="34" charset="-120"/>
              </a:rPr>
              <a:t>The CPU, often referred to as the brain of the computer, is the central processing unit that executes instructions, performs calculations, and ultimately controls the system's operations. It's the core component that makes the computer function.</a:t>
            </a:r>
            <a:endParaRPr lang="en-US" sz="1750" dirty="0"/>
          </a:p>
        </p:txBody>
      </p:sp>
      <p:pic>
        <p:nvPicPr>
          <p:cNvPr id="12" name="Picture 11">
            <a:extLst>
              <a:ext uri="{FF2B5EF4-FFF2-40B4-BE49-F238E27FC236}">
                <a16:creationId xmlns:a16="http://schemas.microsoft.com/office/drawing/2014/main" id="{28B6D6CE-1015-CEEF-2EC4-D8A019E3D0DF}"/>
              </a:ext>
            </a:extLst>
          </p:cNvPr>
          <p:cNvPicPr>
            <a:picLocks noChangeAspect="1"/>
          </p:cNvPicPr>
          <p:nvPr/>
        </p:nvPicPr>
        <p:blipFill>
          <a:blip r:embed="rId3"/>
          <a:stretch>
            <a:fillRect/>
          </a:stretch>
        </p:blipFill>
        <p:spPr>
          <a:xfrm>
            <a:off x="12231443" y="7383707"/>
            <a:ext cx="2398957" cy="845893"/>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222421"/>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Key Takeaways</a:t>
            </a:r>
            <a:endParaRPr lang="en-US" sz="4450" dirty="0"/>
          </a:p>
        </p:txBody>
      </p:sp>
      <p:pic>
        <p:nvPicPr>
          <p:cNvPr id="4" name="Image 1" descr="preencoded.png"/>
          <p:cNvPicPr>
            <a:picLocks noChangeAspect="1"/>
          </p:cNvPicPr>
          <p:nvPr/>
        </p:nvPicPr>
        <p:blipFill>
          <a:blip r:embed="rId4"/>
          <a:stretch>
            <a:fillRect/>
          </a:stretch>
        </p:blipFill>
        <p:spPr>
          <a:xfrm>
            <a:off x="793790" y="3271361"/>
            <a:ext cx="566976" cy="566976"/>
          </a:xfrm>
          <a:prstGeom prst="rect">
            <a:avLst/>
          </a:prstGeom>
        </p:spPr>
      </p:pic>
      <p:sp>
        <p:nvSpPr>
          <p:cNvPr id="5" name="Text 1"/>
          <p:cNvSpPr/>
          <p:nvPr/>
        </p:nvSpPr>
        <p:spPr>
          <a:xfrm>
            <a:off x="793790" y="4065151"/>
            <a:ext cx="3117175" cy="354330"/>
          </a:xfrm>
          <a:prstGeom prst="rect">
            <a:avLst/>
          </a:prstGeom>
          <a:noFill/>
          <a:ln/>
        </p:spPr>
        <p:txBody>
          <a:bodyPr wrap="none" lIns="0" tIns="0" rIns="0" bIns="0" rtlCol="0" anchor="t"/>
          <a:lstStyle/>
          <a:p>
            <a:pPr marL="0" indent="0" algn="l">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Understanding Hardware</a:t>
            </a:r>
            <a:endParaRPr lang="en-US" sz="2200" dirty="0"/>
          </a:p>
        </p:txBody>
      </p:sp>
      <p:sp>
        <p:nvSpPr>
          <p:cNvPr id="6" name="Text 2"/>
          <p:cNvSpPr/>
          <p:nvPr/>
        </p:nvSpPr>
        <p:spPr>
          <a:xfrm>
            <a:off x="793790" y="4555569"/>
            <a:ext cx="3608070" cy="1451610"/>
          </a:xfrm>
          <a:prstGeom prst="rect">
            <a:avLst/>
          </a:prstGeom>
          <a:noFill/>
          <a:ln/>
        </p:spPr>
        <p:txBody>
          <a:bodyPr wrap="square" lIns="0" tIns="0" rIns="0" bIns="0" rtlCol="0" anchor="t"/>
          <a:lstStyle/>
          <a:p>
            <a:pPr marL="0" indent="0" algn="l">
              <a:lnSpc>
                <a:spcPts val="2850"/>
              </a:lnSpc>
              <a:buNone/>
            </a:pPr>
            <a:r>
              <a:rPr lang="en-US" sz="1750" dirty="0">
                <a:solidFill>
                  <a:srgbClr val="DAD1E6"/>
                </a:solidFill>
                <a:latin typeface="Fira Sans" pitchFamily="34" charset="0"/>
                <a:ea typeface="Fira Sans" pitchFamily="34" charset="-122"/>
                <a:cs typeface="Fira Sans" pitchFamily="34" charset="-120"/>
              </a:rPr>
              <a:t>We explored the crucial components of a computer system - input, ALU, memory, control, output, and CPU.</a:t>
            </a:r>
            <a:endParaRPr lang="en-US" sz="1750" dirty="0"/>
          </a:p>
        </p:txBody>
      </p:sp>
      <p:pic>
        <p:nvPicPr>
          <p:cNvPr id="7" name="Image 2" descr="preencoded.png"/>
          <p:cNvPicPr>
            <a:picLocks noChangeAspect="1"/>
          </p:cNvPicPr>
          <p:nvPr/>
        </p:nvPicPr>
        <p:blipFill>
          <a:blip r:embed="rId5"/>
          <a:stretch>
            <a:fillRect/>
          </a:stretch>
        </p:blipFill>
        <p:spPr>
          <a:xfrm>
            <a:off x="4742021" y="3271361"/>
            <a:ext cx="566976" cy="566976"/>
          </a:xfrm>
          <a:prstGeom prst="rect">
            <a:avLst/>
          </a:prstGeom>
        </p:spPr>
      </p:pic>
      <p:sp>
        <p:nvSpPr>
          <p:cNvPr id="8" name="Text 3"/>
          <p:cNvSpPr/>
          <p:nvPr/>
        </p:nvSpPr>
        <p:spPr>
          <a:xfrm>
            <a:off x="4742021" y="4065151"/>
            <a:ext cx="2975491" cy="354330"/>
          </a:xfrm>
          <a:prstGeom prst="rect">
            <a:avLst/>
          </a:prstGeom>
          <a:noFill/>
          <a:ln/>
        </p:spPr>
        <p:txBody>
          <a:bodyPr wrap="none" lIns="0" tIns="0" rIns="0" bIns="0" rtlCol="0" anchor="t"/>
          <a:lstStyle/>
          <a:p>
            <a:pPr marL="0" indent="0" algn="l">
              <a:lnSpc>
                <a:spcPts val="2750"/>
              </a:lnSpc>
              <a:buNone/>
            </a:pPr>
            <a:r>
              <a:rPr lang="en-US" sz="2200" b="1" dirty="0">
                <a:solidFill>
                  <a:srgbClr val="DAD1E6"/>
                </a:solidFill>
                <a:latin typeface="Inconsolata Bold" pitchFamily="34" charset="0"/>
                <a:ea typeface="Inconsolata Bold" pitchFamily="34" charset="-122"/>
                <a:cs typeface="Inconsolata Bold" pitchFamily="34" charset="-120"/>
              </a:rPr>
              <a:t>Relationship of Parts</a:t>
            </a:r>
            <a:endParaRPr lang="en-US" sz="2200" dirty="0"/>
          </a:p>
        </p:txBody>
      </p:sp>
      <p:sp>
        <p:nvSpPr>
          <p:cNvPr id="9" name="Text 4"/>
          <p:cNvSpPr/>
          <p:nvPr/>
        </p:nvSpPr>
        <p:spPr>
          <a:xfrm>
            <a:off x="4742021" y="4555569"/>
            <a:ext cx="3608189" cy="1088708"/>
          </a:xfrm>
          <a:prstGeom prst="rect">
            <a:avLst/>
          </a:prstGeom>
          <a:noFill/>
          <a:ln/>
        </p:spPr>
        <p:txBody>
          <a:bodyPr wrap="square" lIns="0" tIns="0" rIns="0" bIns="0" rtlCol="0" anchor="t"/>
          <a:lstStyle/>
          <a:p>
            <a:pPr marL="0" indent="0" algn="l">
              <a:lnSpc>
                <a:spcPts val="2850"/>
              </a:lnSpc>
              <a:buNone/>
            </a:pPr>
            <a:r>
              <a:rPr lang="en-US" sz="1750" dirty="0">
                <a:solidFill>
                  <a:srgbClr val="DAD1E6"/>
                </a:solidFill>
                <a:latin typeface="Fira Sans" pitchFamily="34" charset="0"/>
                <a:ea typeface="Fira Sans" pitchFamily="34" charset="-122"/>
                <a:cs typeface="Fira Sans" pitchFamily="34" charset="-120"/>
              </a:rPr>
              <a:t>These components work together, forming the intricate structure and functionality of a computer.</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427488" y="952262"/>
            <a:ext cx="4919305" cy="6324957"/>
          </a:xfrm>
          <a:prstGeom prst="rect">
            <a:avLst/>
          </a:prstGeom>
        </p:spPr>
      </p:pic>
      <p:sp>
        <p:nvSpPr>
          <p:cNvPr id="4" name="Text 0"/>
          <p:cNvSpPr/>
          <p:nvPr/>
        </p:nvSpPr>
        <p:spPr>
          <a:xfrm>
            <a:off x="793790" y="3760351"/>
            <a:ext cx="5670590" cy="708779"/>
          </a:xfrm>
          <a:prstGeom prst="rect">
            <a:avLst/>
          </a:prstGeom>
          <a:noFill/>
          <a:ln/>
        </p:spPr>
        <p:txBody>
          <a:bodyPr wrap="none" lIns="0" tIns="0" rIns="0" bIns="0" rtlCol="0" anchor="t"/>
          <a:lstStyle/>
          <a:p>
            <a:pPr marL="0" indent="0">
              <a:lnSpc>
                <a:spcPts val="5550"/>
              </a:lnSpc>
              <a:buNone/>
            </a:pPr>
            <a:r>
              <a:rPr lang="en-US" sz="4450" b="1" dirty="0">
                <a:solidFill>
                  <a:srgbClr val="F94CAF"/>
                </a:solidFill>
                <a:latin typeface="Inconsolata Bold" pitchFamily="34" charset="0"/>
                <a:ea typeface="Inconsolata Bold" pitchFamily="34" charset="-122"/>
                <a:cs typeface="Inconsolata Bold" pitchFamily="34" charset="-120"/>
              </a:rPr>
              <a:t>Thank You!</a:t>
            </a:r>
            <a:endParaRPr lang="en-US" sz="4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TotalTime>
  <Words>655</Words>
  <Application>Microsoft Office PowerPoint</Application>
  <PresentationFormat>Custom</PresentationFormat>
  <Paragraphs>50</Paragraphs>
  <Slides>8</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Inconsolata Bold</vt:lpstr>
      <vt:lpstr>Fira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Sudipta Chatterjee</cp:lastModifiedBy>
  <cp:revision>3</cp:revision>
  <dcterms:created xsi:type="dcterms:W3CDTF">2024-12-09T06:59:07Z</dcterms:created>
  <dcterms:modified xsi:type="dcterms:W3CDTF">2024-12-09T07:14:10Z</dcterms:modified>
</cp:coreProperties>
</file>