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55629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815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825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5248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456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10074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09273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6827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12010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58711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517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32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7869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953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81997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3107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292FA-2ACD-4DFA-9554-38CED7DD8A77}" type="datetimeFigureOut">
              <a:rPr lang="en-IN" smtClean="0"/>
              <a:t>18-11-2024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63689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1E8BD9-1855-4686-42A5-D6741679C9CD}"/>
              </a:ext>
            </a:extLst>
          </p:cNvPr>
          <p:cNvPicPr>
            <a:picLocks/>
          </p:cNvPicPr>
          <p:nvPr/>
        </p:nvPicPr>
        <p:blipFill>
          <a:blip r:embed="rId2" cstate="print">
            <a:lum contrast="18000"/>
            <a:extLst>
              <a:ext uri="{28A0092B-C50C-407E-A947-70E740481C1C}">
                <a14:useLocalDpi xmlns:a14="http://schemas.microsoft.com/office/drawing/2010/main" val="0"/>
              </a:ext>
            </a:extLst>
          </a:blip>
          <a:srcRect/>
          <a:stretch>
            <a:fillRect/>
          </a:stretch>
        </p:blipFill>
        <p:spPr bwMode="auto">
          <a:xfrm>
            <a:off x="988316" y="239470"/>
            <a:ext cx="1548407" cy="1364298"/>
          </a:xfrm>
          <a:prstGeom prst="rect">
            <a:avLst/>
          </a:prstGeom>
          <a:noFill/>
        </p:spPr>
      </p:pic>
      <p:sp>
        <p:nvSpPr>
          <p:cNvPr id="6" name="TextBox 5">
            <a:extLst>
              <a:ext uri="{FF2B5EF4-FFF2-40B4-BE49-F238E27FC236}">
                <a16:creationId xmlns:a16="http://schemas.microsoft.com/office/drawing/2014/main" id="{8DC567CE-C55A-EF30-8A85-16961F8D1FC1}"/>
              </a:ext>
            </a:extLst>
          </p:cNvPr>
          <p:cNvSpPr txBox="1"/>
          <p:nvPr/>
        </p:nvSpPr>
        <p:spPr>
          <a:xfrm>
            <a:off x="2536723" y="524513"/>
            <a:ext cx="6666271" cy="1189108"/>
          </a:xfrm>
          <a:prstGeom prst="rect">
            <a:avLst/>
          </a:prstGeom>
          <a:noFill/>
        </p:spPr>
        <p:txBody>
          <a:bodyPr wrap="square">
            <a:spAutoFit/>
          </a:bodyPr>
          <a:lstStyle/>
          <a:p>
            <a:pPr algn="ctr">
              <a:lnSpc>
                <a:spcPct val="115000"/>
              </a:lnSpc>
              <a:spcAft>
                <a:spcPts val="1000"/>
              </a:spcAft>
              <a:tabLst>
                <a:tab pos="2865755" algn="ctr"/>
                <a:tab pos="5731510" algn="r"/>
              </a:tabLst>
            </a:pP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MEGHNAD SAHA INSTITUTE OF TECHNOLOGY</a:t>
            </a:r>
            <a:endParaRPr lang="en-IN" sz="3200" b="1" dirty="0">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790A619-DFD2-7756-384B-56D39908D772}"/>
              </a:ext>
            </a:extLst>
          </p:cNvPr>
          <p:cNvSpPr txBox="1"/>
          <p:nvPr/>
        </p:nvSpPr>
        <p:spPr>
          <a:xfrm>
            <a:off x="988316" y="3286499"/>
            <a:ext cx="8708923" cy="3046988"/>
          </a:xfrm>
          <a:prstGeom prst="rect">
            <a:avLst/>
          </a:prstGeom>
          <a:noFill/>
        </p:spPr>
        <p:txBody>
          <a:bodyPr wrap="square">
            <a:spAutoFit/>
          </a:bodyPr>
          <a:lstStyle/>
          <a:p>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Name : Rupak Sarkar</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Roll No.: 01</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Stream : MCA</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Semester : Semester 1</a:t>
            </a:r>
            <a:r>
              <a:rPr lang="en-US" sz="3200" i="1" baseline="30000" dirty="0">
                <a:solidFill>
                  <a:schemeClr val="tx1"/>
                </a:solidFill>
                <a:effectLst>
                  <a:outerShdw blurRad="38100" dist="38100" dir="2700000" algn="tl">
                    <a:srgbClr val="000000">
                      <a:alpha val="43137"/>
                    </a:srgbClr>
                  </a:outerShdw>
                </a:effectLst>
                <a:latin typeface="Calibri" pitchFamily="34" charset="0"/>
                <a:cs typeface="Calibri" pitchFamily="34" charset="0"/>
              </a:rPr>
              <a:t>st</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 Soft Skill &amp; Interpersonal Communication</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Code : MCAN-190</a:t>
            </a:r>
            <a:endParaRPr lang="en-IN" sz="3200" dirty="0"/>
          </a:p>
        </p:txBody>
      </p:sp>
      <p:sp>
        <p:nvSpPr>
          <p:cNvPr id="10" name="TextBox 9">
            <a:extLst>
              <a:ext uri="{FF2B5EF4-FFF2-40B4-BE49-F238E27FC236}">
                <a16:creationId xmlns:a16="http://schemas.microsoft.com/office/drawing/2014/main" id="{A4A24E69-5E23-445B-884F-641B567D0F13}"/>
              </a:ext>
            </a:extLst>
          </p:cNvPr>
          <p:cNvSpPr txBox="1"/>
          <p:nvPr/>
        </p:nvSpPr>
        <p:spPr>
          <a:xfrm>
            <a:off x="2819400" y="2321986"/>
            <a:ext cx="6100916" cy="584775"/>
          </a:xfrm>
          <a:prstGeom prst="rect">
            <a:avLst/>
          </a:prstGeom>
          <a:noFill/>
        </p:spPr>
        <p:txBody>
          <a:bodyPr wrap="square">
            <a:spAutoFit/>
          </a:bodyPr>
          <a:lstStyle/>
          <a:p>
            <a:pPr algn="ctr"/>
            <a:r>
              <a:rPr lang="en-US" sz="3200" b="1" u="sng" dirty="0">
                <a:solidFill>
                  <a:schemeClr val="accent1"/>
                </a:solidFill>
                <a:effectLst>
                  <a:outerShdw blurRad="38100" dist="38100" dir="2700000" algn="tl">
                    <a:srgbClr val="000000">
                      <a:alpha val="43137"/>
                    </a:srgbClr>
                  </a:outerShdw>
                </a:effectLst>
              </a:rPr>
              <a:t>Technical Report</a:t>
            </a:r>
            <a:endParaRPr lang="en-IN" sz="3200"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9FAF9-C7FA-99B3-6D6E-88560F3012F2}"/>
              </a:ext>
            </a:extLst>
          </p:cNvPr>
          <p:cNvSpPr txBox="1"/>
          <p:nvPr/>
        </p:nvSpPr>
        <p:spPr>
          <a:xfrm>
            <a:off x="376082" y="286435"/>
            <a:ext cx="8492613" cy="830997"/>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rPr>
              <a:t>Corporate Slavery: A Study of Exploitation in Contemporary Work Environments</a:t>
            </a:r>
            <a:endParaRPr lang="en-IN" sz="2400"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2EE8A877-75B6-E7EC-7D35-B6AE2CBE235D}"/>
              </a:ext>
            </a:extLst>
          </p:cNvPr>
          <p:cNvSpPr txBox="1"/>
          <p:nvPr/>
        </p:nvSpPr>
        <p:spPr>
          <a:xfrm>
            <a:off x="267927" y="1202301"/>
            <a:ext cx="9633157" cy="1200329"/>
          </a:xfrm>
          <a:prstGeom prst="rect">
            <a:avLst/>
          </a:prstGeom>
          <a:noFill/>
        </p:spPr>
        <p:txBody>
          <a:bodyPr wrap="square">
            <a:spAutoFit/>
          </a:bodyPr>
          <a:lstStyle/>
          <a:p>
            <a:pPr algn="just"/>
            <a:r>
              <a:rPr lang="en-US" dirty="0"/>
              <a:t>Corporate slavery refers to exploitative labor practices where employees are overworked, underpaid, and denied fair working conditions, often likened to a metaphorical enslavement to profit-driven corporations. While distinct from historical slavery, it mirrors aspects of exploitation, coercion, and lack of autonomy.</a:t>
            </a:r>
            <a:endParaRPr lang="en-IN" dirty="0"/>
          </a:p>
        </p:txBody>
      </p:sp>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188040" y="2531122"/>
            <a:ext cx="100092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Excessive Workloads</a:t>
            </a:r>
            <a:r>
              <a:rPr kumimoji="0" lang="en-US" altLang="en-US" sz="1800" b="0" i="0" u="none" strike="noStrike" cap="none" normalizeH="0" baseline="0" dirty="0">
                <a:ln>
                  <a:noFill/>
                </a:ln>
                <a:solidFill>
                  <a:schemeClr val="tx1"/>
                </a:solidFill>
                <a:effectLst/>
                <a:latin typeface="Arial" panose="020B0604020202020204" pitchFamily="34" charset="0"/>
              </a:rPr>
              <a:t>: Employees are often forced to work extended hours under immense pressure without fair compensation or regard for their well-being.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Low Wages and Job Insecurity</a:t>
            </a:r>
            <a:r>
              <a:rPr kumimoji="0" lang="en-US" altLang="en-US" sz="1800" b="0" i="0" u="none" strike="noStrike" cap="none" normalizeH="0" baseline="0" dirty="0">
                <a:ln>
                  <a:noFill/>
                </a:ln>
                <a:solidFill>
                  <a:schemeClr val="tx1"/>
                </a:solidFill>
                <a:effectLst/>
                <a:latin typeface="Arial" panose="020B0604020202020204" pitchFamily="34" charset="0"/>
              </a:rPr>
              <a:t>: Workers earn disproportionately less compared to the profits they help generate, with precarious employment conditions.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Exploitation in Supply Chains</a:t>
            </a:r>
            <a:r>
              <a:rPr kumimoji="0" lang="en-US" altLang="en-US" sz="1800" b="0" i="0" u="none" strike="noStrike" cap="none" normalizeH="0" baseline="0" dirty="0">
                <a:ln>
                  <a:noFill/>
                </a:ln>
                <a:solidFill>
                  <a:schemeClr val="tx1"/>
                </a:solidFill>
                <a:effectLst/>
                <a:latin typeface="Arial" panose="020B0604020202020204" pitchFamily="34" charset="0"/>
              </a:rPr>
              <a:t>: Corporations outsource labor to regions with minimal labor protections, perpetuating unsafe working environments and underpayment.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Mental and Physical Health Toll</a:t>
            </a:r>
            <a:r>
              <a:rPr kumimoji="0" lang="en-US" altLang="en-US" sz="1800" b="0" i="0" u="none" strike="noStrike" cap="none" normalizeH="0" baseline="0" dirty="0">
                <a:ln>
                  <a:noFill/>
                </a:ln>
                <a:solidFill>
                  <a:schemeClr val="tx1"/>
                </a:solidFill>
                <a:effectLst/>
                <a:latin typeface="Arial" panose="020B0604020202020204" pitchFamily="34" charset="0"/>
              </a:rPr>
              <a:t>: Stress, burnout, and lack of work-life balance lead to       long-term health issues. </a:t>
            </a:r>
          </a:p>
        </p:txBody>
      </p:sp>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297425" y="458956"/>
            <a:ext cx="9525000" cy="5940088"/>
          </a:xfrm>
          <a:prstGeom prst="rect">
            <a:avLst/>
          </a:prstGeom>
          <a:noFill/>
        </p:spPr>
        <p:txBody>
          <a:bodyPr wrap="square">
            <a:spAutoFit/>
          </a:bodyPr>
          <a:lstStyle/>
          <a:p>
            <a:r>
              <a:rPr lang="en-US" sz="2000" b="1" u="sng" dirty="0">
                <a:effectLst>
                  <a:outerShdw blurRad="38100" dist="38100" dir="2700000" algn="tl">
                    <a:srgbClr val="000000">
                      <a:alpha val="43137"/>
                    </a:srgbClr>
                  </a:outerShdw>
                </a:effectLst>
              </a:rPr>
              <a:t>Historical Context</a:t>
            </a:r>
            <a:r>
              <a:rPr lang="en-US" sz="2000" b="1" dirty="0">
                <a:effectLst>
                  <a:outerShdw blurRad="38100" dist="38100" dir="2700000" algn="tl">
                    <a:srgbClr val="000000">
                      <a:alpha val="43137"/>
                    </a:srgbClr>
                  </a:outerShdw>
                </a:effectLst>
              </a:rPr>
              <a:t>:</a:t>
            </a:r>
          </a:p>
          <a:p>
            <a:endParaRPr lang="en-US" dirty="0"/>
          </a:p>
          <a:p>
            <a:pPr>
              <a:buFont typeface="Arial" panose="020B0604020202020204" pitchFamily="34" charset="0"/>
              <a:buChar char="•"/>
            </a:pPr>
            <a:r>
              <a:rPr lang="en-US" b="1" dirty="0"/>
              <a:t>Early Industrial Era (18th-19th Century)</a:t>
            </a:r>
            <a:r>
              <a:rPr lang="en-US" dirty="0"/>
              <a:t>:</a:t>
            </a:r>
            <a:br>
              <a:rPr lang="en-US" dirty="0"/>
            </a:br>
            <a:r>
              <a:rPr lang="en-US" dirty="0"/>
              <a:t>The Industrial Revolution saw large-scale exploitation of workers in factories, with long hours, low wages, and unsafe conditions. This era was marked by the rise of capitalism and the prioritization of profits over human welfare.</a:t>
            </a:r>
          </a:p>
          <a:p>
            <a:pPr>
              <a:buFont typeface="Arial" panose="020B0604020202020204" pitchFamily="34" charset="0"/>
              <a:buChar char="•"/>
            </a:pPr>
            <a:endParaRPr lang="en-US" dirty="0"/>
          </a:p>
          <a:p>
            <a:pPr>
              <a:buFont typeface="Arial" panose="020B0604020202020204" pitchFamily="34" charset="0"/>
              <a:buChar char="•"/>
            </a:pPr>
            <a:r>
              <a:rPr lang="en-US" b="1" dirty="0"/>
              <a:t>Colonial Exploitation</a:t>
            </a:r>
            <a:r>
              <a:rPr lang="en-US" dirty="0"/>
              <a:t>:</a:t>
            </a:r>
            <a:br>
              <a:rPr lang="en-US" dirty="0"/>
            </a:br>
            <a:r>
              <a:rPr lang="en-US" dirty="0"/>
              <a:t>Corporations like the British East India Company established monopolies that coerced labor in colonies, creating systems resembling slavery.</a:t>
            </a:r>
          </a:p>
          <a:p>
            <a:pPr>
              <a:buFont typeface="Arial" panose="020B0604020202020204" pitchFamily="34" charset="0"/>
              <a:buChar char="•"/>
            </a:pPr>
            <a:endParaRPr lang="en-US" dirty="0"/>
          </a:p>
          <a:p>
            <a:pPr>
              <a:buFont typeface="Arial" panose="020B0604020202020204" pitchFamily="34" charset="0"/>
              <a:buChar char="•"/>
            </a:pPr>
            <a:r>
              <a:rPr lang="en-US" b="1" dirty="0"/>
              <a:t>20th Century Labor Reforms</a:t>
            </a:r>
            <a:r>
              <a:rPr lang="en-US" dirty="0"/>
              <a:t>:</a:t>
            </a:r>
          </a:p>
          <a:p>
            <a:pPr marL="742950" lvl="1" indent="-285750">
              <a:buFont typeface="Arial" panose="020B0604020202020204" pitchFamily="34" charset="0"/>
              <a:buChar char="•"/>
            </a:pPr>
            <a:r>
              <a:rPr lang="en-US" dirty="0"/>
              <a:t>Introduction of labor unions and movements advocating for workers’ rights.</a:t>
            </a:r>
          </a:p>
          <a:p>
            <a:pPr marL="742950" lvl="1" indent="-285750">
              <a:buFont typeface="Arial" panose="020B0604020202020204" pitchFamily="34" charset="0"/>
              <a:buChar char="•"/>
            </a:pPr>
            <a:r>
              <a:rPr lang="en-US" dirty="0"/>
              <a:t>Legislation such as the Fair Labor Standards Act (1938) in the U.S., which aimed to regulate wages and hours.</a:t>
            </a:r>
          </a:p>
          <a:p>
            <a:endParaRPr lang="en-US" b="1" dirty="0"/>
          </a:p>
          <a:p>
            <a:r>
              <a:rPr lang="en-US" b="1" dirty="0"/>
              <a:t>Modern Globalization (Late 20th Century)</a:t>
            </a:r>
            <a:r>
              <a:rPr lang="en-US" dirty="0"/>
              <a:t>:</a:t>
            </a:r>
          </a:p>
          <a:p>
            <a:pPr>
              <a:buFont typeface="Arial" panose="020B0604020202020204" pitchFamily="34" charset="0"/>
              <a:buChar char="•"/>
            </a:pPr>
            <a:r>
              <a:rPr lang="en-US" dirty="0"/>
              <a:t>Outsourcing to developing nations with weak labor protections enabled corporations to minimize costs at the expense of worker welfare.</a:t>
            </a:r>
          </a:p>
          <a:p>
            <a:pPr>
              <a:buFont typeface="Arial" panose="020B0604020202020204" pitchFamily="34" charset="0"/>
              <a:buChar char="•"/>
            </a:pPr>
            <a:r>
              <a:rPr lang="en-US" dirty="0"/>
              <a:t>Rise of "gig economy" jobs with limited benefits and protections.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AF7DF5-E9FB-43F3-934B-1D6627F3E71C}"/>
              </a:ext>
            </a:extLst>
          </p:cNvPr>
          <p:cNvSpPr txBox="1"/>
          <p:nvPr/>
        </p:nvSpPr>
        <p:spPr>
          <a:xfrm>
            <a:off x="265470" y="474345"/>
            <a:ext cx="9468465" cy="5909310"/>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Factors Responsible for the Problem</a:t>
            </a:r>
            <a:r>
              <a:rPr lang="en-US" sz="2000" b="1" dirty="0">
                <a:effectLst>
                  <a:outerShdw blurRad="38100" dist="38100" dir="2700000" algn="tl">
                    <a:srgbClr val="000000">
                      <a:alpha val="43137"/>
                    </a:srgbClr>
                  </a:outerShdw>
                </a:effectLst>
              </a:rPr>
              <a:t>:</a:t>
            </a:r>
          </a:p>
          <a:p>
            <a:pPr algn="just"/>
            <a:endParaRPr lang="en-US" b="1" dirty="0"/>
          </a:p>
          <a:p>
            <a:pPr algn="just">
              <a:buFont typeface="+mj-lt"/>
              <a:buAutoNum type="arabicPeriod"/>
            </a:pPr>
            <a:r>
              <a:rPr lang="en-US" b="1" dirty="0"/>
              <a:t>Economic Factors</a:t>
            </a:r>
            <a:r>
              <a:rPr lang="en-US" dirty="0"/>
              <a:t>:</a:t>
            </a:r>
          </a:p>
          <a:p>
            <a:pPr marL="742950" lvl="1" indent="-285750" algn="just">
              <a:buFont typeface="+mj-lt"/>
              <a:buAutoNum type="arabicPeriod"/>
            </a:pPr>
            <a:r>
              <a:rPr lang="en-US" dirty="0"/>
              <a:t>Profit-maximization models prioritize shareholder returns over employee welfare.</a:t>
            </a:r>
          </a:p>
          <a:p>
            <a:pPr marL="742950" lvl="1" indent="-285750" algn="just">
              <a:buFont typeface="+mj-lt"/>
              <a:buAutoNum type="arabicPeriod"/>
            </a:pPr>
            <a:r>
              <a:rPr lang="en-US" dirty="0"/>
              <a:t>Cost-cutting measures drive exploitation, particularly in global supply chains.</a:t>
            </a:r>
          </a:p>
          <a:p>
            <a:pPr marL="742950" lvl="1" indent="-285750" algn="just">
              <a:buFont typeface="+mj-lt"/>
              <a:buAutoNum type="arabicPeriod"/>
            </a:pPr>
            <a:endParaRPr lang="en-US" dirty="0"/>
          </a:p>
          <a:p>
            <a:pPr algn="just">
              <a:buFont typeface="+mj-lt"/>
              <a:buAutoNum type="arabicPeriod"/>
            </a:pPr>
            <a:r>
              <a:rPr lang="en-US" b="1" dirty="0"/>
              <a:t>Globalization and Outsourcing</a:t>
            </a:r>
            <a:r>
              <a:rPr lang="en-US" dirty="0"/>
              <a:t>:</a:t>
            </a:r>
          </a:p>
          <a:p>
            <a:pPr marL="742950" lvl="1" indent="-285750" algn="just">
              <a:buFont typeface="+mj-lt"/>
              <a:buAutoNum type="arabicPeriod"/>
            </a:pPr>
            <a:r>
              <a:rPr lang="en-US" dirty="0"/>
              <a:t>Developed nations outsource labor to regions with minimal labor laws, leveraging low-cost labor markets.</a:t>
            </a:r>
          </a:p>
          <a:p>
            <a:pPr marL="742950" lvl="1" indent="-285750" algn="just">
              <a:buFont typeface="+mj-lt"/>
              <a:buAutoNum type="arabicPeriod"/>
            </a:pPr>
            <a:endParaRPr lang="en-US" dirty="0"/>
          </a:p>
          <a:p>
            <a:pPr algn="just">
              <a:buFont typeface="+mj-lt"/>
              <a:buAutoNum type="arabicPeriod"/>
            </a:pPr>
            <a:r>
              <a:rPr lang="en-US" b="1" dirty="0"/>
              <a:t>Technological Advances</a:t>
            </a:r>
            <a:r>
              <a:rPr lang="en-US" dirty="0"/>
              <a:t>:</a:t>
            </a:r>
          </a:p>
          <a:p>
            <a:pPr marL="742950" lvl="1" indent="-285750" algn="just">
              <a:buFont typeface="+mj-lt"/>
              <a:buAutoNum type="arabicPeriod"/>
            </a:pPr>
            <a:r>
              <a:rPr lang="en-US" dirty="0"/>
              <a:t>Automation and AI have increased productivity expectations without proportionate rewards for human workers.</a:t>
            </a:r>
          </a:p>
          <a:p>
            <a:pPr marL="742950" lvl="1" indent="-285750" algn="just">
              <a:buFont typeface="+mj-lt"/>
              <a:buAutoNum type="arabicPeriod"/>
            </a:pPr>
            <a:r>
              <a:rPr lang="en-US" dirty="0"/>
              <a:t>Gig economy platforms often sidestep labor protections by categorizing workers as "independent contractors.“</a:t>
            </a:r>
          </a:p>
          <a:p>
            <a:pPr marL="742950" lvl="1" indent="-285750" algn="just">
              <a:buFont typeface="+mj-lt"/>
              <a:buAutoNum type="arabicPeriod"/>
            </a:pPr>
            <a:endParaRPr lang="en-US" dirty="0"/>
          </a:p>
          <a:p>
            <a:pPr algn="just">
              <a:buFont typeface="+mj-lt"/>
              <a:buAutoNum type="arabicPeriod"/>
            </a:pPr>
            <a:r>
              <a:rPr lang="en-US" b="1" dirty="0"/>
              <a:t>Cultural Normalization</a:t>
            </a:r>
            <a:r>
              <a:rPr lang="en-US" dirty="0"/>
              <a:t>:</a:t>
            </a:r>
          </a:p>
          <a:p>
            <a:pPr marL="742950" lvl="1" indent="-285750" algn="just">
              <a:buFont typeface="+mj-lt"/>
              <a:buAutoNum type="arabicPeriod"/>
            </a:pPr>
            <a:r>
              <a:rPr lang="en-US" dirty="0"/>
              <a:t>"Hustle culture" glorifies overwork and presents exploitation as dedication.</a:t>
            </a:r>
          </a:p>
          <a:p>
            <a:pPr marL="742950" lvl="1" indent="-285750" algn="just">
              <a:buFont typeface="+mj-lt"/>
              <a:buAutoNum type="arabicPeriod"/>
            </a:pPr>
            <a:endParaRPr lang="en-US" dirty="0"/>
          </a:p>
          <a:p>
            <a:pPr algn="just">
              <a:buFont typeface="+mj-lt"/>
              <a:buAutoNum type="arabicPeriod"/>
            </a:pPr>
            <a:r>
              <a:rPr lang="en-US" b="1" dirty="0"/>
              <a:t>Weak Legal Protections</a:t>
            </a:r>
            <a:r>
              <a:rPr lang="en-US" dirty="0"/>
              <a:t>:</a:t>
            </a:r>
          </a:p>
          <a:p>
            <a:pPr marL="742950" lvl="1" indent="-285750" algn="just">
              <a:buFont typeface="+mj-lt"/>
              <a:buAutoNum type="arabicPeriod"/>
            </a:pPr>
            <a:r>
              <a:rPr lang="en-US" dirty="0"/>
              <a:t>Insufficient enforcement of labor laws, particularly in developing economies.</a:t>
            </a:r>
          </a:p>
        </p:txBody>
      </p:sp>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2597-EEB1-EA65-4EF4-7F04C5A68E2A}"/>
              </a:ext>
            </a:extLst>
          </p:cNvPr>
          <p:cNvSpPr txBox="1"/>
          <p:nvPr/>
        </p:nvSpPr>
        <p:spPr>
          <a:xfrm>
            <a:off x="176981" y="476803"/>
            <a:ext cx="9576619" cy="5663089"/>
          </a:xfrm>
          <a:prstGeom prst="rect">
            <a:avLst/>
          </a:prstGeom>
          <a:noFill/>
        </p:spPr>
        <p:txBody>
          <a:bodyPr wrap="square">
            <a:spAutoFit/>
          </a:bodyPr>
          <a:lstStyle/>
          <a:p>
            <a:r>
              <a:rPr lang="en-US" sz="2000" b="1" u="sng" dirty="0">
                <a:effectLst>
                  <a:outerShdw blurRad="38100" dist="38100" dir="2700000" algn="tl">
                    <a:srgbClr val="000000">
                      <a:alpha val="43137"/>
                    </a:srgbClr>
                  </a:outerShdw>
                </a:effectLst>
              </a:rPr>
              <a:t>Possible Remedies and Solutions</a:t>
            </a:r>
            <a:r>
              <a:rPr lang="en-US" sz="2000" b="1" dirty="0">
                <a:effectLst>
                  <a:outerShdw blurRad="38100" dist="38100" dir="2700000" algn="tl">
                    <a:srgbClr val="000000">
                      <a:alpha val="43137"/>
                    </a:srgbClr>
                  </a:outerShdw>
                </a:effectLst>
              </a:rPr>
              <a:t>:</a:t>
            </a:r>
          </a:p>
          <a:p>
            <a:endParaRPr lang="en-US" b="1" dirty="0"/>
          </a:p>
          <a:p>
            <a:pPr>
              <a:buFont typeface="+mj-lt"/>
              <a:buAutoNum type="arabicPeriod"/>
            </a:pPr>
            <a:r>
              <a:rPr lang="en-US" b="1" dirty="0"/>
              <a:t>Strengthening Legal Protections</a:t>
            </a:r>
            <a:r>
              <a:rPr lang="en-US" dirty="0"/>
              <a:t>:</a:t>
            </a:r>
          </a:p>
          <a:p>
            <a:pPr marL="742950" lvl="1" indent="-285750">
              <a:buFont typeface="+mj-lt"/>
              <a:buAutoNum type="arabicPeriod"/>
            </a:pPr>
            <a:r>
              <a:rPr lang="en-US" dirty="0"/>
              <a:t>Introduce and enforce international labor standards through global bodies like the ILO.</a:t>
            </a:r>
          </a:p>
          <a:p>
            <a:pPr marL="742950" lvl="1" indent="-285750">
              <a:buFont typeface="+mj-lt"/>
              <a:buAutoNum type="arabicPeriod"/>
            </a:pPr>
            <a:r>
              <a:rPr lang="en-US" dirty="0"/>
              <a:t>Penalize corporations found guilty of labor violations, even in outsourced operations.</a:t>
            </a:r>
          </a:p>
          <a:p>
            <a:pPr marL="742950" lvl="1" indent="-285750">
              <a:buFont typeface="+mj-lt"/>
              <a:buAutoNum type="arabicPeriod"/>
            </a:pPr>
            <a:endParaRPr lang="en-US" dirty="0"/>
          </a:p>
          <a:p>
            <a:pPr>
              <a:buFont typeface="+mj-lt"/>
              <a:buAutoNum type="arabicPeriod"/>
            </a:pPr>
            <a:r>
              <a:rPr lang="en-US" b="1" dirty="0"/>
              <a:t>Empowering Workers</a:t>
            </a:r>
            <a:r>
              <a:rPr lang="en-US" dirty="0"/>
              <a:t>:</a:t>
            </a:r>
          </a:p>
          <a:p>
            <a:pPr marL="742950" lvl="1" indent="-285750">
              <a:buFont typeface="+mj-lt"/>
              <a:buAutoNum type="arabicPeriod"/>
            </a:pPr>
            <a:r>
              <a:rPr lang="en-US" dirty="0"/>
              <a:t>Revitalize unionization efforts to ensure collective bargaining.</a:t>
            </a:r>
          </a:p>
          <a:p>
            <a:pPr marL="742950" lvl="1" indent="-285750">
              <a:buFont typeface="+mj-lt"/>
              <a:buAutoNum type="arabicPeriod"/>
            </a:pPr>
            <a:r>
              <a:rPr lang="en-US" dirty="0"/>
              <a:t>Create worker advocacy platforms to amplify voices of the exploited.</a:t>
            </a:r>
          </a:p>
          <a:p>
            <a:pPr marL="742950" lvl="1" indent="-285750">
              <a:buFont typeface="+mj-lt"/>
              <a:buAutoNum type="arabicPeriod"/>
            </a:pPr>
            <a:endParaRPr lang="en-US" dirty="0"/>
          </a:p>
          <a:p>
            <a:pPr>
              <a:buFont typeface="+mj-lt"/>
              <a:buAutoNum type="arabicPeriod"/>
            </a:pPr>
            <a:r>
              <a:rPr lang="en-US" b="1" dirty="0"/>
              <a:t>Corporate Accountability</a:t>
            </a:r>
            <a:r>
              <a:rPr lang="en-US" dirty="0"/>
              <a:t>:</a:t>
            </a:r>
          </a:p>
          <a:p>
            <a:pPr marL="742950" lvl="1" indent="-285750">
              <a:buFont typeface="+mj-lt"/>
              <a:buAutoNum type="arabicPeriod"/>
            </a:pPr>
            <a:r>
              <a:rPr lang="en-US" dirty="0"/>
              <a:t>Mandatory transparency in wage structures, working hours, and labor practices.</a:t>
            </a:r>
          </a:p>
          <a:p>
            <a:pPr marL="742950" lvl="1" indent="-285750">
              <a:buFont typeface="+mj-lt"/>
              <a:buAutoNum type="arabicPeriod"/>
            </a:pPr>
            <a:r>
              <a:rPr lang="en-US" dirty="0"/>
              <a:t>Develop ethical supply chain audits and enforce compliance with fair labor standards.</a:t>
            </a:r>
          </a:p>
          <a:p>
            <a:pPr marL="742950" lvl="1" indent="-285750">
              <a:buFont typeface="+mj-lt"/>
              <a:buAutoNum type="arabicPeriod"/>
            </a:pPr>
            <a:endParaRPr lang="en-US" dirty="0"/>
          </a:p>
          <a:p>
            <a:pPr>
              <a:buFont typeface="+mj-lt"/>
              <a:buAutoNum type="arabicPeriod"/>
            </a:pPr>
            <a:r>
              <a:rPr lang="en-US" b="1" dirty="0"/>
              <a:t>Cultural and Structural Shifts</a:t>
            </a:r>
            <a:r>
              <a:rPr lang="en-US" dirty="0"/>
              <a:t>:</a:t>
            </a:r>
          </a:p>
          <a:p>
            <a:pPr marL="742950" lvl="1" indent="-285750">
              <a:buFont typeface="+mj-lt"/>
              <a:buAutoNum type="arabicPeriod"/>
            </a:pPr>
            <a:r>
              <a:rPr lang="en-US" dirty="0"/>
              <a:t>Promote work-life balance through policies like remote work and flexible hours.</a:t>
            </a:r>
          </a:p>
          <a:p>
            <a:pPr marL="742950" lvl="1" indent="-285750">
              <a:buFont typeface="+mj-lt"/>
              <a:buAutoNum type="arabicPeriod"/>
            </a:pPr>
            <a:r>
              <a:rPr lang="en-US" dirty="0"/>
              <a:t>Challenge toxic corporate cultures that glorify overwork.</a:t>
            </a:r>
          </a:p>
        </p:txBody>
      </p:sp>
    </p:spTree>
    <p:extLst>
      <p:ext uri="{BB962C8B-B14F-4D97-AF65-F5344CB8AC3E}">
        <p14:creationId xmlns:p14="http://schemas.microsoft.com/office/powerpoint/2010/main" val="30182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1B35C-C783-B950-5576-EB28BCA3871B}"/>
              </a:ext>
            </a:extLst>
          </p:cNvPr>
          <p:cNvSpPr txBox="1"/>
          <p:nvPr/>
        </p:nvSpPr>
        <p:spPr>
          <a:xfrm>
            <a:off x="245806" y="615303"/>
            <a:ext cx="9429136" cy="5109091"/>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References and Examples from Text</a:t>
            </a:r>
            <a:r>
              <a:rPr lang="en-US" sz="2000" b="1" dirty="0">
                <a:effectLst>
                  <a:outerShdw blurRad="38100" dist="38100" dir="2700000" algn="tl">
                    <a:srgbClr val="000000">
                      <a:alpha val="43137"/>
                    </a:srgbClr>
                  </a:outerShdw>
                </a:effectLst>
              </a:rPr>
              <a:t>:</a:t>
            </a:r>
          </a:p>
          <a:p>
            <a:pPr algn="just"/>
            <a:endParaRPr lang="en-US" b="1" dirty="0"/>
          </a:p>
          <a:p>
            <a:pPr algn="just">
              <a:buFont typeface="+mj-lt"/>
              <a:buAutoNum type="arabicPeriod"/>
            </a:pPr>
            <a:r>
              <a:rPr lang="en-US" b="1" dirty="0"/>
              <a:t>Historical Parallels</a:t>
            </a:r>
            <a:r>
              <a:rPr lang="en-US" dirty="0"/>
              <a:t>:</a:t>
            </a:r>
          </a:p>
          <a:p>
            <a:pPr marL="742950" lvl="1" indent="-285750" algn="just">
              <a:buFont typeface="+mj-lt"/>
              <a:buAutoNum type="arabicPeriod"/>
            </a:pPr>
            <a:r>
              <a:rPr lang="en-US" i="1" dirty="0"/>
              <a:t>Karl Marx's Capital (1867)</a:t>
            </a:r>
            <a:r>
              <a:rPr lang="en-US" dirty="0"/>
              <a:t>: Describes labor exploitation in capitalist economies and its impact on workers.</a:t>
            </a:r>
          </a:p>
          <a:p>
            <a:pPr marL="742950" lvl="1" indent="-285750" algn="just">
              <a:buFont typeface="+mj-lt"/>
              <a:buAutoNum type="arabicPeriod"/>
            </a:pPr>
            <a:r>
              <a:rPr lang="en-US" i="1" dirty="0"/>
              <a:t>Upton Sinclair’s The Jungle (1906)</a:t>
            </a:r>
            <a:r>
              <a:rPr lang="en-US" dirty="0"/>
              <a:t>: Highlights harsh working conditions in industrial America.</a:t>
            </a:r>
          </a:p>
          <a:p>
            <a:pPr marL="742950" lvl="1" indent="-285750" algn="just">
              <a:buFont typeface="+mj-lt"/>
              <a:buAutoNum type="arabicPeriod"/>
            </a:pPr>
            <a:endParaRPr lang="en-US" dirty="0"/>
          </a:p>
          <a:p>
            <a:pPr algn="just">
              <a:buFont typeface="+mj-lt"/>
              <a:buAutoNum type="arabicPeriod"/>
            </a:pPr>
            <a:r>
              <a:rPr lang="en-US" b="1" dirty="0"/>
              <a:t>Modern Texts</a:t>
            </a:r>
            <a:r>
              <a:rPr lang="en-US" dirty="0"/>
              <a:t>:</a:t>
            </a:r>
          </a:p>
          <a:p>
            <a:pPr marL="742950" lvl="1" indent="-285750" algn="just">
              <a:buFont typeface="+mj-lt"/>
              <a:buAutoNum type="arabicPeriod"/>
            </a:pPr>
            <a:r>
              <a:rPr lang="en-US" i="1" dirty="0"/>
              <a:t>No Logo by Naomi Klein (2000)</a:t>
            </a:r>
            <a:r>
              <a:rPr lang="en-US" dirty="0"/>
              <a:t>: Analyzes the impact of globalization and branding on labor exploitation.</a:t>
            </a:r>
          </a:p>
          <a:p>
            <a:pPr marL="742950" lvl="1" indent="-285750" algn="just">
              <a:buFont typeface="+mj-lt"/>
              <a:buAutoNum type="arabicPeriod"/>
            </a:pPr>
            <a:r>
              <a:rPr lang="en-US" i="1" dirty="0"/>
              <a:t>The Gig Economy by Diane Mulcahy (2016)</a:t>
            </a:r>
            <a:r>
              <a:rPr lang="en-US" dirty="0"/>
              <a:t>: Explores modern labor structures and the challenges of freelance work.</a:t>
            </a:r>
          </a:p>
          <a:p>
            <a:pPr marL="742950" lvl="1" indent="-285750" algn="just">
              <a:buFont typeface="+mj-lt"/>
              <a:buAutoNum type="arabicPeriod"/>
            </a:pPr>
            <a:endParaRPr lang="en-US" dirty="0"/>
          </a:p>
          <a:p>
            <a:pPr algn="just">
              <a:buFont typeface="+mj-lt"/>
              <a:buAutoNum type="arabicPeriod"/>
            </a:pPr>
            <a:r>
              <a:rPr lang="en-US" b="1" dirty="0"/>
              <a:t>Case Studies</a:t>
            </a:r>
            <a:r>
              <a:rPr lang="en-US" dirty="0"/>
              <a:t>:</a:t>
            </a:r>
          </a:p>
          <a:p>
            <a:pPr marL="742950" lvl="1" indent="-285750" algn="just">
              <a:buFont typeface="+mj-lt"/>
              <a:buAutoNum type="arabicPeriod"/>
            </a:pPr>
            <a:r>
              <a:rPr lang="en-US" dirty="0"/>
              <a:t>Foxconn in China: Reports of overworked employees in tech manufacturing.</a:t>
            </a:r>
          </a:p>
          <a:p>
            <a:pPr marL="742950" lvl="1" indent="-285750" algn="just">
              <a:buFont typeface="+mj-lt"/>
              <a:buAutoNum type="arabicPeriod"/>
            </a:pPr>
            <a:r>
              <a:rPr lang="en-US" dirty="0"/>
              <a:t>Amazon Warehouses: Criticized for unrealistic performance metrics and poor treatment of workers.</a:t>
            </a:r>
          </a:p>
        </p:txBody>
      </p:sp>
    </p:spTree>
    <p:extLst>
      <p:ext uri="{BB962C8B-B14F-4D97-AF65-F5344CB8AC3E}">
        <p14:creationId xmlns:p14="http://schemas.microsoft.com/office/powerpoint/2010/main" val="1747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160F7-0CCC-61EB-0DED-29E0931B0BBA}"/>
              </a:ext>
            </a:extLst>
          </p:cNvPr>
          <p:cNvSpPr txBox="1"/>
          <p:nvPr/>
        </p:nvSpPr>
        <p:spPr>
          <a:xfrm>
            <a:off x="503903" y="1027752"/>
            <a:ext cx="9062884" cy="3323987"/>
          </a:xfrm>
          <a:prstGeom prst="rect">
            <a:avLst/>
          </a:prstGeom>
          <a:noFill/>
        </p:spPr>
        <p:txBody>
          <a:bodyPr wrap="square">
            <a:spAutoFit/>
          </a:bodyPr>
          <a:lstStyle/>
          <a:p>
            <a:pPr algn="ctr"/>
            <a:endParaRPr lang="en-US" sz="2800" b="1" u="sng" dirty="0">
              <a:effectLst>
                <a:outerShdw blurRad="38100" dist="38100" dir="2700000" algn="tl">
                  <a:srgbClr val="000000">
                    <a:alpha val="43137"/>
                  </a:srgbClr>
                </a:outerShdw>
              </a:effectLst>
            </a:endParaRPr>
          </a:p>
          <a:p>
            <a:pPr algn="ctr"/>
            <a:endParaRPr lang="en-US" sz="2800" b="1" u="sng" dirty="0">
              <a:effectLst>
                <a:outerShdw blurRad="38100" dist="38100" dir="2700000" algn="tl">
                  <a:srgbClr val="000000">
                    <a:alpha val="43137"/>
                  </a:srgbClr>
                </a:outerShdw>
              </a:effectLst>
            </a:endParaRPr>
          </a:p>
          <a:p>
            <a:pPr algn="ctr"/>
            <a:r>
              <a:rPr lang="en-US" sz="2800" b="1" u="sng" dirty="0">
                <a:effectLst>
                  <a:outerShdw blurRad="38100" dist="38100" dir="2700000" algn="tl">
                    <a:srgbClr val="000000">
                      <a:alpha val="43137"/>
                    </a:srgbClr>
                  </a:outerShdw>
                </a:effectLst>
              </a:rPr>
              <a:t>Conclusion</a:t>
            </a:r>
            <a:r>
              <a:rPr lang="en-US" sz="2800" b="1" dirty="0">
                <a:effectLst>
                  <a:outerShdw blurRad="38100" dist="38100" dir="2700000" algn="tl">
                    <a:srgbClr val="000000">
                      <a:alpha val="43137"/>
                    </a:srgbClr>
                  </a:outerShdw>
                </a:effectLst>
              </a:rPr>
              <a:t>:</a:t>
            </a:r>
          </a:p>
          <a:p>
            <a:pPr algn="just"/>
            <a:endParaRPr lang="en-US" b="1" dirty="0"/>
          </a:p>
          <a:p>
            <a:pPr algn="just"/>
            <a:endParaRPr lang="en-US" b="1" dirty="0"/>
          </a:p>
          <a:p>
            <a:pPr algn="just"/>
            <a:r>
              <a:rPr lang="en-US" dirty="0"/>
              <a:t>Corporate slavery remains a pervasive issue in modern workplaces, reflecting historical patterns of exploitation under new guises. While economic globalization and technological advancements have created opportunities, they have also perpetuated worker exploitation. Addressing this problem requires systemic reform, legal protections, and cultural change, ensuring dignity and fairness in the workplace.</a:t>
            </a:r>
          </a:p>
        </p:txBody>
      </p:sp>
    </p:spTree>
    <p:extLst>
      <p:ext uri="{BB962C8B-B14F-4D97-AF65-F5344CB8AC3E}">
        <p14:creationId xmlns:p14="http://schemas.microsoft.com/office/powerpoint/2010/main" val="1896643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739</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3</cp:revision>
  <dcterms:created xsi:type="dcterms:W3CDTF">2024-11-18T15:05:46Z</dcterms:created>
  <dcterms:modified xsi:type="dcterms:W3CDTF">2024-11-18T16:22:50Z</dcterms:modified>
</cp:coreProperties>
</file>