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239A2-F51A-40CA-8B83-227559A4E1E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CEE535-E68F-40B5-A66A-2133A3FC991C}">
      <dgm:prSet/>
      <dgm:spPr/>
      <dgm:t>
        <a:bodyPr/>
        <a:lstStyle/>
        <a:p>
          <a:r>
            <a:rPr lang="en-US" b="1" i="1" dirty="0"/>
            <a:t>Name : Rupak Sarkar</a:t>
          </a:r>
          <a:br>
            <a:rPr lang="en-US" b="1" i="1" dirty="0"/>
          </a:br>
          <a:r>
            <a:rPr lang="en-US" b="1" i="1" dirty="0"/>
            <a:t>Roll No.: 14271024036 </a:t>
          </a:r>
          <a:br>
            <a:rPr lang="en-US" b="1" i="1" dirty="0"/>
          </a:br>
          <a:r>
            <a:rPr lang="en-US" b="1" i="1" dirty="0"/>
            <a:t>Stream : MCA</a:t>
          </a:r>
          <a:br>
            <a:rPr lang="en-US" b="1" i="1" dirty="0"/>
          </a:br>
          <a:r>
            <a:rPr lang="en-US" b="1" i="1" dirty="0"/>
            <a:t>Semester : Semester 2</a:t>
          </a:r>
          <a:r>
            <a:rPr lang="en-US" b="1" i="1" baseline="30000" dirty="0"/>
            <a:t>nd</a:t>
          </a:r>
          <a:br>
            <a:rPr lang="en-US" b="1" i="1" dirty="0"/>
          </a:br>
          <a:r>
            <a:rPr lang="en-US" b="1" i="1" dirty="0"/>
            <a:t>Subject : Data Structure with Python</a:t>
          </a:r>
          <a:br>
            <a:rPr lang="en-US" b="1" i="1" dirty="0"/>
          </a:br>
          <a:r>
            <a:rPr lang="en-US" b="1" i="1" dirty="0"/>
            <a:t>Subject Code : MCAN-201</a:t>
          </a:r>
          <a:endParaRPr lang="en-IN" dirty="0"/>
        </a:p>
      </dgm:t>
    </dgm:pt>
    <dgm:pt modelId="{B74CF100-7EBE-4FDD-87F5-9811E44E672A}" type="parTrans" cxnId="{D7C402EC-D401-48F2-9FA9-489EBA64D2C1}">
      <dgm:prSet/>
      <dgm:spPr/>
      <dgm:t>
        <a:bodyPr/>
        <a:lstStyle/>
        <a:p>
          <a:endParaRPr lang="en-IN"/>
        </a:p>
      </dgm:t>
    </dgm:pt>
    <dgm:pt modelId="{97C49672-DEB0-408B-880D-CE4CC1FFA05C}" type="sibTrans" cxnId="{D7C402EC-D401-48F2-9FA9-489EBA64D2C1}">
      <dgm:prSet/>
      <dgm:spPr/>
      <dgm:t>
        <a:bodyPr/>
        <a:lstStyle/>
        <a:p>
          <a:endParaRPr lang="en-IN"/>
        </a:p>
      </dgm:t>
    </dgm:pt>
    <dgm:pt modelId="{A7D57596-966A-47FB-BCA5-CAF6FB03ED07}" type="pres">
      <dgm:prSet presAssocID="{A2E239A2-F51A-40CA-8B83-227559A4E1E5}" presName="Name0" presStyleCnt="0">
        <dgm:presLayoutVars>
          <dgm:dir/>
          <dgm:resizeHandles val="exact"/>
        </dgm:presLayoutVars>
      </dgm:prSet>
      <dgm:spPr/>
    </dgm:pt>
    <dgm:pt modelId="{4AD52805-43BE-4439-95C6-B9F9319FF7C6}" type="pres">
      <dgm:prSet presAssocID="{A2E239A2-F51A-40CA-8B83-227559A4E1E5}" presName="arrow" presStyleLbl="bgShp" presStyleIdx="0" presStyleCnt="1"/>
      <dgm:spPr/>
    </dgm:pt>
    <dgm:pt modelId="{B44AC264-0D58-4B43-B91F-1811A95A46AF}" type="pres">
      <dgm:prSet presAssocID="{A2E239A2-F51A-40CA-8B83-227559A4E1E5}" presName="points" presStyleCnt="0"/>
      <dgm:spPr/>
    </dgm:pt>
    <dgm:pt modelId="{503E3026-5C36-423A-87C2-DC6AFD5D97AA}" type="pres">
      <dgm:prSet presAssocID="{D7CEE535-E68F-40B5-A66A-2133A3FC991C}" presName="compositeA" presStyleCnt="0"/>
      <dgm:spPr/>
    </dgm:pt>
    <dgm:pt modelId="{B8A15AE3-7007-45D5-AE0B-712BF6EB1143}" type="pres">
      <dgm:prSet presAssocID="{D7CEE535-E68F-40B5-A66A-2133A3FC991C}" presName="textA" presStyleLbl="revTx" presStyleIdx="0" presStyleCnt="1" custScaleX="102016" custScaleY="249421" custLinFactNeighborX="40" custLinFactNeighborY="29719">
        <dgm:presLayoutVars>
          <dgm:bulletEnabled val="1"/>
        </dgm:presLayoutVars>
      </dgm:prSet>
      <dgm:spPr/>
    </dgm:pt>
    <dgm:pt modelId="{3D21B696-8607-4CB9-A598-C422064210BF}" type="pres">
      <dgm:prSet presAssocID="{D7CEE535-E68F-40B5-A66A-2133A3FC991C}" presName="circleA" presStyleLbl="node1" presStyleIdx="0" presStyleCnt="1" custLinFactX="375040" custLinFactY="89638" custLinFactNeighborX="400000" custLinFactNeighborY="100000"/>
      <dgm:spPr/>
    </dgm:pt>
    <dgm:pt modelId="{3F281E90-A2C3-4C28-AC22-387AC7AA9436}" type="pres">
      <dgm:prSet presAssocID="{D7CEE535-E68F-40B5-A66A-2133A3FC991C}" presName="spaceA" presStyleCnt="0"/>
      <dgm:spPr/>
    </dgm:pt>
  </dgm:ptLst>
  <dgm:cxnLst>
    <dgm:cxn modelId="{CF055718-9ACB-4FBC-8260-583DB1A074DF}" type="presOf" srcId="{D7CEE535-E68F-40B5-A66A-2133A3FC991C}" destId="{B8A15AE3-7007-45D5-AE0B-712BF6EB1143}" srcOrd="0" destOrd="0" presId="urn:microsoft.com/office/officeart/2005/8/layout/hProcess11"/>
    <dgm:cxn modelId="{C94FD1DE-3BEF-4C8C-BFF6-CBD6E8567D1C}" type="presOf" srcId="{A2E239A2-F51A-40CA-8B83-227559A4E1E5}" destId="{A7D57596-966A-47FB-BCA5-CAF6FB03ED07}" srcOrd="0" destOrd="0" presId="urn:microsoft.com/office/officeart/2005/8/layout/hProcess11"/>
    <dgm:cxn modelId="{D7C402EC-D401-48F2-9FA9-489EBA64D2C1}" srcId="{A2E239A2-F51A-40CA-8B83-227559A4E1E5}" destId="{D7CEE535-E68F-40B5-A66A-2133A3FC991C}" srcOrd="0" destOrd="0" parTransId="{B74CF100-7EBE-4FDD-87F5-9811E44E672A}" sibTransId="{97C49672-DEB0-408B-880D-CE4CC1FFA05C}"/>
    <dgm:cxn modelId="{2160E026-5B4A-4B02-B736-8005E5DA4321}" type="presParOf" srcId="{A7D57596-966A-47FB-BCA5-CAF6FB03ED07}" destId="{4AD52805-43BE-4439-95C6-B9F9319FF7C6}" srcOrd="0" destOrd="0" presId="urn:microsoft.com/office/officeart/2005/8/layout/hProcess11"/>
    <dgm:cxn modelId="{1DFC20C2-31FA-48EC-A740-D84D0A1A29C8}" type="presParOf" srcId="{A7D57596-966A-47FB-BCA5-CAF6FB03ED07}" destId="{B44AC264-0D58-4B43-B91F-1811A95A46AF}" srcOrd="1" destOrd="0" presId="urn:microsoft.com/office/officeart/2005/8/layout/hProcess11"/>
    <dgm:cxn modelId="{52284791-8A3F-4C89-B89D-B9FB85CD3067}" type="presParOf" srcId="{B44AC264-0D58-4B43-B91F-1811A95A46AF}" destId="{503E3026-5C36-423A-87C2-DC6AFD5D97AA}" srcOrd="0" destOrd="0" presId="urn:microsoft.com/office/officeart/2005/8/layout/hProcess11"/>
    <dgm:cxn modelId="{0AC58B95-817A-4F71-9703-53880DBEF5D5}" type="presParOf" srcId="{503E3026-5C36-423A-87C2-DC6AFD5D97AA}" destId="{B8A15AE3-7007-45D5-AE0B-712BF6EB1143}" srcOrd="0" destOrd="0" presId="urn:microsoft.com/office/officeart/2005/8/layout/hProcess11"/>
    <dgm:cxn modelId="{71091A6A-6FC2-455F-B9E2-E86B5A1F3FEE}" type="presParOf" srcId="{503E3026-5C36-423A-87C2-DC6AFD5D97AA}" destId="{3D21B696-8607-4CB9-A598-C422064210BF}" srcOrd="1" destOrd="0" presId="urn:microsoft.com/office/officeart/2005/8/layout/hProcess11"/>
    <dgm:cxn modelId="{4687B31E-F0EB-4A84-90A8-B1AA911B98ED}" type="presParOf" srcId="{503E3026-5C36-423A-87C2-DC6AFD5D97AA}" destId="{3F281E90-A2C3-4C28-AC22-387AC7AA94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181B7-F791-493A-98B7-DA87921FE2D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08D93C-4138-4EAA-A8F2-82D2497FFB2B}">
      <dgm:prSet/>
      <dgm:spPr/>
      <dgm:t>
        <a:bodyPr/>
        <a:lstStyle/>
        <a:p>
          <a:r>
            <a:rPr lang="en-US" b="1" u="sng" dirty="0"/>
            <a:t>Thank</a:t>
          </a:r>
          <a:r>
            <a:rPr lang="en-US" b="1" dirty="0"/>
            <a:t> </a:t>
          </a:r>
          <a:r>
            <a:rPr lang="en-US" b="1" u="sng" dirty="0"/>
            <a:t>You</a:t>
          </a:r>
          <a:r>
            <a:rPr lang="en-US" b="1" dirty="0"/>
            <a:t>!</a:t>
          </a:r>
          <a:endParaRPr lang="en-IN" dirty="0"/>
        </a:p>
      </dgm:t>
    </dgm:pt>
    <dgm:pt modelId="{38DDF1ED-B0E5-4755-8A26-7A0D61585E99}" type="parTrans" cxnId="{ACECF243-8886-439B-BEE0-4D66C0D03C46}">
      <dgm:prSet/>
      <dgm:spPr/>
      <dgm:t>
        <a:bodyPr/>
        <a:lstStyle/>
        <a:p>
          <a:endParaRPr lang="en-IN"/>
        </a:p>
      </dgm:t>
    </dgm:pt>
    <dgm:pt modelId="{A33C24F3-7720-4F15-B899-798DF2F2D837}" type="sibTrans" cxnId="{ACECF243-8886-439B-BEE0-4D66C0D03C46}">
      <dgm:prSet/>
      <dgm:spPr/>
      <dgm:t>
        <a:bodyPr/>
        <a:lstStyle/>
        <a:p>
          <a:endParaRPr lang="en-IN"/>
        </a:p>
      </dgm:t>
    </dgm:pt>
    <dgm:pt modelId="{A9CBC4E9-BCEC-4783-AA7C-72B7487BB66D}" type="pres">
      <dgm:prSet presAssocID="{4BD181B7-F791-493A-98B7-DA87921FE2D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DE23DE1-3FA7-4444-B874-2A980D50AF30}" type="pres">
      <dgm:prSet presAssocID="{2208D93C-4138-4EAA-A8F2-82D2497FFB2B}" presName="horFlow" presStyleCnt="0"/>
      <dgm:spPr/>
    </dgm:pt>
    <dgm:pt modelId="{B3086537-2FE0-4E3B-9094-E45ABDE47FD5}" type="pres">
      <dgm:prSet presAssocID="{2208D93C-4138-4EAA-A8F2-82D2497FFB2B}" presName="bigChev" presStyleLbl="node1" presStyleIdx="0" presStyleCnt="1" custScaleX="159409"/>
      <dgm:spPr/>
    </dgm:pt>
  </dgm:ptLst>
  <dgm:cxnLst>
    <dgm:cxn modelId="{FF3E4C2D-B5F3-44A9-A118-47D27B5C1869}" type="presOf" srcId="{4BD181B7-F791-493A-98B7-DA87921FE2D2}" destId="{A9CBC4E9-BCEC-4783-AA7C-72B7487BB66D}" srcOrd="0" destOrd="0" presId="urn:microsoft.com/office/officeart/2005/8/layout/lProcess3"/>
    <dgm:cxn modelId="{9FE0F143-B9FF-4591-9647-2E9E0725CB36}" type="presOf" srcId="{2208D93C-4138-4EAA-A8F2-82D2497FFB2B}" destId="{B3086537-2FE0-4E3B-9094-E45ABDE47FD5}" srcOrd="0" destOrd="0" presId="urn:microsoft.com/office/officeart/2005/8/layout/lProcess3"/>
    <dgm:cxn modelId="{ACECF243-8886-439B-BEE0-4D66C0D03C46}" srcId="{4BD181B7-F791-493A-98B7-DA87921FE2D2}" destId="{2208D93C-4138-4EAA-A8F2-82D2497FFB2B}" srcOrd="0" destOrd="0" parTransId="{38DDF1ED-B0E5-4755-8A26-7A0D61585E99}" sibTransId="{A33C24F3-7720-4F15-B899-798DF2F2D837}"/>
    <dgm:cxn modelId="{108A0716-DDB5-4C54-98AB-7D04CEBF12BD}" type="presParOf" srcId="{A9CBC4E9-BCEC-4783-AA7C-72B7487BB66D}" destId="{9DE23DE1-3FA7-4444-B874-2A980D50AF30}" srcOrd="0" destOrd="0" presId="urn:microsoft.com/office/officeart/2005/8/layout/lProcess3"/>
    <dgm:cxn modelId="{5AC98A21-F191-441B-8C37-96CD4D739AEF}" type="presParOf" srcId="{9DE23DE1-3FA7-4444-B874-2A980D50AF30}" destId="{B3086537-2FE0-4E3B-9094-E45ABDE47FD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52805-43BE-4439-95C6-B9F9319FF7C6}">
      <dsp:nvSpPr>
        <dsp:cNvPr id="0" name=""/>
        <dsp:cNvSpPr/>
      </dsp:nvSpPr>
      <dsp:spPr>
        <a:xfrm>
          <a:off x="0" y="1061829"/>
          <a:ext cx="7478897" cy="14157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15AE3-7007-45D5-AE0B-712BF6EB1143}">
      <dsp:nvSpPr>
        <dsp:cNvPr id="0" name=""/>
        <dsp:cNvSpPr/>
      </dsp:nvSpPr>
      <dsp:spPr>
        <a:xfrm>
          <a:off x="5199" y="-108111"/>
          <a:ext cx="6725883" cy="35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b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1" kern="1200" dirty="0"/>
            <a:t>Name : Rupak Sarkar</a:t>
          </a:r>
          <a:br>
            <a:rPr lang="en-US" sz="3100" b="1" i="1" kern="1200" dirty="0"/>
          </a:br>
          <a:r>
            <a:rPr lang="en-US" sz="3100" b="1" i="1" kern="1200" dirty="0"/>
            <a:t>Roll No.: 14271024036 </a:t>
          </a:r>
          <a:br>
            <a:rPr lang="en-US" sz="3100" b="1" i="1" kern="1200" dirty="0"/>
          </a:br>
          <a:r>
            <a:rPr lang="en-US" sz="3100" b="1" i="1" kern="1200" dirty="0"/>
            <a:t>Stream : MCA</a:t>
          </a:r>
          <a:br>
            <a:rPr lang="en-US" sz="3100" b="1" i="1" kern="1200" dirty="0"/>
          </a:br>
          <a:r>
            <a:rPr lang="en-US" sz="3100" b="1" i="1" kern="1200" dirty="0"/>
            <a:t>Semester : Semester 2</a:t>
          </a:r>
          <a:r>
            <a:rPr lang="en-US" sz="3100" b="1" i="1" kern="1200" baseline="30000" dirty="0"/>
            <a:t>nd</a:t>
          </a:r>
          <a:br>
            <a:rPr lang="en-US" sz="3100" b="1" i="1" kern="1200" dirty="0"/>
          </a:br>
          <a:r>
            <a:rPr lang="en-US" sz="3100" b="1" i="1" kern="1200" dirty="0"/>
            <a:t>Subject : Data Structure with Python</a:t>
          </a:r>
          <a:br>
            <a:rPr lang="en-US" sz="3100" b="1" i="1" kern="1200" dirty="0"/>
          </a:br>
          <a:r>
            <a:rPr lang="en-US" sz="3100" b="1" i="1" kern="1200" dirty="0"/>
            <a:t>Subject Code : MCAN-201</a:t>
          </a:r>
          <a:endParaRPr lang="en-IN" sz="3100" kern="1200" dirty="0"/>
        </a:p>
      </dsp:txBody>
      <dsp:txXfrm>
        <a:off x="5199" y="-108111"/>
        <a:ext cx="6725883" cy="3531232"/>
      </dsp:txXfrm>
    </dsp:sp>
    <dsp:sp modelId="{3D21B696-8607-4CB9-A598-C422064210BF}">
      <dsp:nvSpPr>
        <dsp:cNvPr id="0" name=""/>
        <dsp:cNvSpPr/>
      </dsp:nvSpPr>
      <dsp:spPr>
        <a:xfrm>
          <a:off x="5931731" y="2792819"/>
          <a:ext cx="353943" cy="353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86537-2FE0-4E3B-9094-E45ABDE47FD5}">
      <dsp:nvSpPr>
        <dsp:cNvPr id="0" name=""/>
        <dsp:cNvSpPr/>
      </dsp:nvSpPr>
      <dsp:spPr>
        <a:xfrm>
          <a:off x="1927666" y="898"/>
          <a:ext cx="5512351" cy="1383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u="sng" kern="1200" dirty="0"/>
            <a:t>Thank</a:t>
          </a:r>
          <a:r>
            <a:rPr lang="en-US" sz="6500" b="1" kern="1200" dirty="0"/>
            <a:t> </a:t>
          </a:r>
          <a:r>
            <a:rPr lang="en-US" sz="6500" b="1" u="sng" kern="1200" dirty="0"/>
            <a:t>You</a:t>
          </a:r>
          <a:r>
            <a:rPr lang="en-US" sz="6500" b="1" kern="1200" dirty="0"/>
            <a:t>!</a:t>
          </a:r>
          <a:endParaRPr lang="en-IN" sz="6500" kern="1200" dirty="0"/>
        </a:p>
      </dsp:txBody>
      <dsp:txXfrm>
        <a:off x="2619265" y="898"/>
        <a:ext cx="4129154" cy="138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4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8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2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3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8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0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7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5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5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8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4292FA-2ACD-4DFA-9554-38CED7DD8A7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  <p:sldLayoutId id="2147484192" r:id="rId15"/>
    <p:sldLayoutId id="2147484193" r:id="rId16"/>
    <p:sldLayoutId id="21474841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89FDBC-90EB-30EB-1FDD-2F3D9303C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149174"/>
              </p:ext>
            </p:extLst>
          </p:nvPr>
        </p:nvGraphicFramePr>
        <p:xfrm>
          <a:off x="2727887" y="2662703"/>
          <a:ext cx="7478897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A24E69-5E23-445B-884F-641B567D0F13}"/>
              </a:ext>
            </a:extLst>
          </p:cNvPr>
          <p:cNvSpPr txBox="1"/>
          <p:nvPr/>
        </p:nvSpPr>
        <p:spPr>
          <a:xfrm>
            <a:off x="1661656" y="781902"/>
            <a:ext cx="88686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Data Structure</a:t>
            </a:r>
            <a:endParaRPr lang="en-IN" sz="48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40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847C65C-16AF-FCC5-D562-28EDD653C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842941"/>
              </p:ext>
            </p:extLst>
          </p:nvPr>
        </p:nvGraphicFramePr>
        <p:xfrm>
          <a:off x="1412158" y="2736502"/>
          <a:ext cx="9367684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64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CC8FEC9-C384-F7D8-7042-A5FDF30D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13" y="1766164"/>
            <a:ext cx="632836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Data structures </a:t>
            </a:r>
            <a:r>
              <a:rPr lang="en-US" dirty="0"/>
              <a:t>are the fundamental building blocks of computer programming. They define how data is organized, stored, and manipulated within a program.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data structure is a storage that is used to store and organize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way of arranging data on a computer so that it can be accessed and updated efficiently.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data structure is not only used for organizing the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also used for processing, retrieving, and storing data.</a:t>
            </a:r>
          </a:p>
        </p:txBody>
      </p:sp>
      <p:pic>
        <p:nvPicPr>
          <p:cNvPr id="2" name="Picture 2" descr="10 Best Data Structure and Algorithms (DSA) Courses in 2024">
            <a:extLst>
              <a:ext uri="{FF2B5EF4-FFF2-40B4-BE49-F238E27FC236}">
                <a16:creationId xmlns:a16="http://schemas.microsoft.com/office/drawing/2014/main" id="{3A6CDF4D-A41C-809E-AB70-DBF4331E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" y="1898324"/>
            <a:ext cx="6096000" cy="34290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1938D-4DFA-0904-CE18-D65F0AE88582}"/>
              </a:ext>
            </a:extLst>
          </p:cNvPr>
          <p:cNvSpPr txBox="1"/>
          <p:nvPr/>
        </p:nvSpPr>
        <p:spPr>
          <a:xfrm>
            <a:off x="2459071" y="588407"/>
            <a:ext cx="7273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Definition of Data Structure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842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137832-15C1-E466-AD4A-10637C606FAA}"/>
              </a:ext>
            </a:extLst>
          </p:cNvPr>
          <p:cNvSpPr txBox="1"/>
          <p:nvPr/>
        </p:nvSpPr>
        <p:spPr>
          <a:xfrm>
            <a:off x="5710136" y="1932535"/>
            <a:ext cx="63521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Structures are structures programmed to store ordered data, so that various operations can be performed on it easily.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data structure in computer science is a way of documenting, organizing, processing, and manipulating data in a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structures provide an efficient way to organize, manage, and store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structures ensure efficiency, reusability, and abstraction.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structures allow us to organize and store data, and algorithms allow us to process that data in meaningful ways.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1CB01-4FFB-3F52-390D-1E32A550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2" y="1502923"/>
            <a:ext cx="4552545" cy="455254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EF232-47FC-73C0-F22D-8B6560E6E9EE}"/>
              </a:ext>
            </a:extLst>
          </p:cNvPr>
          <p:cNvSpPr txBox="1"/>
          <p:nvPr/>
        </p:nvSpPr>
        <p:spPr>
          <a:xfrm>
            <a:off x="2186696" y="479366"/>
            <a:ext cx="85137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Why should we use Data Structure?</a:t>
            </a:r>
          </a:p>
        </p:txBody>
      </p:sp>
    </p:spTree>
    <p:extLst>
      <p:ext uri="{BB962C8B-B14F-4D97-AF65-F5344CB8AC3E}">
        <p14:creationId xmlns:p14="http://schemas.microsoft.com/office/powerpoint/2010/main" val="35399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8A768-5C3A-193F-2563-1196FD8A7528}"/>
              </a:ext>
            </a:extLst>
          </p:cNvPr>
          <p:cNvSpPr txBox="1"/>
          <p:nvPr/>
        </p:nvSpPr>
        <p:spPr>
          <a:xfrm>
            <a:off x="6478621" y="1212208"/>
            <a:ext cx="540014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Linked List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 </a:t>
            </a:r>
            <a:r>
              <a:rPr lang="en-US" dirty="0"/>
              <a:t>is a linear data structure in which elements are not stored at contiguous memory locations.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Linked lists are used to implement other data structures like stacks, queues,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used for the representation of sparse matrices.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used in the linked allocation of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Linked lists are used to display image containers.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Users can visit past, current, and next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They are used to perform undo operations.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463CF-D282-EA45-B101-58A493D98038}"/>
              </a:ext>
            </a:extLst>
          </p:cNvPr>
          <p:cNvSpPr txBox="1"/>
          <p:nvPr/>
        </p:nvSpPr>
        <p:spPr>
          <a:xfrm>
            <a:off x="1904595" y="352035"/>
            <a:ext cx="83828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dirty="0"/>
              <a:t>Different types of Data Structures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3019162E-FDBB-153A-453F-FB9D3C8FB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19" y="2624137"/>
            <a:ext cx="5998014" cy="1609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3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E56F6-7117-2DDB-4739-38062CCA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F051D7-46CE-08D6-3B80-2F9579B617A4}"/>
              </a:ext>
            </a:extLst>
          </p:cNvPr>
          <p:cNvSpPr txBox="1"/>
          <p:nvPr/>
        </p:nvSpPr>
        <p:spPr>
          <a:xfrm>
            <a:off x="1118682" y="1277119"/>
            <a:ext cx="540014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Stack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Stack</a:t>
            </a:r>
            <a:r>
              <a:rPr lang="en-US" dirty="0"/>
              <a:t> is a linear data structure that follows LIFO(Last in first out) principle.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stack data structure is used in the evaluation and conversion of arithmetic expressions.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used for parenthesis checking and string reversal.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71846-1BBA-C8D2-C3B5-30BC4B7A98DC}"/>
              </a:ext>
            </a:extLst>
          </p:cNvPr>
          <p:cNvSpPr txBox="1"/>
          <p:nvPr/>
        </p:nvSpPr>
        <p:spPr>
          <a:xfrm>
            <a:off x="1904595" y="352035"/>
            <a:ext cx="83828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dirty="0"/>
              <a:t>Different types of Data Structures</a:t>
            </a:r>
          </a:p>
        </p:txBody>
      </p:sp>
      <p:pic>
        <p:nvPicPr>
          <p:cNvPr id="6148" name="Picture 4" descr="Lightbox">
            <a:extLst>
              <a:ext uri="{FF2B5EF4-FFF2-40B4-BE49-F238E27FC236}">
                <a16:creationId xmlns:a16="http://schemas.microsoft.com/office/drawing/2014/main" id="{8AC60B82-BFC0-0682-4C8F-4B4A433F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95" y="4293328"/>
            <a:ext cx="3628922" cy="21238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9B1B07-96AF-0BC7-E9E9-D436298682EF}"/>
              </a:ext>
            </a:extLst>
          </p:cNvPr>
          <p:cNvSpPr txBox="1"/>
          <p:nvPr/>
        </p:nvSpPr>
        <p:spPr>
          <a:xfrm>
            <a:off x="6601839" y="1277119"/>
            <a:ext cx="540014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Queue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Queue </a:t>
            </a:r>
            <a:r>
              <a:rPr lang="en-US" dirty="0"/>
              <a:t>is a linear data structure that follows First In First Out(FIFO) principle.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Queue is used for handling website traffic.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Queues are used for job scheduling in the operating system.</a:t>
            </a:r>
          </a:p>
        </p:txBody>
      </p:sp>
      <p:pic>
        <p:nvPicPr>
          <p:cNvPr id="6150" name="Picture 6" descr="Lightbox">
            <a:extLst>
              <a:ext uri="{FF2B5EF4-FFF2-40B4-BE49-F238E27FC236}">
                <a16:creationId xmlns:a16="http://schemas.microsoft.com/office/drawing/2014/main" id="{D9689236-ADC9-D099-B18F-90371314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193" y="4293328"/>
            <a:ext cx="4243439" cy="21238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4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1F4D-1140-7E74-CE5F-D54F7BA59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B4188-C04C-941B-15CB-32585787072D}"/>
              </a:ext>
            </a:extLst>
          </p:cNvPr>
          <p:cNvSpPr txBox="1"/>
          <p:nvPr/>
        </p:nvSpPr>
        <p:spPr>
          <a:xfrm>
            <a:off x="1118681" y="1225752"/>
            <a:ext cx="540014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Tree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non-linear and hierarchical data structure where the elements are arranged in a tree-like structure.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Spanning trees are used in routers in computer networks.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Domain Name Server also uses a tree data structure.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E8D6A-8DF7-578A-AB58-1AA66461AB5E}"/>
              </a:ext>
            </a:extLst>
          </p:cNvPr>
          <p:cNvSpPr txBox="1"/>
          <p:nvPr/>
        </p:nvSpPr>
        <p:spPr>
          <a:xfrm>
            <a:off x="1904595" y="352035"/>
            <a:ext cx="83828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dirty="0"/>
              <a:t>Different types of Data Structures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C4CA6-024B-ED7C-A7AE-4F42B1D598B2}"/>
              </a:ext>
            </a:extLst>
          </p:cNvPr>
          <p:cNvSpPr txBox="1"/>
          <p:nvPr/>
        </p:nvSpPr>
        <p:spPr>
          <a:xfrm>
            <a:off x="6601837" y="1225752"/>
            <a:ext cx="540014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Graph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</a:t>
            </a:r>
            <a:r>
              <a:rPr lang="en-US" b="1" dirty="0"/>
              <a:t> Graph </a:t>
            </a:r>
            <a:r>
              <a:rPr lang="en-US" dirty="0"/>
              <a:t>is a non-linear data structure that consists of vertices (or nodes) and edges.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operating system uses Resource Allocation Graph.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Also used in the World Wide Web where the web pages represent the nodes. 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897B09A9-915B-E400-4F52-7BFB9660F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69" y="4518961"/>
            <a:ext cx="4913761" cy="2130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Lightbox">
            <a:extLst>
              <a:ext uri="{FF2B5EF4-FFF2-40B4-BE49-F238E27FC236}">
                <a16:creationId xmlns:a16="http://schemas.microsoft.com/office/drawing/2014/main" id="{224C2BD3-43D3-9870-2090-6CF771E3C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919" y="4518961"/>
            <a:ext cx="4933399" cy="2130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3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61B35C-C783-B950-5576-EB28BCA3871B}"/>
              </a:ext>
            </a:extLst>
          </p:cNvPr>
          <p:cNvSpPr txBox="1"/>
          <p:nvPr/>
        </p:nvSpPr>
        <p:spPr>
          <a:xfrm>
            <a:off x="6096000" y="1343813"/>
            <a:ext cx="5976024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50" dirty="0"/>
              <a:t>A linear queue is a straightforward implementation of the queue data structure. It follows the First-In-First-Out (FIFO) principle. It is a linear data structure where elements are added at one end (the rear) and removed from the other end (the front).</a:t>
            </a:r>
          </a:p>
          <a:p>
            <a:pPr algn="just"/>
            <a:endParaRPr lang="en-US" sz="1750" dirty="0"/>
          </a:p>
          <a:p>
            <a:pPr algn="just"/>
            <a:r>
              <a:rPr lang="en-US" sz="1750" b="1" dirty="0"/>
              <a:t>Structure</a:t>
            </a:r>
            <a:r>
              <a:rPr lang="en-US" sz="1750" dirty="0"/>
              <a:t>: Utilizes a linear array or linked list to store elements.</a:t>
            </a:r>
          </a:p>
          <a:p>
            <a:pPr algn="just"/>
            <a:endParaRPr lang="en-US" sz="1750" dirty="0"/>
          </a:p>
          <a:p>
            <a:pPr algn="just"/>
            <a:r>
              <a:rPr lang="en-US" sz="1750" b="1" dirty="0"/>
              <a:t>Operations</a:t>
            </a:r>
            <a:r>
              <a:rPr lang="en-US" sz="1750" dirty="0"/>
              <a:t>: Insertion (enqueue) happens at the rear, and deletion (dequeue) occurs at the front.</a:t>
            </a:r>
          </a:p>
          <a:p>
            <a:pPr algn="just"/>
            <a:endParaRPr lang="en-US" sz="1750" dirty="0"/>
          </a:p>
          <a:p>
            <a:pPr algn="just"/>
            <a:r>
              <a:rPr lang="en-US" sz="1750" b="1" dirty="0"/>
              <a:t>Index</a:t>
            </a:r>
            <a:r>
              <a:rPr lang="en-US" sz="1750" dirty="0"/>
              <a:t> </a:t>
            </a:r>
            <a:r>
              <a:rPr lang="en-US" sz="1750" b="1" dirty="0"/>
              <a:t>Management</a:t>
            </a:r>
            <a:r>
              <a:rPr lang="en-US" sz="1750" dirty="0"/>
              <a:t>: Uses two pointers or indices: front and rear. The front points to the first element, and the rear points to the last element.</a:t>
            </a:r>
          </a:p>
          <a:p>
            <a:pPr algn="just"/>
            <a:endParaRPr lang="en-US" sz="1750" dirty="0"/>
          </a:p>
          <a:p>
            <a:pPr algn="just"/>
            <a:r>
              <a:rPr lang="en-US" sz="1750" b="1" dirty="0"/>
              <a:t>Growth</a:t>
            </a:r>
            <a:r>
              <a:rPr lang="en-US" sz="1750" dirty="0"/>
              <a:t>: The rear index moves towards the end of the array with each addition, and the front index moves towards the end with each removal.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19857-02CB-4550-51B6-49E23070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6" y="1944560"/>
            <a:ext cx="5622590" cy="2968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A17C9-D2A1-9B89-6F3B-66349CF2C476}"/>
              </a:ext>
            </a:extLst>
          </p:cNvPr>
          <p:cNvSpPr txBox="1"/>
          <p:nvPr/>
        </p:nvSpPr>
        <p:spPr>
          <a:xfrm>
            <a:off x="1563720" y="424231"/>
            <a:ext cx="95939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Linear Queue?</a:t>
            </a:r>
          </a:p>
        </p:txBody>
      </p:sp>
    </p:spTree>
    <p:extLst>
      <p:ext uri="{BB962C8B-B14F-4D97-AF65-F5344CB8AC3E}">
        <p14:creationId xmlns:p14="http://schemas.microsoft.com/office/powerpoint/2010/main" val="17471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31DDF-C9A4-0A50-5C4F-E2393238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D3257-7627-6DDE-A8DF-93A64E6CAA18}"/>
              </a:ext>
            </a:extLst>
          </p:cNvPr>
          <p:cNvSpPr txBox="1"/>
          <p:nvPr/>
        </p:nvSpPr>
        <p:spPr>
          <a:xfrm>
            <a:off x="6121941" y="1639503"/>
            <a:ext cx="58365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Linear queues can be inefficient, especially when dealing with large numbers of elements.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Unused space can accumulate at the beginning of the array, leading to wasted memory.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The empty spaces in the front are not utilized until the queue becomes empty.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the queue reaches its maximum size, it cannot accept new elements until some are removed.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fixed-size array implementations, the queue cannot reuse the vacated spaces. </a:t>
            </a:r>
          </a:p>
        </p:txBody>
      </p:sp>
      <p:pic>
        <p:nvPicPr>
          <p:cNvPr id="4098" name="Picture 2" descr="Advantages of circular queue over linear queue - GeeksforGeeks">
            <a:extLst>
              <a:ext uri="{FF2B5EF4-FFF2-40B4-BE49-F238E27FC236}">
                <a16:creationId xmlns:a16="http://schemas.microsoft.com/office/drawing/2014/main" id="{240FBEA3-4840-743D-50C3-1841069B2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3" y="1921707"/>
            <a:ext cx="5953328" cy="34059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1AB5A-458F-B62D-CEBD-72256455FAEE}"/>
              </a:ext>
            </a:extLst>
          </p:cNvPr>
          <p:cNvSpPr txBox="1"/>
          <p:nvPr/>
        </p:nvSpPr>
        <p:spPr>
          <a:xfrm>
            <a:off x="2598906" y="423313"/>
            <a:ext cx="6994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Linear Queue</a:t>
            </a:r>
          </a:p>
        </p:txBody>
      </p:sp>
    </p:spTree>
    <p:extLst>
      <p:ext uri="{BB962C8B-B14F-4D97-AF65-F5344CB8AC3E}">
        <p14:creationId xmlns:p14="http://schemas.microsoft.com/office/powerpoint/2010/main" val="146643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2063-AA35-9A1F-CA00-8D8FBD168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C2917-A953-6511-B765-E5556B1D35F2}"/>
              </a:ext>
            </a:extLst>
          </p:cNvPr>
          <p:cNvSpPr txBox="1"/>
          <p:nvPr/>
        </p:nvSpPr>
        <p:spPr>
          <a:xfrm>
            <a:off x="6121941" y="1639503"/>
            <a:ext cx="58365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 b="0" i="0" dirty="0">
                <a:solidFill>
                  <a:srgbClr val="242424"/>
                </a:solidFill>
                <a:effectLst/>
              </a:rPr>
              <a:t>A Circular Queue is an extended version of a normal queue where the last element of the queue is connected to the first element of the queue forming a circle.</a:t>
            </a:r>
          </a:p>
          <a:p>
            <a:pPr algn="just"/>
            <a:endParaRPr lang="en-US" sz="1700" dirty="0">
              <a:solidFill>
                <a:srgbClr val="24242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/>
              <a:t>Structure</a:t>
            </a:r>
            <a:r>
              <a:rPr lang="en-US" sz="1700" dirty="0"/>
              <a:t>: Uses a circular array or linked list to store elements.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/>
              <a:t>Operations</a:t>
            </a:r>
            <a:r>
              <a:rPr lang="en-US" sz="1700" dirty="0"/>
              <a:t>: Similar to linear queues but with circular index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/>
              <a:t>Index</a:t>
            </a:r>
            <a:r>
              <a:rPr lang="en-US" sz="1700" dirty="0"/>
              <a:t> </a:t>
            </a:r>
            <a:r>
              <a:rPr lang="en-US" sz="1700" b="1" dirty="0"/>
              <a:t>Management</a:t>
            </a:r>
            <a:r>
              <a:rPr lang="en-US" sz="1700" dirty="0"/>
              <a:t>: Both front and rear pointers move in a circular manner. When the rear or front reaches the end of the array, it wraps around to the beginning.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/>
              <a:t>Efficiency</a:t>
            </a:r>
            <a:r>
              <a:rPr lang="en-US" sz="1700" dirty="0"/>
              <a:t>: This design ensures all available memory is utilized efficiently.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35A8D-00FE-F2C4-3005-5761499EEA76}"/>
              </a:ext>
            </a:extLst>
          </p:cNvPr>
          <p:cNvSpPr txBox="1"/>
          <p:nvPr/>
        </p:nvSpPr>
        <p:spPr>
          <a:xfrm>
            <a:off x="1537782" y="330054"/>
            <a:ext cx="906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Queue and its Advantages over Linear Queue</a:t>
            </a:r>
          </a:p>
        </p:txBody>
      </p:sp>
      <p:pic>
        <p:nvPicPr>
          <p:cNvPr id="5122" name="Picture 2" descr="Advantages of circular queue over linear queue - GeeksforGeeks">
            <a:extLst>
              <a:ext uri="{FF2B5EF4-FFF2-40B4-BE49-F238E27FC236}">
                <a16:creationId xmlns:a16="http://schemas.microsoft.com/office/drawing/2014/main" id="{F1B0CC7F-9A40-593A-CCCE-E94FD5AA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82" y="1639503"/>
            <a:ext cx="4191809" cy="43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64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933</TotalTime>
  <Words>823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Rupak Sarkar</dc:creator>
  <cp:lastModifiedBy>Rupak Sarkar</cp:lastModifiedBy>
  <cp:revision>32</cp:revision>
  <dcterms:created xsi:type="dcterms:W3CDTF">2024-11-18T15:05:46Z</dcterms:created>
  <dcterms:modified xsi:type="dcterms:W3CDTF">2025-02-22T08:28:35Z</dcterms:modified>
</cp:coreProperties>
</file>