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54292FA-2ACD-4DFA-9554-38CED7DD8A77}" type="datetimeFigureOut">
              <a:rPr lang="en-IN" smtClean="0"/>
              <a:t>18-02-2025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90024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27938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54292FA-2ACD-4DFA-9554-38CED7DD8A77}" type="datetimeFigureOut">
              <a:rPr lang="en-IN" smtClean="0"/>
              <a:t>18-02-2025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40259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54292FA-2ACD-4DFA-9554-38CED7DD8A77}" type="datetimeFigureOut">
              <a:rPr lang="en-IN" smtClean="0"/>
              <a:t>18-02-2025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FA6B483-9A53-4423-B62F-B246264BE7F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950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54292FA-2ACD-4DFA-9554-38CED7DD8A77}" type="datetimeFigureOut">
              <a:rPr lang="en-IN" smtClean="0"/>
              <a:t>18-02-2025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662471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4292FA-2ACD-4DFA-9554-38CED7DD8A77}" type="datetimeFigureOut">
              <a:rPr lang="en-IN" smtClean="0"/>
              <a:t>18-02-2025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429960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4292FA-2ACD-4DFA-9554-38CED7DD8A77}" type="datetimeFigureOut">
              <a:rPr lang="en-IN" smtClean="0"/>
              <a:t>18-02-2025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091033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994522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54292FA-2ACD-4DFA-9554-38CED7DD8A77}" type="datetimeFigureOut">
              <a:rPr lang="en-IN" smtClean="0"/>
              <a:t>18-02-2025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36655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44385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54292FA-2ACD-4DFA-9554-38CED7DD8A77}" type="datetimeFigureOut">
              <a:rPr lang="en-IN" smtClean="0"/>
              <a:t>18-02-2025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2998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292FA-2ACD-4DFA-9554-38CED7DD8A77}"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6254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292FA-2ACD-4DFA-9554-38CED7DD8A77}" type="datetimeFigureOut">
              <a:rPr lang="en-IN" smtClean="0"/>
              <a:t>18-02-2025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49573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292FA-2ACD-4DFA-9554-38CED7DD8A77}" type="datetimeFigureOut">
              <a:rPr lang="en-IN" smtClean="0"/>
              <a:t>18-02-2025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03276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292FA-2ACD-4DFA-9554-38CED7DD8A77}" type="datetimeFigureOut">
              <a:rPr lang="en-IN" smtClean="0"/>
              <a:t>18-02-2025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1522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67380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410875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4292FA-2ACD-4DFA-9554-38CED7DD8A77}" type="datetimeFigureOut">
              <a:rPr lang="en-IN" smtClean="0"/>
              <a:t>18-02-2025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A6B483-9A53-4423-B62F-B246264BE7F5}" type="slidenum">
              <a:rPr lang="en-IN" smtClean="0"/>
              <a:t>‹#›</a:t>
            </a:fld>
            <a:endParaRPr lang="en-IN"/>
          </a:p>
        </p:txBody>
      </p:sp>
    </p:spTree>
    <p:extLst>
      <p:ext uri="{BB962C8B-B14F-4D97-AF65-F5344CB8AC3E}">
        <p14:creationId xmlns:p14="http://schemas.microsoft.com/office/powerpoint/2010/main" val="3233703323"/>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90A619-DFD2-7756-384B-56D39908D772}"/>
              </a:ext>
            </a:extLst>
          </p:cNvPr>
          <p:cNvSpPr txBox="1"/>
          <p:nvPr/>
        </p:nvSpPr>
        <p:spPr>
          <a:xfrm>
            <a:off x="1741538" y="2785055"/>
            <a:ext cx="8708923" cy="3046988"/>
          </a:xfrm>
          <a:prstGeom prst="rect">
            <a:avLst/>
          </a:prstGeom>
          <a:noFill/>
        </p:spPr>
        <p:txBody>
          <a:bodyPr wrap="square">
            <a:spAutoFit/>
          </a:bodyPr>
          <a:lstStyle/>
          <a:p>
            <a: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t>Name : Rupak Sarkar</a:t>
            </a:r>
            <a:b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t>Roll No.: 14271024036 </a:t>
            </a:r>
            <a:b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t>Stream : MCA</a:t>
            </a:r>
            <a:b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t>Semester : Semester </a:t>
            </a:r>
            <a:r>
              <a:rPr lang="en-US" sz="3200" b="1" i="1" dirty="0">
                <a:effectLst>
                  <a:outerShdw blurRad="38100" dist="38100" dir="2700000" algn="tl">
                    <a:srgbClr val="000000">
                      <a:alpha val="43137"/>
                    </a:srgbClr>
                  </a:outerShdw>
                </a:effectLst>
                <a:latin typeface="Calibri" pitchFamily="34" charset="0"/>
                <a:cs typeface="Calibri" pitchFamily="34" charset="0"/>
              </a:rPr>
              <a:t>2</a:t>
            </a:r>
            <a:r>
              <a:rPr lang="en-US" sz="3200" b="1" i="1" baseline="30000" dirty="0">
                <a:effectLst>
                  <a:outerShdw blurRad="38100" dist="38100" dir="2700000" algn="tl">
                    <a:srgbClr val="000000">
                      <a:alpha val="43137"/>
                    </a:srgbClr>
                  </a:outerShdw>
                </a:effectLst>
                <a:latin typeface="Calibri" pitchFamily="34" charset="0"/>
                <a:cs typeface="Calibri" pitchFamily="34" charset="0"/>
              </a:rPr>
              <a:t>nd</a:t>
            </a:r>
            <a:b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 Networking</a:t>
            </a:r>
            <a:b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b="1"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Code : MCAN-204</a:t>
            </a:r>
            <a:endParaRPr lang="en-IN" sz="3200" b="1" dirty="0"/>
          </a:p>
        </p:txBody>
      </p:sp>
      <p:sp>
        <p:nvSpPr>
          <p:cNvPr id="10" name="TextBox 9">
            <a:extLst>
              <a:ext uri="{FF2B5EF4-FFF2-40B4-BE49-F238E27FC236}">
                <a16:creationId xmlns:a16="http://schemas.microsoft.com/office/drawing/2014/main" id="{A4A24E69-5E23-445B-884F-641B567D0F13}"/>
              </a:ext>
            </a:extLst>
          </p:cNvPr>
          <p:cNvSpPr txBox="1"/>
          <p:nvPr/>
        </p:nvSpPr>
        <p:spPr>
          <a:xfrm>
            <a:off x="2668228" y="853022"/>
            <a:ext cx="6855542" cy="1077218"/>
          </a:xfrm>
          <a:prstGeom prst="rect">
            <a:avLst/>
          </a:prstGeom>
          <a:noFill/>
        </p:spPr>
        <p:txBody>
          <a:bodyPr wrap="square">
            <a:spAutoFit/>
          </a:bodyPr>
          <a:lstStyle/>
          <a:p>
            <a:pPr algn="ctr"/>
            <a:r>
              <a:rPr lang="en-US" sz="3200" b="1" u="sng" dirty="0">
                <a:effectLst>
                  <a:outerShdw blurRad="38100" dist="38100" dir="2700000" algn="tl">
                    <a:srgbClr val="000000">
                      <a:alpha val="43137"/>
                    </a:srgbClr>
                  </a:outerShdw>
                </a:effectLst>
              </a:rPr>
              <a:t>Short Notes on Gateway, Bridges and IP Addressing</a:t>
            </a:r>
            <a:endParaRPr lang="en-IN" sz="32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403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0CC8FEC9-C384-F7D8-7042-A5FDF30D8407}"/>
              </a:ext>
            </a:extLst>
          </p:cNvPr>
          <p:cNvSpPr>
            <a:spLocks noChangeArrowheads="1"/>
          </p:cNvSpPr>
          <p:nvPr/>
        </p:nvSpPr>
        <p:spPr bwMode="auto">
          <a:xfrm>
            <a:off x="5704591" y="751344"/>
            <a:ext cx="632485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What is a Gateway?</a:t>
            </a:r>
            <a:br>
              <a:rPr lang="en-US" sz="1600" dirty="0"/>
            </a:br>
            <a:endParaRPr lang="en-US" sz="1600" dirty="0"/>
          </a:p>
          <a:p>
            <a:pPr algn="just"/>
            <a:r>
              <a:rPr lang="en-US" dirty="0"/>
              <a:t>A gateway is a network connectivity device that connects two different configuration networks. Gateways are also known as protocol converters, because they play an important role in converting protocols supported by traffic on different networks.</a:t>
            </a:r>
          </a:p>
          <a:p>
            <a:pPr algn="just"/>
            <a:endParaRPr lang="en-US" dirty="0"/>
          </a:p>
          <a:p>
            <a:pPr algn="just"/>
            <a:r>
              <a:rPr lang="en-US" b="1" dirty="0"/>
              <a:t>Features of Gateways</a:t>
            </a:r>
          </a:p>
          <a:p>
            <a:pPr algn="just"/>
            <a:endParaRPr lang="en-US" dirty="0"/>
          </a:p>
          <a:p>
            <a:pPr marL="285750" indent="-285750" algn="just">
              <a:buFont typeface="Arial" panose="020B0604020202020204" pitchFamily="34" charset="0"/>
              <a:buChar char="•"/>
            </a:pPr>
            <a:r>
              <a:rPr lang="en-US" dirty="0"/>
              <a:t>A gateway is situated at a network edge and manages all data that enters or exits the network.</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gateway is distinct from other network devices in that it can operate at any layer of the OSI model.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Gateways made the transmission more feasible as it queued up all the data and divided it into small packets of data rather than sending it bulk.</a:t>
            </a:r>
          </a:p>
        </p:txBody>
      </p:sp>
      <p:pic>
        <p:nvPicPr>
          <p:cNvPr id="3" name="Picture 2">
            <a:extLst>
              <a:ext uri="{FF2B5EF4-FFF2-40B4-BE49-F238E27FC236}">
                <a16:creationId xmlns:a16="http://schemas.microsoft.com/office/drawing/2014/main" id="{A7B67527-6E22-4944-94EC-DFE919CCA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5" y="808397"/>
            <a:ext cx="5431726" cy="5760719"/>
          </a:xfrm>
          <a:prstGeom prst="rect">
            <a:avLst/>
          </a:prstGeom>
        </p:spPr>
      </p:pic>
    </p:spTree>
    <p:extLst>
      <p:ext uri="{BB962C8B-B14F-4D97-AF65-F5344CB8AC3E}">
        <p14:creationId xmlns:p14="http://schemas.microsoft.com/office/powerpoint/2010/main" val="368428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37832-15C1-E466-AD4A-10637C606FAA}"/>
              </a:ext>
            </a:extLst>
          </p:cNvPr>
          <p:cNvSpPr txBox="1"/>
          <p:nvPr/>
        </p:nvSpPr>
        <p:spPr>
          <a:xfrm>
            <a:off x="6096000" y="397401"/>
            <a:ext cx="6004560" cy="6124754"/>
          </a:xfrm>
          <a:prstGeom prst="rect">
            <a:avLst/>
          </a:prstGeom>
          <a:noFill/>
        </p:spPr>
        <p:txBody>
          <a:bodyPr wrap="square">
            <a:spAutoFit/>
          </a:bodyPr>
          <a:lstStyle/>
          <a:p>
            <a:pPr algn="just"/>
            <a:r>
              <a:rPr lang="en-US" sz="2000" b="1" dirty="0"/>
              <a:t>What are Bridges?</a:t>
            </a:r>
            <a:endParaRPr lang="en-US" sz="2000" dirty="0"/>
          </a:p>
          <a:p>
            <a:pPr algn="just"/>
            <a:endParaRPr lang="en-US" sz="2000" dirty="0"/>
          </a:p>
          <a:p>
            <a:pPr algn="just"/>
            <a:r>
              <a:rPr lang="en-US" dirty="0"/>
              <a:t>The bridge is a networking device in a computer network that is used to connect multiple LANs to a larger LAN. In computer networks, we have multiple networking devices such as bridges, hubs, routers, switches, </a:t>
            </a:r>
            <a:r>
              <a:rPr lang="en-US" dirty="0" err="1"/>
              <a:t>etc</a:t>
            </a:r>
            <a:r>
              <a:rPr lang="en-US" dirty="0"/>
              <a:t>, each device has its own specification and is used for a particular purpose.</a:t>
            </a:r>
          </a:p>
          <a:p>
            <a:pPr algn="just"/>
            <a:endParaRPr lang="en-US" sz="1600" b="1" dirty="0"/>
          </a:p>
          <a:p>
            <a:pPr algn="just"/>
            <a:r>
              <a:rPr lang="en-US" sz="2000" b="1" dirty="0"/>
              <a:t>Types of Bridges </a:t>
            </a:r>
          </a:p>
          <a:p>
            <a:pPr algn="just"/>
            <a:endParaRPr lang="en-US" sz="1600" dirty="0"/>
          </a:p>
          <a:p>
            <a:pPr algn="just"/>
            <a:r>
              <a:rPr lang="en-US" sz="1600" dirty="0"/>
              <a:t>There are three types of bridges in computer networks, which are as follows:</a:t>
            </a:r>
          </a:p>
          <a:p>
            <a:pPr algn="just"/>
            <a:endParaRPr lang="en-US" sz="1600" dirty="0"/>
          </a:p>
          <a:p>
            <a:pPr algn="just"/>
            <a:r>
              <a:rPr lang="en-US" sz="1600" dirty="0"/>
              <a:t>Transparent Bridge: Transparent bridges are invisible to other devices on the network. </a:t>
            </a:r>
          </a:p>
          <a:p>
            <a:pPr algn="just"/>
            <a:endParaRPr lang="en-US" sz="1600" dirty="0"/>
          </a:p>
          <a:p>
            <a:pPr algn="just"/>
            <a:r>
              <a:rPr lang="en-US" sz="1600" dirty="0"/>
              <a:t>Source Routing Bridge: Source routing bridges were developed and designed by IBM specifically for token ring networks. </a:t>
            </a:r>
          </a:p>
          <a:p>
            <a:pPr algn="just"/>
            <a:endParaRPr lang="en-US" sz="1600" dirty="0"/>
          </a:p>
          <a:p>
            <a:pPr algn="just"/>
            <a:r>
              <a:rPr lang="en-US" sz="1600" dirty="0"/>
              <a:t>Translational Bridge: Translational bridges convert the received data from one networking system to another. </a:t>
            </a:r>
            <a:endParaRPr lang="en-IN" sz="1600" dirty="0"/>
          </a:p>
        </p:txBody>
      </p:sp>
      <p:pic>
        <p:nvPicPr>
          <p:cNvPr id="5" name="Picture 4">
            <a:extLst>
              <a:ext uri="{FF2B5EF4-FFF2-40B4-BE49-F238E27FC236}">
                <a16:creationId xmlns:a16="http://schemas.microsoft.com/office/drawing/2014/main" id="{DA837058-5CDF-1373-7953-A17AF73B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2418715"/>
            <a:ext cx="6004560" cy="2305050"/>
          </a:xfrm>
          <a:prstGeom prst="rect">
            <a:avLst/>
          </a:prstGeom>
        </p:spPr>
      </p:pic>
    </p:spTree>
    <p:extLst>
      <p:ext uri="{BB962C8B-B14F-4D97-AF65-F5344CB8AC3E}">
        <p14:creationId xmlns:p14="http://schemas.microsoft.com/office/powerpoint/2010/main" val="353991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8A768-5C3A-193F-2563-1196FD8A7528}"/>
              </a:ext>
            </a:extLst>
          </p:cNvPr>
          <p:cNvSpPr txBox="1"/>
          <p:nvPr/>
        </p:nvSpPr>
        <p:spPr>
          <a:xfrm>
            <a:off x="6096000" y="405070"/>
            <a:ext cx="5922134" cy="2893100"/>
          </a:xfrm>
          <a:prstGeom prst="rect">
            <a:avLst/>
          </a:prstGeom>
          <a:noFill/>
        </p:spPr>
        <p:txBody>
          <a:bodyPr wrap="square">
            <a:spAutoFit/>
          </a:bodyPr>
          <a:lstStyle/>
          <a:p>
            <a:pPr algn="just"/>
            <a:r>
              <a:rPr lang="en-US" sz="2000" b="1" dirty="0"/>
              <a:t>What is IP Addressing?</a:t>
            </a:r>
          </a:p>
          <a:p>
            <a:pPr algn="just"/>
            <a:endParaRPr lang="en-US" b="1" dirty="0"/>
          </a:p>
          <a:p>
            <a:pPr algn="just"/>
            <a:r>
              <a:rPr lang="en-US" dirty="0"/>
              <a:t>An IP address, or Internet Protocol address, is a unique string of numbers assigned to each device connected to a computer network that uses the Internet Protocol for communication. </a:t>
            </a:r>
          </a:p>
          <a:p>
            <a:pPr algn="just"/>
            <a:endParaRPr lang="en-US" dirty="0"/>
          </a:p>
          <a:p>
            <a:pPr algn="just"/>
            <a:r>
              <a:rPr lang="en-US" dirty="0"/>
              <a:t>It serves as an identifier that allows devices to send and receive data over the network, ensuring that this data reaches the correct destination.</a:t>
            </a:r>
          </a:p>
        </p:txBody>
      </p:sp>
      <p:pic>
        <p:nvPicPr>
          <p:cNvPr id="1026" name="Picture 2" descr="Network address - Wikipedia">
            <a:extLst>
              <a:ext uri="{FF2B5EF4-FFF2-40B4-BE49-F238E27FC236}">
                <a16:creationId xmlns:a16="http://schemas.microsoft.com/office/drawing/2014/main" id="{70FA22DF-BDAF-35AE-161F-9D9A1243D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65" y="3298170"/>
            <a:ext cx="5922135" cy="331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53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C2597-EEB1-EA65-4EF4-7F04C5A68E2A}"/>
              </a:ext>
            </a:extLst>
          </p:cNvPr>
          <p:cNvSpPr txBox="1"/>
          <p:nvPr/>
        </p:nvSpPr>
        <p:spPr>
          <a:xfrm>
            <a:off x="6096000" y="430264"/>
            <a:ext cx="5959659" cy="4955203"/>
          </a:xfrm>
          <a:prstGeom prst="rect">
            <a:avLst/>
          </a:prstGeom>
          <a:noFill/>
        </p:spPr>
        <p:txBody>
          <a:bodyPr wrap="square">
            <a:spAutoFit/>
          </a:bodyPr>
          <a:lstStyle/>
          <a:p>
            <a:r>
              <a:rPr lang="en-US" sz="2000" b="1" dirty="0"/>
              <a:t>Classful Addressing:</a:t>
            </a:r>
          </a:p>
          <a:p>
            <a:endParaRPr lang="en-US" sz="2000" b="1" u="sng" dirty="0"/>
          </a:p>
          <a:p>
            <a:r>
              <a:rPr lang="en-US" dirty="0"/>
              <a:t>Classful IP addressing is a way of organizing and managing IP addresses, which are used to identify devices on a network.</a:t>
            </a:r>
          </a:p>
          <a:p>
            <a:endParaRPr lang="en-US" sz="1800" baseline="30000" dirty="0"/>
          </a:p>
          <a:p>
            <a:endParaRPr lang="en-US" baseline="30000" dirty="0"/>
          </a:p>
          <a:p>
            <a:r>
              <a:rPr lang="en-US" b="1" dirty="0"/>
              <a:t>IPV4 Address</a:t>
            </a:r>
          </a:p>
          <a:p>
            <a:endParaRPr lang="en-US" b="1" dirty="0"/>
          </a:p>
          <a:p>
            <a:r>
              <a:rPr lang="en-US" dirty="0"/>
              <a:t>An IPv4 address is a unique number assigned to every device that connects to the internet or a computer network.</a:t>
            </a:r>
          </a:p>
          <a:p>
            <a:endParaRPr lang="en-US" dirty="0"/>
          </a:p>
          <a:p>
            <a:r>
              <a:rPr lang="en-US" b="1" dirty="0"/>
              <a:t>Format: </a:t>
            </a:r>
          </a:p>
          <a:p>
            <a:endParaRPr lang="en-US" b="1" dirty="0"/>
          </a:p>
          <a:p>
            <a:r>
              <a:rPr lang="en-US" dirty="0"/>
              <a:t>An IPv4 address is written as four numbers separated by periods, like this: 192.168.1.1. Each number can range from 0 to 255.</a:t>
            </a:r>
          </a:p>
        </p:txBody>
      </p:sp>
      <p:pic>
        <p:nvPicPr>
          <p:cNvPr id="5" name="Picture 4">
            <a:extLst>
              <a:ext uri="{FF2B5EF4-FFF2-40B4-BE49-F238E27FC236}">
                <a16:creationId xmlns:a16="http://schemas.microsoft.com/office/drawing/2014/main" id="{C6D988DD-4F28-F121-7513-9B0029A7E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03" y="3997793"/>
            <a:ext cx="5789453" cy="2532886"/>
          </a:xfrm>
          <a:prstGeom prst="rect">
            <a:avLst/>
          </a:prstGeom>
        </p:spPr>
      </p:pic>
    </p:spTree>
    <p:extLst>
      <p:ext uri="{BB962C8B-B14F-4D97-AF65-F5344CB8AC3E}">
        <p14:creationId xmlns:p14="http://schemas.microsoft.com/office/powerpoint/2010/main" val="30182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9160F7-0CCC-61EB-0DED-29E0931B0BBA}"/>
              </a:ext>
            </a:extLst>
          </p:cNvPr>
          <p:cNvSpPr txBox="1"/>
          <p:nvPr/>
        </p:nvSpPr>
        <p:spPr>
          <a:xfrm>
            <a:off x="1412158" y="2921168"/>
            <a:ext cx="9367684" cy="1015663"/>
          </a:xfrm>
          <a:prstGeom prst="rect">
            <a:avLst/>
          </a:prstGeom>
          <a:noFill/>
        </p:spPr>
        <p:txBody>
          <a:bodyPr wrap="square">
            <a:spAutoFit/>
          </a:bodyPr>
          <a:lstStyle/>
          <a:p>
            <a:pPr algn="ctr"/>
            <a:r>
              <a:rPr lang="en-US" sz="3600" b="1" u="sng" dirty="0">
                <a:effectLst>
                  <a:outerShdw blurRad="38100" dist="38100" dir="2700000" algn="tl">
                    <a:srgbClr val="000000">
                      <a:alpha val="43137"/>
                    </a:srgbClr>
                  </a:outerShdw>
                </a:effectLst>
              </a:rPr>
              <a:t>Thank</a:t>
            </a:r>
            <a:r>
              <a:rPr lang="en-US" sz="3600" b="1" dirty="0">
                <a:effectLst>
                  <a:outerShdw blurRad="38100" dist="38100" dir="2700000" algn="tl">
                    <a:srgbClr val="000000">
                      <a:alpha val="43137"/>
                    </a:srgbClr>
                  </a:outerShdw>
                </a:effectLst>
              </a:rPr>
              <a:t> </a:t>
            </a:r>
            <a:r>
              <a:rPr lang="en-US" sz="3600" b="1" u="sng" dirty="0">
                <a:effectLst>
                  <a:outerShdw blurRad="38100" dist="38100" dir="2700000" algn="tl">
                    <a:srgbClr val="000000">
                      <a:alpha val="43137"/>
                    </a:srgbClr>
                  </a:outerShdw>
                </a:effectLst>
              </a:rPr>
              <a:t>You</a:t>
            </a:r>
            <a:r>
              <a:rPr lang="en-US" sz="3600" b="1" dirty="0">
                <a:effectLst>
                  <a:outerShdw blurRad="38100" dist="38100" dir="2700000" algn="tl">
                    <a:srgbClr val="000000">
                      <a:alpha val="43137"/>
                    </a:srgbClr>
                  </a:outerShdw>
                </a:effectLst>
              </a:rPr>
              <a:t>!</a:t>
            </a:r>
          </a:p>
          <a:p>
            <a:pPr algn="just"/>
            <a:endParaRPr lang="en-US" sz="2400" b="1" dirty="0"/>
          </a:p>
        </p:txBody>
      </p:sp>
    </p:spTree>
    <p:extLst>
      <p:ext uri="{BB962C8B-B14F-4D97-AF65-F5344CB8AC3E}">
        <p14:creationId xmlns:p14="http://schemas.microsoft.com/office/powerpoint/2010/main" val="189664322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397</TotalTime>
  <Words>421</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Vapor Trail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Rupak Sarkar</dc:creator>
  <cp:lastModifiedBy>Rupak Sarkar</cp:lastModifiedBy>
  <cp:revision>16</cp:revision>
  <dcterms:created xsi:type="dcterms:W3CDTF">2024-11-18T15:05:46Z</dcterms:created>
  <dcterms:modified xsi:type="dcterms:W3CDTF">2025-02-18T15:53:57Z</dcterms:modified>
</cp:coreProperties>
</file>