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E239A2-F51A-40CA-8B83-227559A4E1E5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7CEE535-E68F-40B5-A66A-2133A3FC991C}">
      <dgm:prSet/>
      <dgm:spPr/>
      <dgm:t>
        <a:bodyPr/>
        <a:lstStyle/>
        <a:p>
          <a:r>
            <a:rPr lang="en-US" b="1" i="1" dirty="0"/>
            <a:t>Name : Rupak Sarkar</a:t>
          </a:r>
          <a:br>
            <a:rPr lang="en-US" b="1" i="1" dirty="0"/>
          </a:br>
          <a:r>
            <a:rPr lang="en-US" b="1" i="1" dirty="0"/>
            <a:t>Roll No.: 14271024036 </a:t>
          </a:r>
          <a:br>
            <a:rPr lang="en-US" b="1" i="1" dirty="0"/>
          </a:br>
          <a:r>
            <a:rPr lang="en-US" b="1" i="1" dirty="0"/>
            <a:t>Stream : MCA</a:t>
          </a:r>
          <a:br>
            <a:rPr lang="en-US" b="1" i="1" dirty="0"/>
          </a:br>
          <a:r>
            <a:rPr lang="en-US" b="1" i="1" dirty="0"/>
            <a:t>Semester : Semester 2</a:t>
          </a:r>
          <a:r>
            <a:rPr lang="en-US" b="1" i="1" baseline="30000" dirty="0"/>
            <a:t>nd</a:t>
          </a:r>
          <a:br>
            <a:rPr lang="en-US" b="1" i="1" dirty="0"/>
          </a:br>
          <a:r>
            <a:rPr lang="en-US" b="1" i="1" dirty="0"/>
            <a:t>Subject : Object Oriented Programming with Java</a:t>
          </a:r>
          <a:br>
            <a:rPr lang="en-US" b="1" i="1" dirty="0"/>
          </a:br>
          <a:r>
            <a:rPr lang="en-US" b="1" i="1" dirty="0"/>
            <a:t>Subject Code : MCAN-203</a:t>
          </a:r>
          <a:endParaRPr lang="en-IN" dirty="0"/>
        </a:p>
      </dgm:t>
    </dgm:pt>
    <dgm:pt modelId="{B74CF100-7EBE-4FDD-87F5-9811E44E672A}" type="parTrans" cxnId="{D7C402EC-D401-48F2-9FA9-489EBA64D2C1}">
      <dgm:prSet/>
      <dgm:spPr/>
      <dgm:t>
        <a:bodyPr/>
        <a:lstStyle/>
        <a:p>
          <a:endParaRPr lang="en-IN"/>
        </a:p>
      </dgm:t>
    </dgm:pt>
    <dgm:pt modelId="{97C49672-DEB0-408B-880D-CE4CC1FFA05C}" type="sibTrans" cxnId="{D7C402EC-D401-48F2-9FA9-489EBA64D2C1}">
      <dgm:prSet/>
      <dgm:spPr/>
      <dgm:t>
        <a:bodyPr/>
        <a:lstStyle/>
        <a:p>
          <a:endParaRPr lang="en-IN"/>
        </a:p>
      </dgm:t>
    </dgm:pt>
    <dgm:pt modelId="{A7D57596-966A-47FB-BCA5-CAF6FB03ED07}" type="pres">
      <dgm:prSet presAssocID="{A2E239A2-F51A-40CA-8B83-227559A4E1E5}" presName="Name0" presStyleCnt="0">
        <dgm:presLayoutVars>
          <dgm:dir/>
          <dgm:resizeHandles val="exact"/>
        </dgm:presLayoutVars>
      </dgm:prSet>
      <dgm:spPr/>
    </dgm:pt>
    <dgm:pt modelId="{4AD52805-43BE-4439-95C6-B9F9319FF7C6}" type="pres">
      <dgm:prSet presAssocID="{A2E239A2-F51A-40CA-8B83-227559A4E1E5}" presName="arrow" presStyleLbl="bgShp" presStyleIdx="0" presStyleCnt="1"/>
      <dgm:spPr/>
    </dgm:pt>
    <dgm:pt modelId="{B44AC264-0D58-4B43-B91F-1811A95A46AF}" type="pres">
      <dgm:prSet presAssocID="{A2E239A2-F51A-40CA-8B83-227559A4E1E5}" presName="points" presStyleCnt="0"/>
      <dgm:spPr/>
    </dgm:pt>
    <dgm:pt modelId="{503E3026-5C36-423A-87C2-DC6AFD5D97AA}" type="pres">
      <dgm:prSet presAssocID="{D7CEE535-E68F-40B5-A66A-2133A3FC991C}" presName="compositeA" presStyleCnt="0"/>
      <dgm:spPr/>
    </dgm:pt>
    <dgm:pt modelId="{B8A15AE3-7007-45D5-AE0B-712BF6EB1143}" type="pres">
      <dgm:prSet presAssocID="{D7CEE535-E68F-40B5-A66A-2133A3FC991C}" presName="textA" presStyleLbl="revTx" presStyleIdx="0" presStyleCnt="1" custScaleX="102016" custScaleY="249421" custLinFactNeighborX="40" custLinFactNeighborY="29719">
        <dgm:presLayoutVars>
          <dgm:bulletEnabled val="1"/>
        </dgm:presLayoutVars>
      </dgm:prSet>
      <dgm:spPr/>
    </dgm:pt>
    <dgm:pt modelId="{3D21B696-8607-4CB9-A598-C422064210BF}" type="pres">
      <dgm:prSet presAssocID="{D7CEE535-E68F-40B5-A66A-2133A3FC991C}" presName="circleA" presStyleLbl="node1" presStyleIdx="0" presStyleCnt="1" custLinFactX="361298" custLinFactY="23677" custLinFactNeighborX="400000" custLinFactNeighborY="100000"/>
      <dgm:spPr/>
    </dgm:pt>
    <dgm:pt modelId="{3F281E90-A2C3-4C28-AC22-387AC7AA9436}" type="pres">
      <dgm:prSet presAssocID="{D7CEE535-E68F-40B5-A66A-2133A3FC991C}" presName="spaceA" presStyleCnt="0"/>
      <dgm:spPr/>
    </dgm:pt>
  </dgm:ptLst>
  <dgm:cxnLst>
    <dgm:cxn modelId="{CF055718-9ACB-4FBC-8260-583DB1A074DF}" type="presOf" srcId="{D7CEE535-E68F-40B5-A66A-2133A3FC991C}" destId="{B8A15AE3-7007-45D5-AE0B-712BF6EB1143}" srcOrd="0" destOrd="0" presId="urn:microsoft.com/office/officeart/2005/8/layout/hProcess11"/>
    <dgm:cxn modelId="{C94FD1DE-3BEF-4C8C-BFF6-CBD6E8567D1C}" type="presOf" srcId="{A2E239A2-F51A-40CA-8B83-227559A4E1E5}" destId="{A7D57596-966A-47FB-BCA5-CAF6FB03ED07}" srcOrd="0" destOrd="0" presId="urn:microsoft.com/office/officeart/2005/8/layout/hProcess11"/>
    <dgm:cxn modelId="{D7C402EC-D401-48F2-9FA9-489EBA64D2C1}" srcId="{A2E239A2-F51A-40CA-8B83-227559A4E1E5}" destId="{D7CEE535-E68F-40B5-A66A-2133A3FC991C}" srcOrd="0" destOrd="0" parTransId="{B74CF100-7EBE-4FDD-87F5-9811E44E672A}" sibTransId="{97C49672-DEB0-408B-880D-CE4CC1FFA05C}"/>
    <dgm:cxn modelId="{2160E026-5B4A-4B02-B736-8005E5DA4321}" type="presParOf" srcId="{A7D57596-966A-47FB-BCA5-CAF6FB03ED07}" destId="{4AD52805-43BE-4439-95C6-B9F9319FF7C6}" srcOrd="0" destOrd="0" presId="urn:microsoft.com/office/officeart/2005/8/layout/hProcess11"/>
    <dgm:cxn modelId="{1DFC20C2-31FA-48EC-A740-D84D0A1A29C8}" type="presParOf" srcId="{A7D57596-966A-47FB-BCA5-CAF6FB03ED07}" destId="{B44AC264-0D58-4B43-B91F-1811A95A46AF}" srcOrd="1" destOrd="0" presId="urn:microsoft.com/office/officeart/2005/8/layout/hProcess11"/>
    <dgm:cxn modelId="{52284791-8A3F-4C89-B89D-B9FB85CD3067}" type="presParOf" srcId="{B44AC264-0D58-4B43-B91F-1811A95A46AF}" destId="{503E3026-5C36-423A-87C2-DC6AFD5D97AA}" srcOrd="0" destOrd="0" presId="urn:microsoft.com/office/officeart/2005/8/layout/hProcess11"/>
    <dgm:cxn modelId="{0AC58B95-817A-4F71-9703-53880DBEF5D5}" type="presParOf" srcId="{503E3026-5C36-423A-87C2-DC6AFD5D97AA}" destId="{B8A15AE3-7007-45D5-AE0B-712BF6EB1143}" srcOrd="0" destOrd="0" presId="urn:microsoft.com/office/officeart/2005/8/layout/hProcess11"/>
    <dgm:cxn modelId="{71091A6A-6FC2-455F-B9E2-E86B5A1F3FEE}" type="presParOf" srcId="{503E3026-5C36-423A-87C2-DC6AFD5D97AA}" destId="{3D21B696-8607-4CB9-A598-C422064210BF}" srcOrd="1" destOrd="0" presId="urn:microsoft.com/office/officeart/2005/8/layout/hProcess11"/>
    <dgm:cxn modelId="{4687B31E-F0EB-4A84-90A8-B1AA911B98ED}" type="presParOf" srcId="{503E3026-5C36-423A-87C2-DC6AFD5D97AA}" destId="{3F281E90-A2C3-4C28-AC22-387AC7AA9436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D181B7-F791-493A-98B7-DA87921FE2D2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208D93C-4138-4EAA-A8F2-82D2497FFB2B}">
      <dgm:prSet/>
      <dgm:spPr/>
      <dgm:t>
        <a:bodyPr/>
        <a:lstStyle/>
        <a:p>
          <a:r>
            <a:rPr lang="en-US" b="1" u="sng" dirty="0"/>
            <a:t>Thank</a:t>
          </a:r>
          <a:r>
            <a:rPr lang="en-US" b="1" dirty="0"/>
            <a:t> </a:t>
          </a:r>
          <a:r>
            <a:rPr lang="en-US" b="1" u="sng" dirty="0"/>
            <a:t>You</a:t>
          </a:r>
          <a:r>
            <a:rPr lang="en-US" b="1" dirty="0"/>
            <a:t>!</a:t>
          </a:r>
          <a:endParaRPr lang="en-IN" dirty="0"/>
        </a:p>
      </dgm:t>
    </dgm:pt>
    <dgm:pt modelId="{38DDF1ED-B0E5-4755-8A26-7A0D61585E99}" type="parTrans" cxnId="{ACECF243-8886-439B-BEE0-4D66C0D03C46}">
      <dgm:prSet/>
      <dgm:spPr/>
      <dgm:t>
        <a:bodyPr/>
        <a:lstStyle/>
        <a:p>
          <a:endParaRPr lang="en-IN"/>
        </a:p>
      </dgm:t>
    </dgm:pt>
    <dgm:pt modelId="{A33C24F3-7720-4F15-B899-798DF2F2D837}" type="sibTrans" cxnId="{ACECF243-8886-439B-BEE0-4D66C0D03C46}">
      <dgm:prSet/>
      <dgm:spPr/>
      <dgm:t>
        <a:bodyPr/>
        <a:lstStyle/>
        <a:p>
          <a:endParaRPr lang="en-IN"/>
        </a:p>
      </dgm:t>
    </dgm:pt>
    <dgm:pt modelId="{A9CBC4E9-BCEC-4783-AA7C-72B7487BB66D}" type="pres">
      <dgm:prSet presAssocID="{4BD181B7-F791-493A-98B7-DA87921FE2D2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9DE23DE1-3FA7-4444-B874-2A980D50AF30}" type="pres">
      <dgm:prSet presAssocID="{2208D93C-4138-4EAA-A8F2-82D2497FFB2B}" presName="horFlow" presStyleCnt="0"/>
      <dgm:spPr/>
    </dgm:pt>
    <dgm:pt modelId="{B3086537-2FE0-4E3B-9094-E45ABDE47FD5}" type="pres">
      <dgm:prSet presAssocID="{2208D93C-4138-4EAA-A8F2-82D2497FFB2B}" presName="bigChev" presStyleLbl="node1" presStyleIdx="0" presStyleCnt="1" custScaleX="159409"/>
      <dgm:spPr/>
    </dgm:pt>
  </dgm:ptLst>
  <dgm:cxnLst>
    <dgm:cxn modelId="{FF3E4C2D-B5F3-44A9-A118-47D27B5C1869}" type="presOf" srcId="{4BD181B7-F791-493A-98B7-DA87921FE2D2}" destId="{A9CBC4E9-BCEC-4783-AA7C-72B7487BB66D}" srcOrd="0" destOrd="0" presId="urn:microsoft.com/office/officeart/2005/8/layout/lProcess3"/>
    <dgm:cxn modelId="{9FE0F143-B9FF-4591-9647-2E9E0725CB36}" type="presOf" srcId="{2208D93C-4138-4EAA-A8F2-82D2497FFB2B}" destId="{B3086537-2FE0-4E3B-9094-E45ABDE47FD5}" srcOrd="0" destOrd="0" presId="urn:microsoft.com/office/officeart/2005/8/layout/lProcess3"/>
    <dgm:cxn modelId="{ACECF243-8886-439B-BEE0-4D66C0D03C46}" srcId="{4BD181B7-F791-493A-98B7-DA87921FE2D2}" destId="{2208D93C-4138-4EAA-A8F2-82D2497FFB2B}" srcOrd="0" destOrd="0" parTransId="{38DDF1ED-B0E5-4755-8A26-7A0D61585E99}" sibTransId="{A33C24F3-7720-4F15-B899-798DF2F2D837}"/>
    <dgm:cxn modelId="{108A0716-DDB5-4C54-98AB-7D04CEBF12BD}" type="presParOf" srcId="{A9CBC4E9-BCEC-4783-AA7C-72B7487BB66D}" destId="{9DE23DE1-3FA7-4444-B874-2A980D50AF30}" srcOrd="0" destOrd="0" presId="urn:microsoft.com/office/officeart/2005/8/layout/lProcess3"/>
    <dgm:cxn modelId="{5AC98A21-F191-441B-8C37-96CD4D739AEF}" type="presParOf" srcId="{9DE23DE1-3FA7-4444-B874-2A980D50AF30}" destId="{B3086537-2FE0-4E3B-9094-E45ABDE47FD5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D52805-43BE-4439-95C6-B9F9319FF7C6}">
      <dsp:nvSpPr>
        <dsp:cNvPr id="0" name=""/>
        <dsp:cNvSpPr/>
      </dsp:nvSpPr>
      <dsp:spPr>
        <a:xfrm>
          <a:off x="0" y="1061829"/>
          <a:ext cx="7478897" cy="1415772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A15AE3-7007-45D5-AE0B-712BF6EB1143}">
      <dsp:nvSpPr>
        <dsp:cNvPr id="0" name=""/>
        <dsp:cNvSpPr/>
      </dsp:nvSpPr>
      <dsp:spPr>
        <a:xfrm>
          <a:off x="5199" y="-108111"/>
          <a:ext cx="6725883" cy="35312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b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i="1" kern="1200" dirty="0"/>
            <a:t>Name : Rupak Sarkar</a:t>
          </a:r>
          <a:br>
            <a:rPr lang="en-US" sz="3000" b="1" i="1" kern="1200" dirty="0"/>
          </a:br>
          <a:r>
            <a:rPr lang="en-US" sz="3000" b="1" i="1" kern="1200" dirty="0"/>
            <a:t>Roll No.: 14271024036 </a:t>
          </a:r>
          <a:br>
            <a:rPr lang="en-US" sz="3000" b="1" i="1" kern="1200" dirty="0"/>
          </a:br>
          <a:r>
            <a:rPr lang="en-US" sz="3000" b="1" i="1" kern="1200" dirty="0"/>
            <a:t>Stream : MCA</a:t>
          </a:r>
          <a:br>
            <a:rPr lang="en-US" sz="3000" b="1" i="1" kern="1200" dirty="0"/>
          </a:br>
          <a:r>
            <a:rPr lang="en-US" sz="3000" b="1" i="1" kern="1200" dirty="0"/>
            <a:t>Semester : Semester 2</a:t>
          </a:r>
          <a:r>
            <a:rPr lang="en-US" sz="3000" b="1" i="1" kern="1200" baseline="30000" dirty="0"/>
            <a:t>nd</a:t>
          </a:r>
          <a:br>
            <a:rPr lang="en-US" sz="3000" b="1" i="1" kern="1200" dirty="0"/>
          </a:br>
          <a:r>
            <a:rPr lang="en-US" sz="3000" b="1" i="1" kern="1200" dirty="0"/>
            <a:t>Subject : Object Oriented Programming with Java</a:t>
          </a:r>
          <a:br>
            <a:rPr lang="en-US" sz="3000" b="1" i="1" kern="1200" dirty="0"/>
          </a:br>
          <a:r>
            <a:rPr lang="en-US" sz="3000" b="1" i="1" kern="1200" dirty="0"/>
            <a:t>Subject Code : MCAN-203</a:t>
          </a:r>
          <a:endParaRPr lang="en-IN" sz="3000" kern="1200" dirty="0"/>
        </a:p>
      </dsp:txBody>
      <dsp:txXfrm>
        <a:off x="5199" y="-108111"/>
        <a:ext cx="6725883" cy="3531232"/>
      </dsp:txXfrm>
    </dsp:sp>
    <dsp:sp modelId="{3D21B696-8607-4CB9-A598-C422064210BF}">
      <dsp:nvSpPr>
        <dsp:cNvPr id="0" name=""/>
        <dsp:cNvSpPr/>
      </dsp:nvSpPr>
      <dsp:spPr>
        <a:xfrm>
          <a:off x="5883093" y="2559354"/>
          <a:ext cx="353943" cy="35394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086537-2FE0-4E3B-9094-E45ABDE47FD5}">
      <dsp:nvSpPr>
        <dsp:cNvPr id="0" name=""/>
        <dsp:cNvSpPr/>
      </dsp:nvSpPr>
      <dsp:spPr>
        <a:xfrm>
          <a:off x="1927666" y="898"/>
          <a:ext cx="5512351" cy="13831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41275" rIns="0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1" u="sng" kern="1200" dirty="0"/>
            <a:t>Thank</a:t>
          </a:r>
          <a:r>
            <a:rPr lang="en-US" sz="6500" b="1" kern="1200" dirty="0"/>
            <a:t> </a:t>
          </a:r>
          <a:r>
            <a:rPr lang="en-US" sz="6500" b="1" u="sng" kern="1200" dirty="0"/>
            <a:t>You</a:t>
          </a:r>
          <a:r>
            <a:rPr lang="en-US" sz="6500" b="1" kern="1200" dirty="0"/>
            <a:t>!</a:t>
          </a:r>
          <a:endParaRPr lang="en-IN" sz="6500" kern="1200" dirty="0"/>
        </a:p>
      </dsp:txBody>
      <dsp:txXfrm>
        <a:off x="2619265" y="898"/>
        <a:ext cx="4129154" cy="13831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92FA-2ACD-4DFA-9554-38CED7DD8A77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B483-9A53-4423-B62F-B246264BE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740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92FA-2ACD-4DFA-9554-38CED7DD8A77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B483-9A53-4423-B62F-B246264BE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847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92FA-2ACD-4DFA-9554-38CED7DD8A77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B483-9A53-4423-B62F-B246264BE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125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92FA-2ACD-4DFA-9554-38CED7DD8A77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B483-9A53-4423-B62F-B246264BE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720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92FA-2ACD-4DFA-9554-38CED7DD8A77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B483-9A53-4423-B62F-B246264BE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030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92FA-2ACD-4DFA-9554-38CED7DD8A77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B483-9A53-4423-B62F-B246264BE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987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92FA-2ACD-4DFA-9554-38CED7DD8A77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B483-9A53-4423-B62F-B246264BE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91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92FA-2ACD-4DFA-9554-38CED7DD8A77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B483-9A53-4423-B62F-B246264BE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109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92FA-2ACD-4DFA-9554-38CED7DD8A77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B483-9A53-4423-B62F-B246264BE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870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92FA-2ACD-4DFA-9554-38CED7DD8A77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FA6B483-9A53-4423-B62F-B246264BE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555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92FA-2ACD-4DFA-9554-38CED7DD8A77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B483-9A53-4423-B62F-B246264BE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619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92FA-2ACD-4DFA-9554-38CED7DD8A77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B483-9A53-4423-B62F-B246264BE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385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92FA-2ACD-4DFA-9554-38CED7DD8A77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B483-9A53-4423-B62F-B246264BE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292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92FA-2ACD-4DFA-9554-38CED7DD8A77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B483-9A53-4423-B62F-B246264BE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75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92FA-2ACD-4DFA-9554-38CED7DD8A77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B483-9A53-4423-B62F-B246264BE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421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92FA-2ACD-4DFA-9554-38CED7DD8A77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B483-9A53-4423-B62F-B246264BE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4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92FA-2ACD-4DFA-9554-38CED7DD8A77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6B483-9A53-4423-B62F-B246264BE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186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54292FA-2ACD-4DFA-9554-38CED7DD8A77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FA6B483-9A53-4423-B62F-B246264BE7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321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8" r:id="rId1"/>
    <p:sldLayoutId id="2147484179" r:id="rId2"/>
    <p:sldLayoutId id="2147484180" r:id="rId3"/>
    <p:sldLayoutId id="2147484181" r:id="rId4"/>
    <p:sldLayoutId id="2147484182" r:id="rId5"/>
    <p:sldLayoutId id="2147484183" r:id="rId6"/>
    <p:sldLayoutId id="2147484184" r:id="rId7"/>
    <p:sldLayoutId id="2147484185" r:id="rId8"/>
    <p:sldLayoutId id="2147484186" r:id="rId9"/>
    <p:sldLayoutId id="2147484187" r:id="rId10"/>
    <p:sldLayoutId id="2147484188" r:id="rId11"/>
    <p:sldLayoutId id="2147484189" r:id="rId12"/>
    <p:sldLayoutId id="2147484190" r:id="rId13"/>
    <p:sldLayoutId id="2147484191" r:id="rId14"/>
    <p:sldLayoutId id="2147484192" r:id="rId15"/>
    <p:sldLayoutId id="2147484193" r:id="rId16"/>
    <p:sldLayoutId id="21474841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889FDBC-90EB-30EB-1FDD-2F3D9303C9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8568408"/>
              </p:ext>
            </p:extLst>
          </p:nvPr>
        </p:nvGraphicFramePr>
        <p:xfrm>
          <a:off x="2727887" y="2662703"/>
          <a:ext cx="7478897" cy="35394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4A24E69-5E23-445B-884F-641B567D0F13}"/>
              </a:ext>
            </a:extLst>
          </p:cNvPr>
          <p:cNvSpPr txBox="1"/>
          <p:nvPr/>
        </p:nvSpPr>
        <p:spPr>
          <a:xfrm>
            <a:off x="2032992" y="781902"/>
            <a:ext cx="886868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Concepts of Java, Applet and Byte Code</a:t>
            </a:r>
            <a:endParaRPr lang="en-IN" sz="4800" u="sng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4035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0CC8FEC9-C384-F7D8-7042-A5FDF30D8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0913" y="458957"/>
            <a:ext cx="6328367" cy="59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dirty="0"/>
              <a:t>Features of Java</a:t>
            </a:r>
            <a:br>
              <a:rPr lang="en-US" sz="1600" dirty="0"/>
            </a:b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Object Oriented</a:t>
            </a:r>
            <a:r>
              <a:rPr lang="en-US" dirty="0"/>
              <a:t> – Java is an object-oriented programming language.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Simple</a:t>
            </a:r>
            <a:r>
              <a:rPr lang="en-US" dirty="0"/>
              <a:t> – Java is very easy to learn, and its syntax is simple, clean and easy to understand.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Secured</a:t>
            </a:r>
            <a:r>
              <a:rPr lang="en-US" dirty="0"/>
              <a:t> – With Java, we can develop virus-free systems.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Platform</a:t>
            </a:r>
            <a:r>
              <a:rPr lang="en-US" dirty="0"/>
              <a:t> </a:t>
            </a:r>
            <a:r>
              <a:rPr lang="en-US" b="1" dirty="0"/>
              <a:t>Independent</a:t>
            </a:r>
            <a:r>
              <a:rPr lang="en-US" dirty="0"/>
              <a:t> – Java is platform independent.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Robust</a:t>
            </a:r>
            <a:r>
              <a:rPr lang="en-US" dirty="0"/>
              <a:t> – Java is a robust programming language.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Portable</a:t>
            </a:r>
            <a:r>
              <a:rPr lang="en-US" dirty="0"/>
              <a:t> – Java is portable because it facilitates you to carry the Java bytecode to any platform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Architecture</a:t>
            </a:r>
            <a:r>
              <a:rPr lang="en-US" dirty="0"/>
              <a:t> </a:t>
            </a:r>
            <a:r>
              <a:rPr lang="en-US" b="1" dirty="0"/>
              <a:t>Neutral</a:t>
            </a:r>
            <a:r>
              <a:rPr lang="en-US" dirty="0"/>
              <a:t> – Java is architecture neutral because there are no implementation dependent features</a:t>
            </a:r>
          </a:p>
          <a:p>
            <a:endParaRPr lang="en-US" dirty="0"/>
          </a:p>
        </p:txBody>
      </p:sp>
      <p:pic>
        <p:nvPicPr>
          <p:cNvPr id="1026" name="Picture 2" descr="Java_Notes_and_Programs/Features.md at master ·  connectaman/Java_Notes_and_Programs · GitHub">
            <a:extLst>
              <a:ext uri="{FF2B5EF4-FFF2-40B4-BE49-F238E27FC236}">
                <a16:creationId xmlns:a16="http://schemas.microsoft.com/office/drawing/2014/main" id="{6AE14F32-36D3-84C5-EE52-DC1C9ECE8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33" y="1014412"/>
            <a:ext cx="4762500" cy="4829175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4282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137832-15C1-E466-AD4A-10637C606FAA}"/>
              </a:ext>
            </a:extLst>
          </p:cNvPr>
          <p:cNvSpPr txBox="1"/>
          <p:nvPr/>
        </p:nvSpPr>
        <p:spPr>
          <a:xfrm>
            <a:off x="2038590" y="638492"/>
            <a:ext cx="9380385" cy="55810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000" b="1" dirty="0"/>
              <a:t>How has Java changed the Internet?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Java significantly impacted the internet by enabling the development of dynamic and interactive web applications through features like applets, allowing developers to create cross-platform applications that could run on any operating system, thus making the web more accessible and paving the way for complex web functionalities</a:t>
            </a:r>
            <a:endParaRPr lang="en-US" sz="1600" baseline="-25000" dirty="0"/>
          </a:p>
          <a:p>
            <a:pPr algn="just"/>
            <a:endParaRPr lang="en-US" sz="1600" baseline="-25000" dirty="0"/>
          </a:p>
          <a:p>
            <a:pPr algn="just"/>
            <a:r>
              <a:rPr lang="en-US" b="1" dirty="0"/>
              <a:t>Applets:</a:t>
            </a:r>
          </a:p>
          <a:p>
            <a:pPr algn="just"/>
            <a:r>
              <a:rPr lang="en-US" dirty="0"/>
              <a:t>Java introduced the concept of applets, small programs that could be embedded directly into web pages, allowing for interactive elements like animations and mini-applications within the browser. 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Platform independence:</a:t>
            </a:r>
          </a:p>
          <a:p>
            <a:pPr algn="just"/>
            <a:r>
              <a:rPr lang="en-US" dirty="0"/>
              <a:t>Java's "</a:t>
            </a:r>
            <a:r>
              <a:rPr lang="en-US" b="1" dirty="0"/>
              <a:t>Write Once, Run Anywhere</a:t>
            </a:r>
            <a:r>
              <a:rPr lang="en-US" dirty="0"/>
              <a:t>" philosophy meant that applications developed in Java could run on any operating system with a Java Runtime Environment (JRE) installed, making it highly portable. 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Security:</a:t>
            </a:r>
          </a:p>
          <a:p>
            <a:pPr algn="just"/>
            <a:r>
              <a:rPr lang="en-US" dirty="0"/>
              <a:t>Java's built-in security features helped to protect users from malicious code when running applets on the web. </a:t>
            </a:r>
          </a:p>
        </p:txBody>
      </p:sp>
    </p:spTree>
    <p:extLst>
      <p:ext uri="{BB962C8B-B14F-4D97-AF65-F5344CB8AC3E}">
        <p14:creationId xmlns:p14="http://schemas.microsoft.com/office/powerpoint/2010/main" val="3539912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F8A768-5C3A-193F-2563-1196FD8A7528}"/>
              </a:ext>
            </a:extLst>
          </p:cNvPr>
          <p:cNvSpPr txBox="1"/>
          <p:nvPr/>
        </p:nvSpPr>
        <p:spPr>
          <a:xfrm>
            <a:off x="4156587" y="741170"/>
            <a:ext cx="7761093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400" b="1" dirty="0"/>
              <a:t>What is Applet?</a:t>
            </a:r>
          </a:p>
          <a:p>
            <a:pPr algn="just"/>
            <a:endParaRPr lang="en-US" sz="2000" b="1" u="sng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Java Applets was once a very popular feature of web applications. Java Applets were small programs written in Java that ran inside a web browser.</a:t>
            </a:r>
          </a:p>
          <a:p>
            <a:pPr algn="just"/>
            <a:endParaRPr lang="en-US" dirty="0"/>
          </a:p>
          <a:p>
            <a:pPr algn="just"/>
            <a:r>
              <a:rPr lang="en-US" sz="2000" b="1" dirty="0"/>
              <a:t>Key Points: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Applet</a:t>
            </a:r>
            <a:r>
              <a:rPr lang="en-US" dirty="0"/>
              <a:t> </a:t>
            </a:r>
            <a:r>
              <a:rPr lang="en-US" b="1" dirty="0"/>
              <a:t>Basics</a:t>
            </a:r>
            <a:r>
              <a:rPr lang="en-US" dirty="0"/>
              <a:t>: Every applet is a child/subclass of the </a:t>
            </a:r>
            <a:r>
              <a:rPr lang="en-US" dirty="0" err="1"/>
              <a:t>java.applet.Applet</a:t>
            </a:r>
            <a:r>
              <a:rPr lang="en-US" dirty="0"/>
              <a:t> class.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Not</a:t>
            </a:r>
            <a:r>
              <a:rPr lang="en-US" dirty="0"/>
              <a:t> </a:t>
            </a:r>
            <a:r>
              <a:rPr lang="en-US" b="1" dirty="0"/>
              <a:t>Standalone</a:t>
            </a:r>
            <a:r>
              <a:rPr lang="en-US" dirty="0"/>
              <a:t>: Applets don’t run on their own like regular Java programs. They need a web browser or a special tool called the applet viewer (which comes with Java).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No</a:t>
            </a:r>
            <a:r>
              <a:rPr lang="en-US" dirty="0"/>
              <a:t> </a:t>
            </a:r>
            <a:r>
              <a:rPr lang="en-US" b="1" dirty="0"/>
              <a:t>main()</a:t>
            </a:r>
            <a:r>
              <a:rPr lang="en-US" dirty="0"/>
              <a:t> </a:t>
            </a:r>
            <a:r>
              <a:rPr lang="en-US" b="1" dirty="0"/>
              <a:t>Method</a:t>
            </a:r>
            <a:r>
              <a:rPr lang="en-US" dirty="0"/>
              <a:t>: Applets don’t start with main() method.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Display</a:t>
            </a:r>
            <a:r>
              <a:rPr lang="en-US" dirty="0"/>
              <a:t> </a:t>
            </a:r>
            <a:r>
              <a:rPr lang="en-US" b="1" dirty="0"/>
              <a:t>Output</a:t>
            </a:r>
            <a:r>
              <a:rPr lang="en-US" dirty="0"/>
              <a:t>: Applets don’t use </a:t>
            </a:r>
            <a:r>
              <a:rPr lang="en-US" dirty="0" err="1"/>
              <a:t>System.out.prinln</a:t>
            </a:r>
            <a:r>
              <a:rPr lang="en-US" dirty="0"/>
              <a:t>() for displaying the output, instead they use graphics methods like </a:t>
            </a:r>
            <a:r>
              <a:rPr lang="en-US" dirty="0" err="1"/>
              <a:t>drawString</a:t>
            </a:r>
            <a:r>
              <a:rPr lang="en-US" dirty="0"/>
              <a:t>()</a:t>
            </a:r>
          </a:p>
        </p:txBody>
      </p:sp>
      <p:pic>
        <p:nvPicPr>
          <p:cNvPr id="2052" name="Picture 4" descr="Lightbox">
            <a:extLst>
              <a:ext uri="{FF2B5EF4-FFF2-40B4-BE49-F238E27FC236}">
                <a16:creationId xmlns:a16="http://schemas.microsoft.com/office/drawing/2014/main" id="{C5D66CF3-F51D-C998-3780-108C3C368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3464560" cy="685800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353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F19522-6452-0DFE-2686-2E258B43A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941" y="606784"/>
            <a:ext cx="4182059" cy="402963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26AB6B-552B-E11A-E421-2C2B609D7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738" y="2256513"/>
            <a:ext cx="4201111" cy="400105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826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61B35C-C783-B950-5576-EB28BCA3871B}"/>
              </a:ext>
            </a:extLst>
          </p:cNvPr>
          <p:cNvSpPr txBox="1"/>
          <p:nvPr/>
        </p:nvSpPr>
        <p:spPr>
          <a:xfrm>
            <a:off x="5201057" y="1351508"/>
            <a:ext cx="638134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5400" b="1" dirty="0"/>
              <a:t>What is Byte Code?</a:t>
            </a:r>
          </a:p>
          <a:p>
            <a:pPr algn="just"/>
            <a:endParaRPr lang="en-US" dirty="0"/>
          </a:p>
          <a:p>
            <a:pPr algn="just"/>
            <a:r>
              <a:rPr lang="en-US" sz="2400" dirty="0"/>
              <a:t>Bytecode in Java is an intermediate, platform-independent representation of a Java program. When a Java program is compiled, it is not converted directly into machine code (which is specific to a particular processor and operating system). Instead, it is converted into bytecode (.class files), which can be executed on any system with a Java Virtual Machine (JVM).</a:t>
            </a:r>
          </a:p>
        </p:txBody>
      </p:sp>
      <p:pic>
        <p:nvPicPr>
          <p:cNvPr id="3074" name="Picture 2" descr="Lightbox">
            <a:extLst>
              <a:ext uri="{FF2B5EF4-FFF2-40B4-BE49-F238E27FC236}">
                <a16:creationId xmlns:a16="http://schemas.microsoft.com/office/drawing/2014/main" id="{AC453D18-E1B1-4577-F78A-FCD3E33A3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-612842"/>
            <a:ext cx="4273686" cy="6858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18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A31DDF-C9A4-0A50-5C4F-E239323867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AD3257-7627-6DDE-A8DF-93A64E6CAA18}"/>
              </a:ext>
            </a:extLst>
          </p:cNvPr>
          <p:cNvSpPr txBox="1"/>
          <p:nvPr/>
        </p:nvSpPr>
        <p:spPr>
          <a:xfrm>
            <a:off x="5690681" y="359286"/>
            <a:ext cx="5836596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dirty="0"/>
              <a:t>How java ensures both portability and security by introducing bytecode and JVM?</a:t>
            </a:r>
          </a:p>
          <a:p>
            <a:pPr algn="just"/>
            <a:endParaRPr lang="en-US" dirty="0"/>
          </a:p>
          <a:p>
            <a:pPr algn="just"/>
            <a:r>
              <a:rPr lang="en-US" sz="2000" b="0" i="0" dirty="0">
                <a:solidFill>
                  <a:srgbClr val="242424"/>
                </a:solidFill>
                <a:effectLst/>
                <a:latin typeface="source-serif-pro"/>
              </a:rPr>
              <a:t>The compilation process in Java ensures that source code is transformed into an optimized, secure, and platform-independent format (bytecode), ready to be executed by the JVM. This multi-step process includes writing the source code, invoking the compiler, generating bytecode, and verifying the bytecode, culminating in execution on the JVM.</a:t>
            </a:r>
            <a:endParaRPr lang="en-US" sz="2000" dirty="0"/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899D21F2-183B-DF27-FF15-622514656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3" y="1893711"/>
            <a:ext cx="5457217" cy="387957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66432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847C65C-16AF-FCC5-D562-28EDD653C4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7842941"/>
              </p:ext>
            </p:extLst>
          </p:nvPr>
        </p:nvGraphicFramePr>
        <p:xfrm>
          <a:off x="1412158" y="2736502"/>
          <a:ext cx="9367684" cy="1384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66432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857</TotalTime>
  <Words>551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Corbel</vt:lpstr>
      <vt:lpstr>source-serif-pro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Rupak Sarkar</dc:creator>
  <cp:lastModifiedBy>Rupak Sarkar</cp:lastModifiedBy>
  <cp:revision>24</cp:revision>
  <dcterms:created xsi:type="dcterms:W3CDTF">2024-11-18T15:05:46Z</dcterms:created>
  <dcterms:modified xsi:type="dcterms:W3CDTF">2025-02-19T19:01:31Z</dcterms:modified>
</cp:coreProperties>
</file>