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7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66" r:id="rId8"/>
    <p:sldId id="267" r:id="rId9"/>
    <p:sldId id="268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E239A2-F51A-40CA-8B83-227559A4E1E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7CEE535-E68F-40B5-A66A-2133A3FC991C}">
      <dgm:prSet/>
      <dgm:spPr/>
      <dgm:t>
        <a:bodyPr/>
        <a:lstStyle/>
        <a:p>
          <a:r>
            <a:rPr lang="en-US" b="1" i="1" dirty="0"/>
            <a:t>Name : Rupak Sarkar</a:t>
          </a:r>
          <a:br>
            <a:rPr lang="en-US" b="1" i="1" dirty="0"/>
          </a:br>
          <a:r>
            <a:rPr lang="en-US" b="1" i="1" dirty="0"/>
            <a:t>Roll No.: 14271024036 </a:t>
          </a:r>
          <a:br>
            <a:rPr lang="en-US" b="1" i="1" dirty="0"/>
          </a:br>
          <a:r>
            <a:rPr lang="en-US" b="1" i="1" dirty="0"/>
            <a:t>Stream : MCA</a:t>
          </a:r>
          <a:br>
            <a:rPr lang="en-US" b="1" i="1" dirty="0"/>
          </a:br>
          <a:r>
            <a:rPr lang="en-US" b="1" i="1" dirty="0"/>
            <a:t>Semester : Semester 2</a:t>
          </a:r>
          <a:r>
            <a:rPr lang="en-US" b="1" i="1" baseline="30000" dirty="0"/>
            <a:t>nd</a:t>
          </a:r>
          <a:br>
            <a:rPr lang="en-US" b="1" i="1" dirty="0"/>
          </a:br>
          <a:r>
            <a:rPr lang="en-US" b="1" i="1" dirty="0"/>
            <a:t>Subject : Operating System</a:t>
          </a:r>
          <a:br>
            <a:rPr lang="en-US" b="1" i="1" dirty="0"/>
          </a:br>
          <a:r>
            <a:rPr lang="en-US" b="1" i="1" dirty="0"/>
            <a:t>Subject Code : MCAN-202</a:t>
          </a:r>
          <a:endParaRPr lang="en-IN" dirty="0"/>
        </a:p>
      </dgm:t>
    </dgm:pt>
    <dgm:pt modelId="{B74CF100-7EBE-4FDD-87F5-9811E44E672A}" type="parTrans" cxnId="{D7C402EC-D401-48F2-9FA9-489EBA64D2C1}">
      <dgm:prSet/>
      <dgm:spPr/>
      <dgm:t>
        <a:bodyPr/>
        <a:lstStyle/>
        <a:p>
          <a:endParaRPr lang="en-IN"/>
        </a:p>
      </dgm:t>
    </dgm:pt>
    <dgm:pt modelId="{97C49672-DEB0-408B-880D-CE4CC1FFA05C}" type="sibTrans" cxnId="{D7C402EC-D401-48F2-9FA9-489EBA64D2C1}">
      <dgm:prSet/>
      <dgm:spPr/>
      <dgm:t>
        <a:bodyPr/>
        <a:lstStyle/>
        <a:p>
          <a:endParaRPr lang="en-IN"/>
        </a:p>
      </dgm:t>
    </dgm:pt>
    <dgm:pt modelId="{A7D57596-966A-47FB-BCA5-CAF6FB03ED07}" type="pres">
      <dgm:prSet presAssocID="{A2E239A2-F51A-40CA-8B83-227559A4E1E5}" presName="Name0" presStyleCnt="0">
        <dgm:presLayoutVars>
          <dgm:dir/>
          <dgm:resizeHandles val="exact"/>
        </dgm:presLayoutVars>
      </dgm:prSet>
      <dgm:spPr/>
    </dgm:pt>
    <dgm:pt modelId="{4AD52805-43BE-4439-95C6-B9F9319FF7C6}" type="pres">
      <dgm:prSet presAssocID="{A2E239A2-F51A-40CA-8B83-227559A4E1E5}" presName="arrow" presStyleLbl="bgShp" presStyleIdx="0" presStyleCnt="1"/>
      <dgm:spPr/>
    </dgm:pt>
    <dgm:pt modelId="{B44AC264-0D58-4B43-B91F-1811A95A46AF}" type="pres">
      <dgm:prSet presAssocID="{A2E239A2-F51A-40CA-8B83-227559A4E1E5}" presName="points" presStyleCnt="0"/>
      <dgm:spPr/>
    </dgm:pt>
    <dgm:pt modelId="{503E3026-5C36-423A-87C2-DC6AFD5D97AA}" type="pres">
      <dgm:prSet presAssocID="{D7CEE535-E68F-40B5-A66A-2133A3FC991C}" presName="compositeA" presStyleCnt="0"/>
      <dgm:spPr/>
    </dgm:pt>
    <dgm:pt modelId="{B8A15AE3-7007-45D5-AE0B-712BF6EB1143}" type="pres">
      <dgm:prSet presAssocID="{D7CEE535-E68F-40B5-A66A-2133A3FC991C}" presName="textA" presStyleLbl="revTx" presStyleIdx="0" presStyleCnt="1" custScaleX="102016" custScaleY="249421" custLinFactNeighborX="40" custLinFactNeighborY="29719">
        <dgm:presLayoutVars>
          <dgm:bulletEnabled val="1"/>
        </dgm:presLayoutVars>
      </dgm:prSet>
      <dgm:spPr/>
    </dgm:pt>
    <dgm:pt modelId="{3D21B696-8607-4CB9-A598-C422064210BF}" type="pres">
      <dgm:prSet presAssocID="{D7CEE535-E68F-40B5-A66A-2133A3FC991C}" presName="circleA" presStyleLbl="node1" presStyleIdx="0" presStyleCnt="1" custLinFactX="361298" custLinFactY="23677" custLinFactNeighborX="400000" custLinFactNeighborY="100000"/>
      <dgm:spPr/>
    </dgm:pt>
    <dgm:pt modelId="{3F281E90-A2C3-4C28-AC22-387AC7AA9436}" type="pres">
      <dgm:prSet presAssocID="{D7CEE535-E68F-40B5-A66A-2133A3FC991C}" presName="spaceA" presStyleCnt="0"/>
      <dgm:spPr/>
    </dgm:pt>
  </dgm:ptLst>
  <dgm:cxnLst>
    <dgm:cxn modelId="{CF055718-9ACB-4FBC-8260-583DB1A074DF}" type="presOf" srcId="{D7CEE535-E68F-40B5-A66A-2133A3FC991C}" destId="{B8A15AE3-7007-45D5-AE0B-712BF6EB1143}" srcOrd="0" destOrd="0" presId="urn:microsoft.com/office/officeart/2005/8/layout/hProcess11"/>
    <dgm:cxn modelId="{C94FD1DE-3BEF-4C8C-BFF6-CBD6E8567D1C}" type="presOf" srcId="{A2E239A2-F51A-40CA-8B83-227559A4E1E5}" destId="{A7D57596-966A-47FB-BCA5-CAF6FB03ED07}" srcOrd="0" destOrd="0" presId="urn:microsoft.com/office/officeart/2005/8/layout/hProcess11"/>
    <dgm:cxn modelId="{D7C402EC-D401-48F2-9FA9-489EBA64D2C1}" srcId="{A2E239A2-F51A-40CA-8B83-227559A4E1E5}" destId="{D7CEE535-E68F-40B5-A66A-2133A3FC991C}" srcOrd="0" destOrd="0" parTransId="{B74CF100-7EBE-4FDD-87F5-9811E44E672A}" sibTransId="{97C49672-DEB0-408B-880D-CE4CC1FFA05C}"/>
    <dgm:cxn modelId="{2160E026-5B4A-4B02-B736-8005E5DA4321}" type="presParOf" srcId="{A7D57596-966A-47FB-BCA5-CAF6FB03ED07}" destId="{4AD52805-43BE-4439-95C6-B9F9319FF7C6}" srcOrd="0" destOrd="0" presId="urn:microsoft.com/office/officeart/2005/8/layout/hProcess11"/>
    <dgm:cxn modelId="{1DFC20C2-31FA-48EC-A740-D84D0A1A29C8}" type="presParOf" srcId="{A7D57596-966A-47FB-BCA5-CAF6FB03ED07}" destId="{B44AC264-0D58-4B43-B91F-1811A95A46AF}" srcOrd="1" destOrd="0" presId="urn:microsoft.com/office/officeart/2005/8/layout/hProcess11"/>
    <dgm:cxn modelId="{52284791-8A3F-4C89-B89D-B9FB85CD3067}" type="presParOf" srcId="{B44AC264-0D58-4B43-B91F-1811A95A46AF}" destId="{503E3026-5C36-423A-87C2-DC6AFD5D97AA}" srcOrd="0" destOrd="0" presId="urn:microsoft.com/office/officeart/2005/8/layout/hProcess11"/>
    <dgm:cxn modelId="{0AC58B95-817A-4F71-9703-53880DBEF5D5}" type="presParOf" srcId="{503E3026-5C36-423A-87C2-DC6AFD5D97AA}" destId="{B8A15AE3-7007-45D5-AE0B-712BF6EB1143}" srcOrd="0" destOrd="0" presId="urn:microsoft.com/office/officeart/2005/8/layout/hProcess11"/>
    <dgm:cxn modelId="{71091A6A-6FC2-455F-B9E2-E86B5A1F3FEE}" type="presParOf" srcId="{503E3026-5C36-423A-87C2-DC6AFD5D97AA}" destId="{3D21B696-8607-4CB9-A598-C422064210BF}" srcOrd="1" destOrd="0" presId="urn:microsoft.com/office/officeart/2005/8/layout/hProcess11"/>
    <dgm:cxn modelId="{4687B31E-F0EB-4A84-90A8-B1AA911B98ED}" type="presParOf" srcId="{503E3026-5C36-423A-87C2-DC6AFD5D97AA}" destId="{3F281E90-A2C3-4C28-AC22-387AC7AA943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D181B7-F791-493A-98B7-DA87921FE2D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08D93C-4138-4EAA-A8F2-82D2497FFB2B}">
      <dgm:prSet/>
      <dgm:spPr/>
      <dgm:t>
        <a:bodyPr/>
        <a:lstStyle/>
        <a:p>
          <a:r>
            <a:rPr lang="en-US" b="1" u="sng" dirty="0"/>
            <a:t>Thank</a:t>
          </a:r>
          <a:r>
            <a:rPr lang="en-US" b="1" dirty="0"/>
            <a:t> </a:t>
          </a:r>
          <a:r>
            <a:rPr lang="en-US" b="1" u="sng" dirty="0"/>
            <a:t>You</a:t>
          </a:r>
          <a:r>
            <a:rPr lang="en-US" b="1" dirty="0"/>
            <a:t>!</a:t>
          </a:r>
          <a:endParaRPr lang="en-IN" dirty="0"/>
        </a:p>
      </dgm:t>
    </dgm:pt>
    <dgm:pt modelId="{38DDF1ED-B0E5-4755-8A26-7A0D61585E99}" type="parTrans" cxnId="{ACECF243-8886-439B-BEE0-4D66C0D03C46}">
      <dgm:prSet/>
      <dgm:spPr/>
      <dgm:t>
        <a:bodyPr/>
        <a:lstStyle/>
        <a:p>
          <a:endParaRPr lang="en-IN"/>
        </a:p>
      </dgm:t>
    </dgm:pt>
    <dgm:pt modelId="{A33C24F3-7720-4F15-B899-798DF2F2D837}" type="sibTrans" cxnId="{ACECF243-8886-439B-BEE0-4D66C0D03C46}">
      <dgm:prSet/>
      <dgm:spPr/>
      <dgm:t>
        <a:bodyPr/>
        <a:lstStyle/>
        <a:p>
          <a:endParaRPr lang="en-IN"/>
        </a:p>
      </dgm:t>
    </dgm:pt>
    <dgm:pt modelId="{A9CBC4E9-BCEC-4783-AA7C-72B7487BB66D}" type="pres">
      <dgm:prSet presAssocID="{4BD181B7-F791-493A-98B7-DA87921FE2D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DE23DE1-3FA7-4444-B874-2A980D50AF30}" type="pres">
      <dgm:prSet presAssocID="{2208D93C-4138-4EAA-A8F2-82D2497FFB2B}" presName="horFlow" presStyleCnt="0"/>
      <dgm:spPr/>
    </dgm:pt>
    <dgm:pt modelId="{B3086537-2FE0-4E3B-9094-E45ABDE47FD5}" type="pres">
      <dgm:prSet presAssocID="{2208D93C-4138-4EAA-A8F2-82D2497FFB2B}" presName="bigChev" presStyleLbl="node1" presStyleIdx="0" presStyleCnt="1" custScaleX="159409"/>
      <dgm:spPr/>
    </dgm:pt>
  </dgm:ptLst>
  <dgm:cxnLst>
    <dgm:cxn modelId="{FF3E4C2D-B5F3-44A9-A118-47D27B5C1869}" type="presOf" srcId="{4BD181B7-F791-493A-98B7-DA87921FE2D2}" destId="{A9CBC4E9-BCEC-4783-AA7C-72B7487BB66D}" srcOrd="0" destOrd="0" presId="urn:microsoft.com/office/officeart/2005/8/layout/lProcess3"/>
    <dgm:cxn modelId="{9FE0F143-B9FF-4591-9647-2E9E0725CB36}" type="presOf" srcId="{2208D93C-4138-4EAA-A8F2-82D2497FFB2B}" destId="{B3086537-2FE0-4E3B-9094-E45ABDE47FD5}" srcOrd="0" destOrd="0" presId="urn:microsoft.com/office/officeart/2005/8/layout/lProcess3"/>
    <dgm:cxn modelId="{ACECF243-8886-439B-BEE0-4D66C0D03C46}" srcId="{4BD181B7-F791-493A-98B7-DA87921FE2D2}" destId="{2208D93C-4138-4EAA-A8F2-82D2497FFB2B}" srcOrd="0" destOrd="0" parTransId="{38DDF1ED-B0E5-4755-8A26-7A0D61585E99}" sibTransId="{A33C24F3-7720-4F15-B899-798DF2F2D837}"/>
    <dgm:cxn modelId="{108A0716-DDB5-4C54-98AB-7D04CEBF12BD}" type="presParOf" srcId="{A9CBC4E9-BCEC-4783-AA7C-72B7487BB66D}" destId="{9DE23DE1-3FA7-4444-B874-2A980D50AF30}" srcOrd="0" destOrd="0" presId="urn:microsoft.com/office/officeart/2005/8/layout/lProcess3"/>
    <dgm:cxn modelId="{5AC98A21-F191-441B-8C37-96CD4D739AEF}" type="presParOf" srcId="{9DE23DE1-3FA7-4444-B874-2A980D50AF30}" destId="{B3086537-2FE0-4E3B-9094-E45ABDE47FD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52805-43BE-4439-95C6-B9F9319FF7C6}">
      <dsp:nvSpPr>
        <dsp:cNvPr id="0" name=""/>
        <dsp:cNvSpPr/>
      </dsp:nvSpPr>
      <dsp:spPr>
        <a:xfrm>
          <a:off x="0" y="1061829"/>
          <a:ext cx="7478897" cy="141577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15AE3-7007-45D5-AE0B-712BF6EB1143}">
      <dsp:nvSpPr>
        <dsp:cNvPr id="0" name=""/>
        <dsp:cNvSpPr/>
      </dsp:nvSpPr>
      <dsp:spPr>
        <a:xfrm>
          <a:off x="5199" y="-108111"/>
          <a:ext cx="6725883" cy="3531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b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1" kern="1200" dirty="0"/>
            <a:t>Name : Rupak Sarkar</a:t>
          </a:r>
          <a:br>
            <a:rPr lang="en-US" sz="3500" b="1" i="1" kern="1200" dirty="0"/>
          </a:br>
          <a:r>
            <a:rPr lang="en-US" sz="3500" b="1" i="1" kern="1200" dirty="0"/>
            <a:t>Roll No.: 14271024036 </a:t>
          </a:r>
          <a:br>
            <a:rPr lang="en-US" sz="3500" b="1" i="1" kern="1200" dirty="0"/>
          </a:br>
          <a:r>
            <a:rPr lang="en-US" sz="3500" b="1" i="1" kern="1200" dirty="0"/>
            <a:t>Stream : MCA</a:t>
          </a:r>
          <a:br>
            <a:rPr lang="en-US" sz="3500" b="1" i="1" kern="1200" dirty="0"/>
          </a:br>
          <a:r>
            <a:rPr lang="en-US" sz="3500" b="1" i="1" kern="1200" dirty="0"/>
            <a:t>Semester : Semester 2</a:t>
          </a:r>
          <a:r>
            <a:rPr lang="en-US" sz="3500" b="1" i="1" kern="1200" baseline="30000" dirty="0"/>
            <a:t>nd</a:t>
          </a:r>
          <a:br>
            <a:rPr lang="en-US" sz="3500" b="1" i="1" kern="1200" dirty="0"/>
          </a:br>
          <a:r>
            <a:rPr lang="en-US" sz="3500" b="1" i="1" kern="1200" dirty="0"/>
            <a:t>Subject : Operating System</a:t>
          </a:r>
          <a:br>
            <a:rPr lang="en-US" sz="3500" b="1" i="1" kern="1200" dirty="0"/>
          </a:br>
          <a:r>
            <a:rPr lang="en-US" sz="3500" b="1" i="1" kern="1200" dirty="0"/>
            <a:t>Subject Code : MCAN-202</a:t>
          </a:r>
          <a:endParaRPr lang="en-IN" sz="3500" kern="1200" dirty="0"/>
        </a:p>
      </dsp:txBody>
      <dsp:txXfrm>
        <a:off x="5199" y="-108111"/>
        <a:ext cx="6725883" cy="3531232"/>
      </dsp:txXfrm>
    </dsp:sp>
    <dsp:sp modelId="{3D21B696-8607-4CB9-A598-C422064210BF}">
      <dsp:nvSpPr>
        <dsp:cNvPr id="0" name=""/>
        <dsp:cNvSpPr/>
      </dsp:nvSpPr>
      <dsp:spPr>
        <a:xfrm>
          <a:off x="5883093" y="2559354"/>
          <a:ext cx="353943" cy="353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86537-2FE0-4E3B-9094-E45ABDE47FD5}">
      <dsp:nvSpPr>
        <dsp:cNvPr id="0" name=""/>
        <dsp:cNvSpPr/>
      </dsp:nvSpPr>
      <dsp:spPr>
        <a:xfrm>
          <a:off x="1927666" y="898"/>
          <a:ext cx="5512351" cy="1383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u="sng" kern="1200" dirty="0"/>
            <a:t>Thank</a:t>
          </a:r>
          <a:r>
            <a:rPr lang="en-US" sz="6500" b="1" kern="1200" dirty="0"/>
            <a:t> </a:t>
          </a:r>
          <a:r>
            <a:rPr lang="en-US" sz="6500" b="1" u="sng" kern="1200" dirty="0"/>
            <a:t>You</a:t>
          </a:r>
          <a:r>
            <a:rPr lang="en-US" sz="6500" b="1" kern="1200" dirty="0"/>
            <a:t>!</a:t>
          </a:r>
          <a:endParaRPr lang="en-IN" sz="6500" kern="1200" dirty="0"/>
        </a:p>
      </dsp:txBody>
      <dsp:txXfrm>
        <a:off x="2619265" y="898"/>
        <a:ext cx="4129154" cy="1383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74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84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2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0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3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987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9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09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7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5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1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38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29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5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2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8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32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  <p:sldLayoutId id="2147484191" r:id="rId14"/>
    <p:sldLayoutId id="2147484192" r:id="rId15"/>
    <p:sldLayoutId id="2147484193" r:id="rId16"/>
    <p:sldLayoutId id="21474841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889FDBC-90EB-30EB-1FDD-2F3D9303C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411312"/>
              </p:ext>
            </p:extLst>
          </p:nvPr>
        </p:nvGraphicFramePr>
        <p:xfrm>
          <a:off x="2727887" y="2662703"/>
          <a:ext cx="7478897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A24E69-5E23-445B-884F-641B567D0F13}"/>
              </a:ext>
            </a:extLst>
          </p:cNvPr>
          <p:cNvSpPr txBox="1"/>
          <p:nvPr/>
        </p:nvSpPr>
        <p:spPr>
          <a:xfrm>
            <a:off x="1661656" y="811085"/>
            <a:ext cx="88686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the Operating System</a:t>
            </a:r>
            <a:endParaRPr lang="en-IN" sz="4800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403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EA2C9-BB86-2756-5C1C-31B174058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783F0-A3ED-CF94-084B-B09CCE82E7E4}"/>
              </a:ext>
            </a:extLst>
          </p:cNvPr>
          <p:cNvSpPr txBox="1"/>
          <p:nvPr/>
        </p:nvSpPr>
        <p:spPr>
          <a:xfrm>
            <a:off x="5738668" y="1107704"/>
            <a:ext cx="63366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Multiprocessing System</a:t>
            </a:r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Another computer system is the multiprocessor system having multiple processors sharing memory and peripheral devices.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Multiprocessor systems are classified into two as tightly-coupled and loosely-coupled (distributed).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 the tightly-coupled one, each processor is assigned a specific duty but processors work in close association, possibly sharing the same memory.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 the loosely coupled one, each processor has its own memory and copy of the 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E036F-45C0-2599-01D0-C579BB1E5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68" y="1978200"/>
            <a:ext cx="5408579" cy="290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14300">
              <a:prstClr val="black"/>
            </a:inn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152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847C65C-16AF-FCC5-D562-28EDD653C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842941"/>
              </p:ext>
            </p:extLst>
          </p:nvPr>
        </p:nvGraphicFramePr>
        <p:xfrm>
          <a:off x="1412158" y="2736502"/>
          <a:ext cx="9367684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64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CC8FEC9-C384-F7D8-7042-A5FDF30D8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913" y="874458"/>
            <a:ext cx="6328367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/>
              <a:t>What is Operating System?</a:t>
            </a:r>
            <a:br>
              <a:rPr lang="en-US" sz="1600" dirty="0"/>
            </a:br>
            <a:endParaRPr lang="en-US" sz="1600" dirty="0"/>
          </a:p>
          <a:p>
            <a:pPr algn="just"/>
            <a:r>
              <a:rPr lang="en-US" dirty="0"/>
              <a:t>An Operating System is a System software that manages all the resources of the computing device.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Acts as an interface between the software and different parts of the computer or the computer hardware.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Manages the overall resources and operations of the computer.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Controls and monitors the execution of all other programs that reside in the computer, which also includes application programs and other system software of the computer.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Examples of Operating Systems are Windows, Linux, macOS, Android, iOS, etc.</a:t>
            </a:r>
          </a:p>
        </p:txBody>
      </p:sp>
      <p:pic>
        <p:nvPicPr>
          <p:cNvPr id="2" name="Picture 2" descr="Operating system - Wikipedia">
            <a:extLst>
              <a:ext uri="{FF2B5EF4-FFF2-40B4-BE49-F238E27FC236}">
                <a16:creationId xmlns:a16="http://schemas.microsoft.com/office/drawing/2014/main" id="{C9AC9309-2370-CA46-D92F-987F5069D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93" y="0"/>
            <a:ext cx="4633913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28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AC892-EE7A-2967-CE14-4F8F6C92C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036EB82-E8DB-015D-2EC5-DABE6AA3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913" y="843677"/>
            <a:ext cx="6328367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/>
              <a:t>What is an Operating System used for?</a:t>
            </a:r>
            <a:br>
              <a:rPr lang="en-US" sz="1600" dirty="0"/>
            </a:b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As a platform for Application programs</a:t>
            </a:r>
            <a:r>
              <a:rPr lang="en-US" dirty="0"/>
              <a:t>: It provides a platform, on top of which, other programs, called application programs can run.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Multitasking</a:t>
            </a:r>
            <a:r>
              <a:rPr lang="en-US" dirty="0"/>
              <a:t>: It manages memory and allows multiple programs to run in their own space and even communicate with each other through shared memory.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Manages</a:t>
            </a:r>
            <a:r>
              <a:rPr lang="en-US" dirty="0"/>
              <a:t> </a:t>
            </a:r>
            <a:r>
              <a:rPr lang="en-US" b="1" dirty="0"/>
              <a:t>memory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Files</a:t>
            </a:r>
            <a:r>
              <a:rPr lang="en-US" dirty="0"/>
              <a:t>: It manages the computer’s main memory and second storage.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Provides</a:t>
            </a:r>
            <a:r>
              <a:rPr lang="en-US" dirty="0"/>
              <a:t> </a:t>
            </a:r>
            <a:r>
              <a:rPr lang="en-US" b="1" dirty="0"/>
              <a:t>Security</a:t>
            </a:r>
            <a:r>
              <a:rPr lang="en-US" dirty="0"/>
              <a:t>: It helps to maintain the system and applications safe through the authorization process. </a:t>
            </a:r>
          </a:p>
        </p:txBody>
      </p:sp>
      <p:pic>
        <p:nvPicPr>
          <p:cNvPr id="1026" name="Picture 2" descr="Operating System – Welcome to Bndsbon's blog!">
            <a:extLst>
              <a:ext uri="{FF2B5EF4-FFF2-40B4-BE49-F238E27FC236}">
                <a16:creationId xmlns:a16="http://schemas.microsoft.com/office/drawing/2014/main" id="{BEDE9AD0-4D43-F5DB-3CC4-6A694CB57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96" y="1499782"/>
            <a:ext cx="4805881" cy="38584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37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F1881-5DB4-448E-EEBE-3E06F1AE2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581A3D5A-4AD5-6327-460F-0FE4A1B5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913" y="458956"/>
            <a:ext cx="6328367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/>
              <a:t>Goals of Operating System</a:t>
            </a:r>
            <a:br>
              <a:rPr lang="en-US" sz="1600" dirty="0"/>
            </a:br>
            <a:endParaRPr lang="en-US" sz="1600" dirty="0"/>
          </a:p>
          <a:p>
            <a:pPr algn="just"/>
            <a:r>
              <a:rPr lang="en-US" dirty="0"/>
              <a:t>The goals of an operating system (OS) can be categorized into several key areas: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Security and Access Control –</a:t>
            </a:r>
            <a:r>
              <a:rPr lang="en-US" dirty="0"/>
              <a:t> The OS enforces user authentication, permissions, and security measures to prevent unauthorized access.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User Interface (UI) and User Experience –</a:t>
            </a:r>
            <a:r>
              <a:rPr lang="en-US" dirty="0"/>
              <a:t> It provides a user-friendly interface, such as a graphical user interface (GUI) or command-line interface (CLI), to interact with the system.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Efficient Resource Management – </a:t>
            </a:r>
            <a:r>
              <a:rPr lang="en-US" dirty="0"/>
              <a:t>The OS manages CPU, memory, storage, and I/O devices efficiently to ensure optimal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Multitasking and Multiuser Support – </a:t>
            </a:r>
            <a:r>
              <a:rPr lang="en-US" dirty="0"/>
              <a:t>It allows multiple processes and users to work simultaneously without interference.</a:t>
            </a:r>
          </a:p>
        </p:txBody>
      </p:sp>
      <p:pic>
        <p:nvPicPr>
          <p:cNvPr id="2050" name="Picture 2" descr="Device Management in Operating System">
            <a:extLst>
              <a:ext uri="{FF2B5EF4-FFF2-40B4-BE49-F238E27FC236}">
                <a16:creationId xmlns:a16="http://schemas.microsoft.com/office/drawing/2014/main" id="{DF4B6A27-D960-D7A4-7558-A976410CE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63" y="1151857"/>
            <a:ext cx="4286250" cy="4133850"/>
          </a:xfrm>
          <a:prstGeom prst="rect">
            <a:avLst/>
          </a:prstGeom>
          <a:noFill/>
          <a:effectLst>
            <a:innerShdw blurRad="114300">
              <a:prstClr val="black"/>
            </a:inn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21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F8A768-5C3A-193F-2563-1196FD8A7528}"/>
              </a:ext>
            </a:extLst>
          </p:cNvPr>
          <p:cNvSpPr txBox="1"/>
          <p:nvPr/>
        </p:nvSpPr>
        <p:spPr>
          <a:xfrm>
            <a:off x="5787957" y="1767805"/>
            <a:ext cx="6129723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Memory Management </a:t>
            </a:r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All data in memory before and after processing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All instructions in memory in order to execute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Memory management determines what is in memory when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Optimizing CPU utilization and computer response to users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Keeping track of which parts of memory are currently being used and by whom</a:t>
            </a:r>
          </a:p>
        </p:txBody>
      </p:sp>
      <p:pic>
        <p:nvPicPr>
          <p:cNvPr id="2050" name="Picture 2" descr="What is an operating system (OS)?">
            <a:extLst>
              <a:ext uri="{FF2B5EF4-FFF2-40B4-BE49-F238E27FC236}">
                <a16:creationId xmlns:a16="http://schemas.microsoft.com/office/drawing/2014/main" id="{3B5A0E9C-7688-831A-7364-0B8F06E26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165337"/>
            <a:ext cx="5868742" cy="31693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A63CBE-B1AB-503B-6912-C77BD235248E}"/>
              </a:ext>
            </a:extLst>
          </p:cNvPr>
          <p:cNvSpPr txBox="1"/>
          <p:nvPr/>
        </p:nvSpPr>
        <p:spPr>
          <a:xfrm>
            <a:off x="2834939" y="447632"/>
            <a:ext cx="6616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Functions of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84353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31B8EC-C5E4-1E9F-AEA4-6AB0A6181703}"/>
              </a:ext>
            </a:extLst>
          </p:cNvPr>
          <p:cNvSpPr txBox="1"/>
          <p:nvPr/>
        </p:nvSpPr>
        <p:spPr>
          <a:xfrm>
            <a:off x="5134560" y="666504"/>
            <a:ext cx="6157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Process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354C8-78B3-4E8C-2119-00079790FB8E}"/>
              </a:ext>
            </a:extLst>
          </p:cNvPr>
          <p:cNvSpPr txBox="1"/>
          <p:nvPr/>
        </p:nvSpPr>
        <p:spPr>
          <a:xfrm>
            <a:off x="5485361" y="1720840"/>
            <a:ext cx="6336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operating system is responsible for the following activities in connection with process management: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Creating and deleting both user and system processes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Suspending and resuming processes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Providing mechanisms for process synchronization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Providing mechanisms for process communication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Providing mechanisms for deadlock handling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2CF31E0A-A0EA-57BC-770C-8A0F74494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9" y="1489000"/>
            <a:ext cx="4764521" cy="388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CA7B3-0DD3-49A2-F9DE-9D8026ADA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548332-8761-C9A8-0C9A-83FD704B5E6A}"/>
              </a:ext>
            </a:extLst>
          </p:cNvPr>
          <p:cNvSpPr txBox="1"/>
          <p:nvPr/>
        </p:nvSpPr>
        <p:spPr>
          <a:xfrm>
            <a:off x="3017499" y="501133"/>
            <a:ext cx="6157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Security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3D7CA-EC34-A6A8-F901-196FB1588AF0}"/>
              </a:ext>
            </a:extLst>
          </p:cNvPr>
          <p:cNvSpPr txBox="1"/>
          <p:nvPr/>
        </p:nvSpPr>
        <p:spPr>
          <a:xfrm>
            <a:off x="1947152" y="1278554"/>
            <a:ext cx="82976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Protection</a:t>
            </a:r>
            <a:r>
              <a:rPr lang="en-US" dirty="0"/>
              <a:t> – any mechanism for controlling access of processes or users to resources defined by the 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Security</a:t>
            </a:r>
            <a:r>
              <a:rPr lang="en-US" dirty="0"/>
              <a:t> – defense of the system against internal and external attacks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Huge range, including denial-of-service, worms, viruses, identity theft, theft of service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Systems generally first distinguish among users, to determine who can do what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 identities (user IDs, security IDs) include name and associated number, one per user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 ID then associated with all files, processes of that user to determine access control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Group identifier (group ID) allows set of users to be defined and controls managed, then also associated with each process, file</a:t>
            </a:r>
          </a:p>
        </p:txBody>
      </p:sp>
    </p:spTree>
    <p:extLst>
      <p:ext uri="{BB962C8B-B14F-4D97-AF65-F5344CB8AC3E}">
        <p14:creationId xmlns:p14="http://schemas.microsoft.com/office/powerpoint/2010/main" val="96776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A0D57-EDC9-E424-D13A-4C11B91B4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E28D71-2D96-3B7C-FAE9-9DDC73AD5DD4}"/>
              </a:ext>
            </a:extLst>
          </p:cNvPr>
          <p:cNvSpPr txBox="1"/>
          <p:nvPr/>
        </p:nvSpPr>
        <p:spPr>
          <a:xfrm>
            <a:off x="2201198" y="394129"/>
            <a:ext cx="7789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Different types of Operating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11C82-270C-BEFF-AD93-5CFA149A076C}"/>
              </a:ext>
            </a:extLst>
          </p:cNvPr>
          <p:cNvSpPr txBox="1"/>
          <p:nvPr/>
        </p:nvSpPr>
        <p:spPr>
          <a:xfrm>
            <a:off x="5592365" y="1489000"/>
            <a:ext cx="63366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Batch Operating System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speed up processing, operators batched together jobs with</a:t>
            </a:r>
          </a:p>
          <a:p>
            <a:pPr algn="just"/>
            <a:r>
              <a:rPr lang="en-US" dirty="0"/>
              <a:t>similar needs &amp; run them through the computer as a group.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limitations of a Batch System are as follows:-</a:t>
            </a:r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User cannot interact with the computer when a job is executing.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 this execution, environment CPU is often idle.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time gap between the job submission and completion of the job (turnround time) is quite maximum.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02BD59-731A-2F7E-CDC5-4843ADEAF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8" y="2100842"/>
            <a:ext cx="5323563" cy="29005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3898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5F12F-5349-ABD7-9290-545231949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0612ED-7C0B-3023-FF7A-59C0214A9EA3}"/>
              </a:ext>
            </a:extLst>
          </p:cNvPr>
          <p:cNvSpPr txBox="1"/>
          <p:nvPr/>
        </p:nvSpPr>
        <p:spPr>
          <a:xfrm>
            <a:off x="5692604" y="1051705"/>
            <a:ext cx="63366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Multiprogramming System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Multiprogramming</a:t>
            </a:r>
            <a:r>
              <a:rPr lang="en-US" dirty="0"/>
              <a:t> is needed for efficiency.</a:t>
            </a:r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Single user cannot keep CPU and I/O devices busy at all times.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Multiprogramming organizes jobs (code and data) so, CPU always has one to execute.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 subset of total jobs in system is kept in memory.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One job selected and run via job scheduling.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When it has to wait (for I/O for example), OS switches to another job.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B7D11-0D8D-5999-5E4C-CF2C28619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6" y="1978200"/>
            <a:ext cx="5232393" cy="290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1790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914</TotalTime>
  <Words>794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Rupak Sarkar</dc:creator>
  <cp:lastModifiedBy>Rupak Sarkar</cp:lastModifiedBy>
  <cp:revision>28</cp:revision>
  <dcterms:created xsi:type="dcterms:W3CDTF">2024-11-18T15:05:46Z</dcterms:created>
  <dcterms:modified xsi:type="dcterms:W3CDTF">2025-02-20T16:44:15Z</dcterms:modified>
</cp:coreProperties>
</file>