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4292FA-2ACD-4DFA-9554-38CED7DD8A77}"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3556294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181596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4825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252484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34563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3100745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292FA-2ACD-4DFA-9554-38CED7DD8A77}"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2092739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292FA-2ACD-4DFA-9554-38CED7DD8A77}"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3868278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292FA-2ACD-4DFA-9554-38CED7DD8A77}"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1120105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1587112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4292FA-2ACD-4DFA-9554-38CED7DD8A77}"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51710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4292FA-2ACD-4DFA-9554-38CED7DD8A77}" type="datetimeFigureOut">
              <a:rPr lang="en-IN" smtClean="0"/>
              <a:t>26-11-2024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123285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4292FA-2ACD-4DFA-9554-38CED7DD8A77}" type="datetimeFigureOut">
              <a:rPr lang="en-IN" smtClean="0"/>
              <a:t>26-11-2024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3878693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4292FA-2ACD-4DFA-9554-38CED7DD8A77}" type="datetimeFigureOut">
              <a:rPr lang="en-IN" smtClean="0"/>
              <a:t>26-11-2024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99532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4292FA-2ACD-4DFA-9554-38CED7DD8A77}"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81997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4292FA-2ACD-4DFA-9554-38CED7DD8A77}"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931070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4292FA-2ACD-4DFA-9554-38CED7DD8A77}" type="datetimeFigureOut">
              <a:rPr lang="en-IN" smtClean="0"/>
              <a:t>26-11-2024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FA6B483-9A53-4423-B62F-B246264BE7F5}" type="slidenum">
              <a:rPr lang="en-IN" smtClean="0"/>
              <a:t>‹#›</a:t>
            </a:fld>
            <a:endParaRPr lang="en-IN"/>
          </a:p>
        </p:txBody>
      </p:sp>
    </p:spTree>
    <p:extLst>
      <p:ext uri="{BB962C8B-B14F-4D97-AF65-F5344CB8AC3E}">
        <p14:creationId xmlns:p14="http://schemas.microsoft.com/office/powerpoint/2010/main" val="636893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790A619-DFD2-7756-384B-56D39908D772}"/>
              </a:ext>
            </a:extLst>
          </p:cNvPr>
          <p:cNvSpPr txBox="1"/>
          <p:nvPr/>
        </p:nvSpPr>
        <p:spPr>
          <a:xfrm>
            <a:off x="1106303" y="2509751"/>
            <a:ext cx="8708923" cy="3046988"/>
          </a:xfrm>
          <a:prstGeom prst="rect">
            <a:avLst/>
          </a:prstGeom>
          <a:noFill/>
        </p:spPr>
        <p:txBody>
          <a:bodyPr wrap="square">
            <a:spAutoFit/>
          </a:bodyPr>
          <a:lstStyle/>
          <a:p>
            <a: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t>Name : Rupak Sarkar</a:t>
            </a:r>
            <a:b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br>
            <a: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t>Roll No.: 01</a:t>
            </a:r>
            <a:b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br>
            <a: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t>Stream : MCA</a:t>
            </a:r>
            <a:b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br>
            <a: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t>Semester : Semester 1</a:t>
            </a:r>
            <a:r>
              <a:rPr lang="en-US" sz="3200" i="1" baseline="30000" dirty="0">
                <a:solidFill>
                  <a:schemeClr val="tx1"/>
                </a:solidFill>
                <a:effectLst>
                  <a:outerShdw blurRad="38100" dist="38100" dir="2700000" algn="tl">
                    <a:srgbClr val="000000">
                      <a:alpha val="43137"/>
                    </a:srgbClr>
                  </a:outerShdw>
                </a:effectLst>
                <a:latin typeface="Calibri" pitchFamily="34" charset="0"/>
                <a:cs typeface="Calibri" pitchFamily="34" charset="0"/>
              </a:rPr>
              <a:t>st</a:t>
            </a:r>
            <a:b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br>
            <a: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t>Subject : Discrete Mathematics</a:t>
            </a:r>
            <a:b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br>
            <a: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t>Subject Code : MCAN-104</a:t>
            </a:r>
            <a:endParaRPr lang="en-IN" sz="3200" dirty="0"/>
          </a:p>
        </p:txBody>
      </p:sp>
      <p:sp>
        <p:nvSpPr>
          <p:cNvPr id="10" name="TextBox 9">
            <a:extLst>
              <a:ext uri="{FF2B5EF4-FFF2-40B4-BE49-F238E27FC236}">
                <a16:creationId xmlns:a16="http://schemas.microsoft.com/office/drawing/2014/main" id="{A4A24E69-5E23-445B-884F-641B567D0F13}"/>
              </a:ext>
            </a:extLst>
          </p:cNvPr>
          <p:cNvSpPr txBox="1"/>
          <p:nvPr/>
        </p:nvSpPr>
        <p:spPr>
          <a:xfrm>
            <a:off x="3045542" y="1024127"/>
            <a:ext cx="6100916" cy="1077218"/>
          </a:xfrm>
          <a:prstGeom prst="rect">
            <a:avLst/>
          </a:prstGeom>
          <a:noFill/>
        </p:spPr>
        <p:txBody>
          <a:bodyPr wrap="square">
            <a:spAutoFit/>
          </a:bodyPr>
          <a:lstStyle/>
          <a:p>
            <a:pPr algn="ctr"/>
            <a:r>
              <a:rPr lang="en-US" sz="3200" b="1" u="sng" dirty="0">
                <a:solidFill>
                  <a:schemeClr val="accent1"/>
                </a:solidFill>
                <a:effectLst>
                  <a:outerShdw blurRad="38100" dist="38100" dir="2700000" algn="tl">
                    <a:srgbClr val="000000">
                      <a:alpha val="43137"/>
                    </a:srgbClr>
                  </a:outerShdw>
                </a:effectLst>
              </a:rPr>
              <a:t>Applications of Graph Theory in Computer Science</a:t>
            </a:r>
            <a:endParaRPr lang="en-IN" sz="3200" u="sng"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64035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0CC8FEC9-C384-F7D8-7042-A5FDF30D8407}"/>
              </a:ext>
            </a:extLst>
          </p:cNvPr>
          <p:cNvSpPr>
            <a:spLocks noChangeArrowheads="1"/>
          </p:cNvSpPr>
          <p:nvPr/>
        </p:nvSpPr>
        <p:spPr bwMode="auto">
          <a:xfrm>
            <a:off x="197872" y="548794"/>
            <a:ext cx="89854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lang="en-US" sz="1600" b="1" dirty="0"/>
              <a:t>What is Graph Theory?</a:t>
            </a:r>
            <a:br>
              <a:rPr lang="en-US" sz="1600" dirty="0"/>
            </a:br>
            <a:r>
              <a:rPr lang="en-US" sz="1600" dirty="0"/>
              <a:t>Graph theory is a branch of mathematics that studies structures used to represent relationships between objects. These structures consist of </a:t>
            </a:r>
            <a:r>
              <a:rPr lang="en-US" sz="1600" b="1" dirty="0"/>
              <a:t>vertices</a:t>
            </a:r>
            <a:r>
              <a:rPr lang="en-US" sz="1600" dirty="0"/>
              <a:t> (nodes) and </a:t>
            </a:r>
            <a:r>
              <a:rPr lang="en-US" sz="1600" b="1" dirty="0"/>
              <a:t>edges</a:t>
            </a:r>
            <a:r>
              <a:rPr lang="en-US" sz="1600" dirty="0"/>
              <a:t> (connections).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7B27EB36-8A27-9460-D80C-12DE7AC6F24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56" r="99688">
                        <a14:foregroundMark x1="156" y1="12917" x2="99688" y2="86250"/>
                        <a14:backgroundMark x1="6101" y1="12391" x2="22500" y2="12083"/>
                        <a14:backgroundMark x1="22500" y1="12083" x2="99063" y2="12083"/>
                      </a14:backgroundRemoval>
                    </a14:imgEffect>
                  </a14:imgLayer>
                </a14:imgProps>
              </a:ext>
              <a:ext uri="{28A0092B-C50C-407E-A947-70E740481C1C}">
                <a14:useLocalDpi xmlns:a14="http://schemas.microsoft.com/office/drawing/2010/main" val="0"/>
              </a:ext>
            </a:extLst>
          </a:blip>
          <a:stretch>
            <a:fillRect/>
          </a:stretch>
        </p:blipFill>
        <p:spPr>
          <a:xfrm>
            <a:off x="3323303" y="1379791"/>
            <a:ext cx="3372465" cy="2529349"/>
          </a:xfrm>
          <a:prstGeom prst="rect">
            <a:avLst/>
          </a:prstGeom>
        </p:spPr>
      </p:pic>
      <p:sp>
        <p:nvSpPr>
          <p:cNvPr id="7" name="TextBox 6">
            <a:extLst>
              <a:ext uri="{FF2B5EF4-FFF2-40B4-BE49-F238E27FC236}">
                <a16:creationId xmlns:a16="http://schemas.microsoft.com/office/drawing/2014/main" id="{703B326D-1985-22E7-9F01-6942B9289574}"/>
              </a:ext>
            </a:extLst>
          </p:cNvPr>
          <p:cNvSpPr txBox="1"/>
          <p:nvPr/>
        </p:nvSpPr>
        <p:spPr>
          <a:xfrm>
            <a:off x="197872" y="3830793"/>
            <a:ext cx="9408244" cy="1754326"/>
          </a:xfrm>
          <a:prstGeom prst="rect">
            <a:avLst/>
          </a:prstGeom>
          <a:noFill/>
        </p:spPr>
        <p:txBody>
          <a:bodyPr wrap="square">
            <a:spAutoFit/>
          </a:bodyPr>
          <a:lstStyle/>
          <a:p>
            <a:pPr algn="just"/>
            <a:r>
              <a:rPr lang="en-US" b="1" dirty="0"/>
              <a:t>Significance in Computer Science</a:t>
            </a:r>
          </a:p>
          <a:p>
            <a:pPr algn="just"/>
            <a:r>
              <a:rPr lang="en-US" dirty="0"/>
              <a:t>Graph theory is essential in computer science as it offers efficient frameworks for modeling and addressing problems related to networks, relationships, and data structures. It forms the backbone of numerous computational applications, including computer networking, database management, artificial intelligence, and machine learning.</a:t>
            </a:r>
          </a:p>
        </p:txBody>
      </p:sp>
    </p:spTree>
    <p:extLst>
      <p:ext uri="{BB962C8B-B14F-4D97-AF65-F5344CB8AC3E}">
        <p14:creationId xmlns:p14="http://schemas.microsoft.com/office/powerpoint/2010/main" val="3684282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137832-15C1-E466-AD4A-10637C606FAA}"/>
              </a:ext>
            </a:extLst>
          </p:cNvPr>
          <p:cNvSpPr txBox="1"/>
          <p:nvPr/>
        </p:nvSpPr>
        <p:spPr>
          <a:xfrm>
            <a:off x="297425" y="796951"/>
            <a:ext cx="9525000" cy="4832092"/>
          </a:xfrm>
          <a:prstGeom prst="rect">
            <a:avLst/>
          </a:prstGeom>
          <a:noFill/>
        </p:spPr>
        <p:txBody>
          <a:bodyPr wrap="square">
            <a:spAutoFit/>
          </a:bodyPr>
          <a:lstStyle/>
          <a:p>
            <a:pPr algn="just"/>
            <a:r>
              <a:rPr lang="en-US" sz="2000" b="1" u="sng" dirty="0">
                <a:effectLst>
                  <a:outerShdw blurRad="38100" dist="38100" dir="2700000" algn="tl">
                    <a:srgbClr val="000000">
                      <a:alpha val="43137"/>
                    </a:srgbClr>
                  </a:outerShdw>
                </a:effectLst>
              </a:rPr>
              <a:t>Applications of Graph Theory in Networking</a:t>
            </a:r>
            <a:r>
              <a:rPr lang="en-US" sz="2000" b="1" dirty="0">
                <a:effectLst>
                  <a:outerShdw blurRad="38100" dist="38100" dir="2700000" algn="tl">
                    <a:srgbClr val="000000">
                      <a:alpha val="43137"/>
                    </a:srgbClr>
                  </a:outerShdw>
                </a:effectLst>
              </a:rPr>
              <a:t>:</a:t>
            </a:r>
          </a:p>
          <a:p>
            <a:pPr algn="just"/>
            <a:endParaRPr lang="en-US" b="1" dirty="0"/>
          </a:p>
          <a:p>
            <a:pPr algn="just"/>
            <a:r>
              <a:rPr lang="en-US" b="1" dirty="0"/>
              <a:t>Shortest Path Algorithms:</a:t>
            </a:r>
            <a:r>
              <a:rPr lang="en-US" dirty="0"/>
              <a:t> Graphs are used to model network topologies, and algorithms like Dijkstra’s or Bellman-Ford help in determining the shortest path between two nodes in a network.</a:t>
            </a:r>
          </a:p>
          <a:p>
            <a:pPr algn="just"/>
            <a:endParaRPr lang="en-US" dirty="0"/>
          </a:p>
          <a:p>
            <a:pPr algn="just"/>
            <a:r>
              <a:rPr lang="en-US" b="1" dirty="0"/>
              <a:t>Distance Vector and Link State Protocols:</a:t>
            </a:r>
            <a:r>
              <a:rPr lang="en-US" dirty="0"/>
              <a:t> These protocols (like RIP and OSPF) rely on graph-theoretical concepts to determine the best paths for data transmission in dynamic networks.</a:t>
            </a:r>
          </a:p>
          <a:p>
            <a:pPr algn="just"/>
            <a:endParaRPr lang="en-US" dirty="0"/>
          </a:p>
          <a:p>
            <a:pPr algn="just"/>
            <a:r>
              <a:rPr lang="en-US" b="1" dirty="0"/>
              <a:t>Structure Design:</a:t>
            </a:r>
            <a:r>
              <a:rPr lang="en-US" dirty="0"/>
              <a:t> Graph theory is used to design the structure of networks. For instance, a network can be modeled as a graph where the nodes represent devices (routers, switches, etc.) and the edges represent communication links.</a:t>
            </a:r>
          </a:p>
          <a:p>
            <a:pPr algn="just"/>
            <a:endParaRPr lang="en-US" dirty="0"/>
          </a:p>
          <a:p>
            <a:pPr algn="just"/>
            <a:r>
              <a:rPr lang="en-US" b="1" dirty="0"/>
              <a:t>Network Connectivity Analysis:</a:t>
            </a:r>
            <a:r>
              <a:rPr lang="en-US" dirty="0"/>
              <a:t> Graph theory can be used to analyze the </a:t>
            </a:r>
          </a:p>
          <a:p>
            <a:pPr algn="just"/>
            <a:r>
              <a:rPr lang="en-US" dirty="0"/>
              <a:t>connectivity of networks, ensuring that nodes are adequately connected </a:t>
            </a:r>
          </a:p>
          <a:p>
            <a:pPr algn="just"/>
            <a:r>
              <a:rPr lang="en-US" dirty="0"/>
              <a:t>through paths that don’t fail easily.</a:t>
            </a:r>
          </a:p>
        </p:txBody>
      </p:sp>
      <p:pic>
        <p:nvPicPr>
          <p:cNvPr id="5" name="Picture 4">
            <a:extLst>
              <a:ext uri="{FF2B5EF4-FFF2-40B4-BE49-F238E27FC236}">
                <a16:creationId xmlns:a16="http://schemas.microsoft.com/office/drawing/2014/main" id="{2A156BE0-1F77-50BD-05A3-7F4791422D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2425" y="117987"/>
            <a:ext cx="2150806" cy="1651819"/>
          </a:xfrm>
          <a:prstGeom prst="rect">
            <a:avLst/>
          </a:prstGeom>
        </p:spPr>
      </p:pic>
      <p:pic>
        <p:nvPicPr>
          <p:cNvPr id="1030" name="Picture 6" descr="Applications of Graph Theory - Main">
            <a:extLst>
              <a:ext uri="{FF2B5EF4-FFF2-40B4-BE49-F238E27FC236}">
                <a16:creationId xmlns:a16="http://schemas.microsoft.com/office/drawing/2014/main" id="{09EE11F3-FE46-720D-0D03-DF77BA5E88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66045" y="4221572"/>
            <a:ext cx="3325955" cy="2636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912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1AF7DF5-E9FB-43F3-934B-1D6627F3E71C}"/>
              </a:ext>
            </a:extLst>
          </p:cNvPr>
          <p:cNvSpPr txBox="1"/>
          <p:nvPr/>
        </p:nvSpPr>
        <p:spPr>
          <a:xfrm>
            <a:off x="265470" y="474345"/>
            <a:ext cx="9468465" cy="4001095"/>
          </a:xfrm>
          <a:prstGeom prst="rect">
            <a:avLst/>
          </a:prstGeom>
          <a:noFill/>
        </p:spPr>
        <p:txBody>
          <a:bodyPr wrap="square">
            <a:spAutoFit/>
          </a:bodyPr>
          <a:lstStyle/>
          <a:p>
            <a:pPr algn="just"/>
            <a:r>
              <a:rPr lang="en-US" sz="2000" b="1" u="sng" dirty="0">
                <a:effectLst>
                  <a:outerShdw blurRad="38100" dist="38100" dir="2700000" algn="tl">
                    <a:srgbClr val="000000">
                      <a:alpha val="43137"/>
                    </a:srgbClr>
                  </a:outerShdw>
                </a:effectLst>
              </a:rPr>
              <a:t>Applications of Graph Theory in Database and Query Optimization</a:t>
            </a:r>
            <a:r>
              <a:rPr lang="en-US" sz="2000" b="1" dirty="0">
                <a:effectLst>
                  <a:outerShdw blurRad="38100" dist="38100" dir="2700000" algn="tl">
                    <a:srgbClr val="000000">
                      <a:alpha val="43137"/>
                    </a:srgbClr>
                  </a:outerShdw>
                </a:effectLst>
              </a:rPr>
              <a:t>:</a:t>
            </a:r>
          </a:p>
          <a:p>
            <a:pPr algn="just"/>
            <a:endParaRPr lang="en-US" b="1" dirty="0"/>
          </a:p>
          <a:p>
            <a:pPr algn="just"/>
            <a:r>
              <a:rPr lang="en-US" b="1" dirty="0"/>
              <a:t>Query Plan Graphs:</a:t>
            </a:r>
            <a:r>
              <a:rPr lang="en-US" dirty="0"/>
              <a:t> In query optimization, databases take the help of graph representations where nodes represent joints and edges represent data flow between operations.</a:t>
            </a:r>
          </a:p>
          <a:p>
            <a:pPr algn="just"/>
            <a:endParaRPr lang="en-US" dirty="0"/>
          </a:p>
          <a:p>
            <a:pPr algn="just"/>
            <a:r>
              <a:rPr lang="en-US" b="1" dirty="0"/>
              <a:t>Join Optimization:</a:t>
            </a:r>
            <a:r>
              <a:rPr lang="en-US" dirty="0"/>
              <a:t> Queries involving multiple tables often require joints, which can be optimized using graph theory.</a:t>
            </a:r>
          </a:p>
          <a:p>
            <a:pPr algn="just"/>
            <a:endParaRPr lang="en-US" dirty="0"/>
          </a:p>
          <a:p>
            <a:pPr algn="just"/>
            <a:r>
              <a:rPr lang="en-US" b="1" dirty="0"/>
              <a:t>Graph Databases:</a:t>
            </a:r>
            <a:r>
              <a:rPr lang="en-US" dirty="0"/>
              <a:t> Graph theory is used to build specialized graph databases</a:t>
            </a:r>
            <a:r>
              <a:rPr lang="en-US" b="1" dirty="0"/>
              <a:t>.</a:t>
            </a:r>
          </a:p>
          <a:p>
            <a:pPr algn="just"/>
            <a:endParaRPr lang="en-US" b="1" dirty="0"/>
          </a:p>
          <a:p>
            <a:pPr algn="just"/>
            <a:r>
              <a:rPr lang="en-US" b="1" dirty="0"/>
              <a:t>Indexing and Querying:</a:t>
            </a:r>
            <a:r>
              <a:rPr lang="en-US" dirty="0"/>
              <a:t> In relational databases, graph theory can improve indexing strategies, allowing for faster retrieval of related data by indexing relationships between tables</a:t>
            </a:r>
            <a:r>
              <a:rPr lang="en-US" b="1" dirty="0"/>
              <a:t>.</a:t>
            </a:r>
            <a:endParaRPr lang="en-US" dirty="0"/>
          </a:p>
        </p:txBody>
      </p:sp>
      <p:pic>
        <p:nvPicPr>
          <p:cNvPr id="2052" name="Picture 4" descr="Understanding Graph Databases in SQL Server">
            <a:extLst>
              <a:ext uri="{FF2B5EF4-FFF2-40B4-BE49-F238E27FC236}">
                <a16:creationId xmlns:a16="http://schemas.microsoft.com/office/drawing/2014/main" id="{6CEE6006-7C0C-774C-A52E-4593232F5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813" y="4205287"/>
            <a:ext cx="3048000" cy="265271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raph Databases for Beginners: An Introduction to Graph Databases">
            <a:extLst>
              <a:ext uri="{FF2B5EF4-FFF2-40B4-BE49-F238E27FC236}">
                <a16:creationId xmlns:a16="http://schemas.microsoft.com/office/drawing/2014/main" id="{BA96C87B-F27D-822B-5AEA-FF1A21E77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9922" y="4207715"/>
            <a:ext cx="3539613" cy="2650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53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C2597-EEB1-EA65-4EF4-7F04C5A68E2A}"/>
              </a:ext>
            </a:extLst>
          </p:cNvPr>
          <p:cNvSpPr txBox="1"/>
          <p:nvPr/>
        </p:nvSpPr>
        <p:spPr>
          <a:xfrm>
            <a:off x="176981" y="958584"/>
            <a:ext cx="9576619" cy="4555093"/>
          </a:xfrm>
          <a:prstGeom prst="rect">
            <a:avLst/>
          </a:prstGeom>
          <a:noFill/>
        </p:spPr>
        <p:txBody>
          <a:bodyPr wrap="square">
            <a:spAutoFit/>
          </a:bodyPr>
          <a:lstStyle/>
          <a:p>
            <a:pPr algn="just"/>
            <a:r>
              <a:rPr lang="en-US" sz="2000" b="1" u="sng" dirty="0">
                <a:effectLst>
                  <a:outerShdw blurRad="38100" dist="38100" dir="2700000" algn="tl">
                    <a:srgbClr val="000000">
                      <a:alpha val="43137"/>
                    </a:srgbClr>
                  </a:outerShdw>
                </a:effectLst>
              </a:rPr>
              <a:t>Applications of Graph Theory in Software Engineering</a:t>
            </a:r>
            <a:r>
              <a:rPr lang="en-US" sz="2000" b="1" dirty="0">
                <a:effectLst>
                  <a:outerShdw blurRad="38100" dist="38100" dir="2700000" algn="tl">
                    <a:srgbClr val="000000">
                      <a:alpha val="43137"/>
                    </a:srgbClr>
                  </a:outerShdw>
                </a:effectLst>
              </a:rPr>
              <a:t>:</a:t>
            </a:r>
          </a:p>
          <a:p>
            <a:pPr algn="just"/>
            <a:endParaRPr lang="en-US" b="1" dirty="0"/>
          </a:p>
          <a:p>
            <a:pPr algn="just"/>
            <a:r>
              <a:rPr lang="en-US" b="1" dirty="0"/>
              <a:t>Modeling Software Components:</a:t>
            </a:r>
            <a:r>
              <a:rPr lang="en-US" dirty="0"/>
              <a:t> Graph theory helps in representing the components of a software system as nodes and the interactions between them as edges.</a:t>
            </a:r>
          </a:p>
          <a:p>
            <a:pPr algn="just"/>
            <a:endParaRPr lang="en-US" dirty="0"/>
          </a:p>
          <a:p>
            <a:pPr algn="just"/>
            <a:r>
              <a:rPr lang="en-US" b="1" dirty="0"/>
              <a:t>Coupling and Cohesion Analysis:</a:t>
            </a:r>
            <a:r>
              <a:rPr lang="en-US" dirty="0"/>
              <a:t> Graph theory helps in evaluating coupling and cohesion.</a:t>
            </a:r>
          </a:p>
          <a:p>
            <a:pPr algn="just"/>
            <a:endParaRPr lang="en-US" dirty="0"/>
          </a:p>
          <a:p>
            <a:pPr algn="just"/>
            <a:r>
              <a:rPr lang="en-US" b="1" dirty="0"/>
              <a:t>Dependency Graphs:</a:t>
            </a:r>
            <a:r>
              <a:rPr lang="en-US" dirty="0"/>
              <a:t> In large software projects, managing dependencies between libraries, modules, or packages is critical.</a:t>
            </a:r>
          </a:p>
          <a:p>
            <a:pPr algn="just"/>
            <a:endParaRPr lang="en-US" b="1" dirty="0"/>
          </a:p>
          <a:p>
            <a:pPr algn="just"/>
            <a:r>
              <a:rPr lang="en-US" b="1" dirty="0"/>
              <a:t>Data Flow Analysis:</a:t>
            </a:r>
            <a:r>
              <a:rPr lang="en-US" dirty="0"/>
              <a:t> </a:t>
            </a:r>
            <a:r>
              <a:rPr lang="en-US" b="1" dirty="0"/>
              <a:t>Data flow graphs</a:t>
            </a:r>
            <a:r>
              <a:rPr lang="en-US" dirty="0"/>
              <a:t> model the flow of data through a program, helping to identify variables that are used, defined, or propagated through different parts of the code.</a:t>
            </a:r>
          </a:p>
          <a:p>
            <a:pPr algn="just"/>
            <a:endParaRPr lang="en-US" dirty="0"/>
          </a:p>
          <a:p>
            <a:pPr algn="just"/>
            <a:r>
              <a:rPr lang="en-US" b="1" dirty="0"/>
              <a:t>Refactoring with Graphs:</a:t>
            </a:r>
            <a:r>
              <a:rPr lang="en-US" dirty="0"/>
              <a:t> Graph theory helps identify areas of code that need refactoring by analyzing the structure of the software. </a:t>
            </a:r>
          </a:p>
        </p:txBody>
      </p:sp>
    </p:spTree>
    <p:extLst>
      <p:ext uri="{BB962C8B-B14F-4D97-AF65-F5344CB8AC3E}">
        <p14:creationId xmlns:p14="http://schemas.microsoft.com/office/powerpoint/2010/main" val="301826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61B35C-C783-B950-5576-EB28BCA3871B}"/>
              </a:ext>
            </a:extLst>
          </p:cNvPr>
          <p:cNvSpPr txBox="1"/>
          <p:nvPr/>
        </p:nvSpPr>
        <p:spPr>
          <a:xfrm>
            <a:off x="245806" y="570386"/>
            <a:ext cx="9429136" cy="3724096"/>
          </a:xfrm>
          <a:prstGeom prst="rect">
            <a:avLst/>
          </a:prstGeom>
          <a:noFill/>
        </p:spPr>
        <p:txBody>
          <a:bodyPr wrap="square">
            <a:spAutoFit/>
          </a:bodyPr>
          <a:lstStyle/>
          <a:p>
            <a:pPr algn="just"/>
            <a:r>
              <a:rPr lang="en-US" sz="2000" b="1" u="sng" dirty="0">
                <a:effectLst>
                  <a:outerShdw blurRad="38100" dist="38100" dir="2700000" algn="tl">
                    <a:srgbClr val="000000">
                      <a:alpha val="43137"/>
                    </a:srgbClr>
                  </a:outerShdw>
                </a:effectLst>
              </a:rPr>
              <a:t>Applications of Graph Theory in Cyber Security</a:t>
            </a:r>
            <a:r>
              <a:rPr lang="en-US" sz="2000" b="1" dirty="0">
                <a:effectLst>
                  <a:outerShdw blurRad="38100" dist="38100" dir="2700000" algn="tl">
                    <a:srgbClr val="000000">
                      <a:alpha val="43137"/>
                    </a:srgbClr>
                  </a:outerShdw>
                </a:effectLst>
              </a:rPr>
              <a:t>:</a:t>
            </a:r>
          </a:p>
          <a:p>
            <a:pPr algn="just"/>
            <a:endParaRPr lang="en-US" b="1" dirty="0"/>
          </a:p>
          <a:p>
            <a:pPr algn="just"/>
            <a:r>
              <a:rPr lang="en-US" b="1" dirty="0"/>
              <a:t>Attack Graphs:</a:t>
            </a:r>
            <a:r>
              <a:rPr lang="en-US" dirty="0"/>
              <a:t> In cybersecurity, an attack graph is a representation of the possible paths an attacker might take to exploit vulnerabilities in a system. </a:t>
            </a:r>
          </a:p>
          <a:p>
            <a:pPr algn="just"/>
            <a:endParaRPr lang="en-US" dirty="0"/>
          </a:p>
          <a:p>
            <a:pPr algn="just"/>
            <a:r>
              <a:rPr lang="en-US" b="1" dirty="0"/>
              <a:t>Anomaly Detection in Network Traffic:</a:t>
            </a:r>
            <a:r>
              <a:rPr lang="en-US" dirty="0"/>
              <a:t> Graph-based techniques are used to detect unusual patterns in network traffic.</a:t>
            </a:r>
          </a:p>
          <a:p>
            <a:pPr algn="just"/>
            <a:endParaRPr lang="en-US" dirty="0"/>
          </a:p>
          <a:p>
            <a:pPr algn="just"/>
            <a:r>
              <a:rPr lang="en-US" b="1" dirty="0"/>
              <a:t>Malware Behavior Analysis:</a:t>
            </a:r>
            <a:r>
              <a:rPr lang="en-US" dirty="0"/>
              <a:t> Graph theory is used to model the behavior of malware by representing different activities.</a:t>
            </a:r>
          </a:p>
          <a:p>
            <a:pPr algn="just"/>
            <a:endParaRPr lang="en-US" dirty="0"/>
          </a:p>
          <a:p>
            <a:pPr algn="just"/>
            <a:r>
              <a:rPr lang="en-US" b="1" dirty="0"/>
              <a:t>Vulnerability Dependency Graphs:</a:t>
            </a:r>
            <a:r>
              <a:rPr lang="en-US" dirty="0"/>
              <a:t> Systems are often made up of multiple interconnected components, and vulnerabilities in one component can affect others.</a:t>
            </a:r>
          </a:p>
        </p:txBody>
      </p:sp>
      <p:pic>
        <p:nvPicPr>
          <p:cNvPr id="3074" name="Picture 2" descr="Cybersecurity, graph theory, and public health — LIRNEasia">
            <a:extLst>
              <a:ext uri="{FF2B5EF4-FFF2-40B4-BE49-F238E27FC236}">
                <a16:creationId xmlns:a16="http://schemas.microsoft.com/office/drawing/2014/main" id="{332B38E1-735E-6021-6919-609FBD9088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560" y="4407511"/>
            <a:ext cx="3724275" cy="221391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Graph Theory and Cyber Security | Semantic Scholar">
            <a:extLst>
              <a:ext uri="{FF2B5EF4-FFF2-40B4-BE49-F238E27FC236}">
                <a16:creationId xmlns:a16="http://schemas.microsoft.com/office/drawing/2014/main" id="{4E4136BE-75DD-9F71-10F0-50DD51D01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70090" y="4425566"/>
            <a:ext cx="3601679" cy="2195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1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9160F7-0CCC-61EB-0DED-29E0931B0BBA}"/>
              </a:ext>
            </a:extLst>
          </p:cNvPr>
          <p:cNvSpPr txBox="1"/>
          <p:nvPr/>
        </p:nvSpPr>
        <p:spPr>
          <a:xfrm>
            <a:off x="739876" y="2921168"/>
            <a:ext cx="9367684" cy="1015663"/>
          </a:xfrm>
          <a:prstGeom prst="rect">
            <a:avLst/>
          </a:prstGeom>
          <a:noFill/>
        </p:spPr>
        <p:txBody>
          <a:bodyPr wrap="square">
            <a:spAutoFit/>
          </a:bodyPr>
          <a:lstStyle/>
          <a:p>
            <a:pPr algn="ctr"/>
            <a:r>
              <a:rPr lang="en-US" sz="3600" b="1" u="sng" dirty="0">
                <a:effectLst>
                  <a:outerShdw blurRad="38100" dist="38100" dir="2700000" algn="tl">
                    <a:srgbClr val="000000">
                      <a:alpha val="43137"/>
                    </a:srgbClr>
                  </a:outerShdw>
                </a:effectLst>
              </a:rPr>
              <a:t>Thank</a:t>
            </a:r>
            <a:r>
              <a:rPr lang="en-US" sz="3600" b="1" dirty="0">
                <a:effectLst>
                  <a:outerShdw blurRad="38100" dist="38100" dir="2700000" algn="tl">
                    <a:srgbClr val="000000">
                      <a:alpha val="43137"/>
                    </a:srgbClr>
                  </a:outerShdw>
                </a:effectLst>
              </a:rPr>
              <a:t> </a:t>
            </a:r>
            <a:r>
              <a:rPr lang="en-US" sz="3600" b="1" u="sng" dirty="0">
                <a:effectLst>
                  <a:outerShdw blurRad="38100" dist="38100" dir="2700000" algn="tl">
                    <a:srgbClr val="000000">
                      <a:alpha val="43137"/>
                    </a:srgbClr>
                  </a:outerShdw>
                </a:effectLst>
              </a:rPr>
              <a:t>You</a:t>
            </a:r>
            <a:r>
              <a:rPr lang="en-US" sz="3600" b="1" dirty="0">
                <a:effectLst>
                  <a:outerShdw blurRad="38100" dist="38100" dir="2700000" algn="tl">
                    <a:srgbClr val="000000">
                      <a:alpha val="43137"/>
                    </a:srgbClr>
                  </a:outerShdw>
                </a:effectLst>
              </a:rPr>
              <a:t>!</a:t>
            </a:r>
          </a:p>
          <a:p>
            <a:pPr algn="just"/>
            <a:endParaRPr lang="en-US" sz="2400" b="1" dirty="0"/>
          </a:p>
        </p:txBody>
      </p:sp>
    </p:spTree>
    <p:extLst>
      <p:ext uri="{BB962C8B-B14F-4D97-AF65-F5344CB8AC3E}">
        <p14:creationId xmlns:p14="http://schemas.microsoft.com/office/powerpoint/2010/main" val="18966432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177</TotalTime>
  <Words>586</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Rupak Sarkar</dc:creator>
  <cp:lastModifiedBy>Rupak Sarkar</cp:lastModifiedBy>
  <cp:revision>6</cp:revision>
  <dcterms:created xsi:type="dcterms:W3CDTF">2024-11-18T15:05:46Z</dcterms:created>
  <dcterms:modified xsi:type="dcterms:W3CDTF">2024-11-26T15:06:21Z</dcterms:modified>
</cp:coreProperties>
</file>