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Quantitative aspect of recorded information: </a:t>
            </a:r>
            <a:r>
              <a:rPr lang="en" sz="1050">
                <a:solidFill>
                  <a:srgbClr val="222222"/>
                </a:solidFill>
                <a:highlight>
                  <a:srgbClr val="FFFFFF"/>
                </a:highlight>
              </a:rPr>
              <a:t>bibliographic data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1" Type="http://schemas.openxmlformats.org/officeDocument/2006/relationships/hyperlink" Target="https://en.wikipedia.org/wiki/Science" TargetMode="External"/><Relationship Id="rId10" Type="http://schemas.openxmlformats.org/officeDocument/2006/relationships/hyperlink" Target="https://en.wikipedia.org/wiki/Academic_discipline" TargetMode="External"/><Relationship Id="rId13" Type="http://schemas.openxmlformats.org/officeDocument/2006/relationships/hyperlink" Target="https://en.wikipedia.org/wiki/The_arts" TargetMode="External"/><Relationship Id="rId12" Type="http://schemas.openxmlformats.org/officeDocument/2006/relationships/hyperlink" Target="https://en.wikipedia.org/wiki/Social_science" TargetMode="External"/><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en.wikipedia.org/wiki/Web_of_Science#cite_note-InfoToNov2009-7" TargetMode="External"/><Relationship Id="rId4" Type="http://schemas.openxmlformats.org/officeDocument/2006/relationships/hyperlink" Target="https://en.wikipedia.org/wiki/Web_of_Science#cite_note-ComLibNov2009-8" TargetMode="External"/><Relationship Id="rId9" Type="http://schemas.openxmlformats.org/officeDocument/2006/relationships/hyperlink" Target="https://en.wikipedia.org/wiki/Open-access_journal" TargetMode="External"/><Relationship Id="rId15" Type="http://schemas.openxmlformats.org/officeDocument/2006/relationships/hyperlink" Target="https://en.wikipedia.org/wiki/Web_of_Science#cite_note-facts-12" TargetMode="External"/><Relationship Id="rId14" Type="http://schemas.openxmlformats.org/officeDocument/2006/relationships/hyperlink" Target="https://en.wikipedia.org/wiki/Web_of_Science#cite_note-oview-9" TargetMode="External"/><Relationship Id="rId17" Type="http://schemas.openxmlformats.org/officeDocument/2006/relationships/hyperlink" Target="https://en.wikipedia.org/wiki/Web_of_Science#cite_note-harvard-search-13" TargetMode="External"/><Relationship Id="rId16" Type="http://schemas.openxmlformats.org/officeDocument/2006/relationships/hyperlink" Target="https://en.wikipedia.org/wiki/Web_of_Science#cite_note-facts-12" TargetMode="External"/><Relationship Id="rId5" Type="http://schemas.openxmlformats.org/officeDocument/2006/relationships/hyperlink" Target="https://en.wikipedia.org/wiki/Web_of_Science#cite_note-oview-9" TargetMode="External"/><Relationship Id="rId6" Type="http://schemas.openxmlformats.org/officeDocument/2006/relationships/hyperlink" Target="https://en.wikipedia.org/wiki/Web_of_Science#cite_note-UoOL-10" TargetMode="External"/><Relationship Id="rId7" Type="http://schemas.openxmlformats.org/officeDocument/2006/relationships/hyperlink" Target="https://en.wikipedia.org/wiki/Web_of_Science#cite_note-Web_of_Science-2014-11" TargetMode="External"/><Relationship Id="rId8" Type="http://schemas.openxmlformats.org/officeDocument/2006/relationships/hyperlink" Target="https://en.wikipedia.org/wiki/Impact_facto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n.wikipedia.org/wiki/Max_O._Lorenz" TargetMode="External"/><Relationship Id="rId4" Type="http://schemas.openxmlformats.org/officeDocument/2006/relationships/hyperlink" Target="https://en.wikipedia.org/wiki/Economic_inequality" TargetMode="External"/><Relationship Id="rId5" Type="http://schemas.openxmlformats.org/officeDocument/2006/relationships/hyperlink" Target="https://en.wikipedia.org/wiki/Wealth_distribu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sz="3600"/>
              <a:t>Inequality of “Knowledge”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Implementation</a:t>
            </a:r>
          </a:p>
        </p:txBody>
      </p:sp>
      <p:sp>
        <p:nvSpPr>
          <p:cNvPr id="117" name="Shape 117"/>
          <p:cNvSpPr txBox="1"/>
          <p:nvPr>
            <p:ph idx="1" type="body"/>
          </p:nvPr>
        </p:nvSpPr>
        <p:spPr>
          <a:xfrm>
            <a:off x="258000" y="1178800"/>
            <a:ext cx="8520600"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
              <a:t>Calculate and Plot the Lorenz Curve</a:t>
            </a:r>
          </a:p>
          <a:p>
            <a:pPr indent="-228600" lvl="0" marL="457200" rtl="0">
              <a:spcBef>
                <a:spcPts val="0"/>
              </a:spcBef>
              <a:buAutoNum type="arabicPeriod"/>
            </a:pPr>
            <a:r>
              <a:rPr lang="en"/>
              <a:t>Calculate G-Value</a:t>
            </a:r>
          </a:p>
          <a:p>
            <a:pPr indent="-228600" lvl="0" marL="457200" rtl="0">
              <a:spcBef>
                <a:spcPts val="0"/>
              </a:spcBef>
              <a:buAutoNum type="arabicPeriod"/>
            </a:pPr>
            <a:r>
              <a:rPr lang="en"/>
              <a:t>Geometrically</a:t>
            </a:r>
            <a:r>
              <a:rPr lang="en"/>
              <a:t> determine K-value</a:t>
            </a:r>
          </a:p>
          <a:p>
            <a:pPr indent="-228600" lvl="0" marL="457200" rtl="0">
              <a:spcBef>
                <a:spcPts val="0"/>
              </a:spcBef>
              <a:buAutoNum type="arabicPeriod"/>
            </a:pPr>
            <a:r>
              <a:rPr lang="en"/>
              <a:t>Compare and plot the G-K values (1997 - 2015)</a:t>
            </a:r>
          </a:p>
          <a:p>
            <a:pPr lvl="0" rtl="0">
              <a:spcBef>
                <a:spcPts val="0"/>
              </a:spcBef>
              <a:buNone/>
            </a:pPr>
            <a:r>
              <a:rPr lang="en"/>
              <a:t>Number of citations / publications</a:t>
            </a:r>
          </a:p>
          <a:p>
            <a:pPr lvl="0">
              <a:spcBef>
                <a:spcPts val="0"/>
              </a:spcBef>
              <a:buNone/>
            </a:pPr>
            <a:r>
              <a:rPr b="1" lang="en">
                <a:solidFill>
                  <a:srgbClr val="0000FF"/>
                </a:solidFill>
              </a:rPr>
              <a:t>Inequality of Science and Social Sciences Journals Publication (1997 - 2015)</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Journal Impact Factor</a:t>
            </a:r>
          </a:p>
        </p:txBody>
      </p:sp>
      <p:sp>
        <p:nvSpPr>
          <p:cNvPr id="123" name="Shape 12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400">
                <a:solidFill>
                  <a:srgbClr val="333333"/>
                </a:solidFill>
                <a:highlight>
                  <a:srgbClr val="FFFFFF"/>
                </a:highlight>
              </a:rPr>
              <a:t>The Journal Impact Factor is defined as </a:t>
            </a:r>
            <a:r>
              <a:rPr lang="en" sz="1400">
                <a:solidFill>
                  <a:srgbClr val="333333"/>
                </a:solidFill>
              </a:rPr>
              <a:t>all citations to the journal in the current JCR year to </a:t>
            </a:r>
            <a:r>
              <a:rPr lang="en" sz="1400">
                <a:solidFill>
                  <a:srgbClr val="333333"/>
                </a:solidFill>
                <a:highlight>
                  <a:srgbClr val="FFFF00"/>
                </a:highlight>
              </a:rPr>
              <a:t>items published in the previous two years, divided by the total number of scholarly items (these comprise articles, reviews, and proceedings papers) published in the journal in the previous two years.</a:t>
            </a:r>
          </a:p>
          <a:p>
            <a:pPr lvl="0">
              <a:spcBef>
                <a:spcPts val="0"/>
              </a:spcBef>
              <a:buNone/>
            </a:pPr>
            <a:r>
              <a:rPr i="1" lang="en" sz="1200">
                <a:solidFill>
                  <a:srgbClr val="333333"/>
                </a:solidFill>
              </a:rPr>
              <a:t>(http://ipscience-help.thomsonreuters.com/incitesLiveJCR/glossaryAZgroup/g8/4346-TRS.html)</a:t>
            </a:r>
          </a:p>
          <a:p>
            <a:pPr lvl="0">
              <a:spcBef>
                <a:spcPts val="0"/>
              </a:spcBef>
              <a:buNone/>
            </a:pPr>
            <a:r>
              <a:t/>
            </a:r>
            <a:endParaRPr sz="1400">
              <a:solidFill>
                <a:srgbClr val="333333"/>
              </a:solidFill>
            </a:endParaRPr>
          </a:p>
          <a:p>
            <a:pPr lvl="0">
              <a:spcBef>
                <a:spcPts val="0"/>
              </a:spcBef>
              <a:buNone/>
            </a:pPr>
            <a:r>
              <a:t/>
            </a:r>
            <a:endParaRPr sz="1400">
              <a:solidFill>
                <a:srgbClr val="333333"/>
              </a:solidFill>
            </a:endParaRPr>
          </a:p>
        </p:txBody>
      </p:sp>
      <p:pic>
        <p:nvPicPr>
          <p:cNvPr id="124" name="Shape 124"/>
          <p:cNvPicPr preferRelativeResize="0"/>
          <p:nvPr/>
        </p:nvPicPr>
        <p:blipFill>
          <a:blip r:embed="rId3">
            <a:alphaModFix/>
          </a:blip>
          <a:stretch>
            <a:fillRect/>
          </a:stretch>
        </p:blipFill>
        <p:spPr>
          <a:xfrm>
            <a:off x="1558925" y="2641050"/>
            <a:ext cx="5848350" cy="1409700"/>
          </a:xfrm>
          <a:prstGeom prst="rect">
            <a:avLst/>
          </a:prstGeom>
          <a:noFill/>
          <a:ln>
            <a:noFill/>
          </a:ln>
        </p:spPr>
      </p:pic>
      <p:sp>
        <p:nvSpPr>
          <p:cNvPr id="125" name="Shape 125"/>
          <p:cNvSpPr txBox="1"/>
          <p:nvPr/>
        </p:nvSpPr>
        <p:spPr>
          <a:xfrm>
            <a:off x="2566375" y="4273675"/>
            <a:ext cx="7527300" cy="295200"/>
          </a:xfrm>
          <a:prstGeom prst="rect">
            <a:avLst/>
          </a:prstGeom>
          <a:noFill/>
          <a:ln>
            <a:noFill/>
          </a:ln>
        </p:spPr>
        <p:txBody>
          <a:bodyPr anchorCtr="0" anchor="t" bIns="91425" lIns="91425" rIns="91425" tIns="91425">
            <a:noAutofit/>
          </a:bodyPr>
          <a:lstStyle/>
          <a:p>
            <a:pPr lvl="0">
              <a:spcBef>
                <a:spcPts val="0"/>
              </a:spcBef>
              <a:buNone/>
            </a:pPr>
            <a:r>
              <a:rPr i="1" lang="en" sz="1200"/>
              <a:t>(</a:t>
            </a:r>
            <a:r>
              <a:rPr i="1" lang="en" sz="1200"/>
              <a:t>https://en.wikipedia.org/wiki/Impact_factor)</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idx="1" type="body"/>
          </p:nvPr>
        </p:nvSpPr>
        <p:spPr>
          <a:xfrm>
            <a:off x="311700" y="863550"/>
            <a:ext cx="8520600" cy="3416400"/>
          </a:xfrm>
          <a:prstGeom prst="rect">
            <a:avLst/>
          </a:prstGeom>
        </p:spPr>
        <p:txBody>
          <a:bodyPr anchorCtr="0" anchor="t" bIns="91425" lIns="91425" rIns="91425" tIns="91425">
            <a:noAutofit/>
          </a:bodyPr>
          <a:lstStyle/>
          <a:p>
            <a:pPr lvl="0" rtl="0">
              <a:spcBef>
                <a:spcPts val="0"/>
              </a:spcBef>
              <a:buNone/>
            </a:pPr>
            <a:r>
              <a:t/>
            </a:r>
            <a:endParaRPr b="1" sz="1400">
              <a:solidFill>
                <a:srgbClr val="222222"/>
              </a:solidFill>
              <a:highlight>
                <a:srgbClr val="FFFFFF"/>
              </a:highlight>
            </a:endParaRPr>
          </a:p>
          <a:p>
            <a:pPr lvl="0" rtl="0" algn="ctr">
              <a:spcBef>
                <a:spcPts val="0"/>
              </a:spcBef>
              <a:buNone/>
            </a:pPr>
            <a:r>
              <a:t/>
            </a:r>
            <a:endParaRPr b="1">
              <a:solidFill>
                <a:srgbClr val="222222"/>
              </a:solidFill>
              <a:highlight>
                <a:srgbClr val="FFFFFF"/>
              </a:highlight>
            </a:endParaRPr>
          </a:p>
          <a:p>
            <a:pPr lvl="0" rtl="0" algn="ctr">
              <a:spcBef>
                <a:spcPts val="0"/>
              </a:spcBef>
              <a:buClr>
                <a:schemeClr val="dk1"/>
              </a:buClr>
              <a:buSzPct val="61111"/>
              <a:buFont typeface="Arial"/>
              <a:buNone/>
            </a:pPr>
            <a:r>
              <a:rPr b="1" lang="en">
                <a:solidFill>
                  <a:srgbClr val="222222"/>
                </a:solidFill>
                <a:highlight>
                  <a:srgbClr val="FFFFFF"/>
                </a:highlight>
              </a:rPr>
              <a:t>Gini coefficient of 1 (100%) expresses perfect inequality</a:t>
            </a:r>
          </a:p>
          <a:p>
            <a:pPr lvl="0" rtl="0" algn="ctr">
              <a:spcBef>
                <a:spcPts val="0"/>
              </a:spcBef>
              <a:buNone/>
            </a:pPr>
            <a:r>
              <a:rPr b="1" lang="en">
                <a:solidFill>
                  <a:srgbClr val="222222"/>
                </a:solidFill>
                <a:highlight>
                  <a:srgbClr val="FFFFFF"/>
                </a:highlight>
              </a:rPr>
              <a:t>A Gini coefficient of 0 (0%) expresses perfect equality</a:t>
            </a:r>
          </a:p>
          <a:p>
            <a:pPr lvl="0" rtl="0" algn="ctr">
              <a:spcBef>
                <a:spcPts val="0"/>
              </a:spcBef>
              <a:buNone/>
            </a:pPr>
            <a:r>
              <a:t/>
            </a:r>
            <a:endParaRPr b="1">
              <a:solidFill>
                <a:srgbClr val="222222"/>
              </a:solidFill>
              <a:highlight>
                <a:srgbClr val="FFFFFF"/>
              </a:highlight>
            </a:endParaRPr>
          </a:p>
          <a:p>
            <a:pPr lvl="0" rtl="0">
              <a:spcBef>
                <a:spcPts val="0"/>
              </a:spcBef>
              <a:buNone/>
            </a:pPr>
            <a:r>
              <a:t/>
            </a:r>
            <a:endParaRPr b="1" sz="1400">
              <a:solidFill>
                <a:srgbClr val="222222"/>
              </a:solidFill>
              <a:highlight>
                <a:srgbClr val="FFFFFF"/>
              </a:highlight>
            </a:endParaRPr>
          </a:p>
          <a:p>
            <a:pPr lvl="0" rtl="0">
              <a:spcBef>
                <a:spcPts val="0"/>
              </a:spcBef>
              <a:buNone/>
            </a:pPr>
            <a:r>
              <a:t/>
            </a:r>
            <a:endParaRPr b="1" sz="1400">
              <a:solidFill>
                <a:srgbClr val="222222"/>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Why Not?</a:t>
            </a:r>
          </a:p>
        </p:txBody>
      </p:sp>
      <p:sp>
        <p:nvSpPr>
          <p:cNvPr id="136" name="Shape 136"/>
          <p:cNvSpPr txBox="1"/>
          <p:nvPr>
            <p:ph idx="1" type="body"/>
          </p:nvPr>
        </p:nvSpPr>
        <p:spPr>
          <a:xfrm>
            <a:off x="365400" y="1173950"/>
            <a:ext cx="8520600" cy="3416400"/>
          </a:xfrm>
          <a:prstGeom prst="rect">
            <a:avLst/>
          </a:prstGeom>
        </p:spPr>
        <p:txBody>
          <a:bodyPr anchorCtr="0" anchor="t" bIns="91425" lIns="91425" rIns="91425" tIns="91425">
            <a:noAutofit/>
          </a:bodyPr>
          <a:lstStyle/>
          <a:p>
            <a:pPr lvl="0">
              <a:spcBef>
                <a:spcPts val="0"/>
              </a:spcBef>
              <a:buNone/>
            </a:pPr>
            <a:r>
              <a:t/>
            </a:r>
            <a:endParaRPr>
              <a:solidFill>
                <a:srgbClr val="000000"/>
              </a:solidFill>
            </a:endParaRPr>
          </a:p>
          <a:p>
            <a:pPr lvl="0" rtl="0" algn="ctr">
              <a:spcBef>
                <a:spcPts val="0"/>
              </a:spcBef>
              <a:buNone/>
            </a:pPr>
            <a:r>
              <a:rPr lang="en">
                <a:solidFill>
                  <a:srgbClr val="000000"/>
                </a:solidFill>
              </a:rPr>
              <a:t>IF = Citations / Publications </a:t>
            </a:r>
          </a:p>
          <a:p>
            <a:pPr lvl="0" rtl="0" algn="l">
              <a:spcBef>
                <a:spcPts val="0"/>
              </a:spcBef>
              <a:buNone/>
            </a:pPr>
            <a:r>
              <a:rPr lang="en">
                <a:solidFill>
                  <a:srgbClr val="000000"/>
                </a:solidFill>
              </a:rPr>
              <a:t>~ New Journals appearing, some Journals </a:t>
            </a:r>
            <a:r>
              <a:rPr lang="en">
                <a:solidFill>
                  <a:srgbClr val="000000"/>
                </a:solidFill>
              </a:rPr>
              <a:t>disappearing</a:t>
            </a:r>
          </a:p>
          <a:p>
            <a:pPr lvl="0" rtl="0" algn="l">
              <a:spcBef>
                <a:spcPts val="0"/>
              </a:spcBef>
              <a:buNone/>
            </a:pPr>
            <a:r>
              <a:rPr lang="en">
                <a:solidFill>
                  <a:srgbClr val="000000"/>
                </a:solidFill>
              </a:rPr>
              <a:t>~ Journals Renamed (rare)</a:t>
            </a:r>
          </a:p>
          <a:p>
            <a:pPr lvl="0" algn="l">
              <a:spcBef>
                <a:spcPts val="0"/>
              </a:spcBef>
              <a:buNone/>
            </a:pPr>
            <a:r>
              <a:t/>
            </a:r>
            <a:endParaRPr>
              <a:solidFill>
                <a:srgbClr val="000000"/>
              </a:solidFill>
            </a:endParaRPr>
          </a:p>
        </p:txBody>
      </p:sp>
      <p:sp>
        <p:nvSpPr>
          <p:cNvPr id="137" name="Shape 137"/>
          <p:cNvSpPr/>
          <p:nvPr/>
        </p:nvSpPr>
        <p:spPr>
          <a:xfrm>
            <a:off x="547650" y="3403950"/>
            <a:ext cx="547500" cy="2469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solidFill>
                <a:srgbClr val="FF0000"/>
              </a:solidFill>
            </a:endParaRPr>
          </a:p>
        </p:txBody>
      </p:sp>
      <p:sp>
        <p:nvSpPr>
          <p:cNvPr id="138" name="Shape 138"/>
          <p:cNvSpPr txBox="1"/>
          <p:nvPr/>
        </p:nvSpPr>
        <p:spPr>
          <a:xfrm>
            <a:off x="1374475" y="3334050"/>
            <a:ext cx="4778400" cy="386700"/>
          </a:xfrm>
          <a:prstGeom prst="rect">
            <a:avLst/>
          </a:prstGeom>
          <a:noFill/>
          <a:ln>
            <a:noFill/>
          </a:ln>
        </p:spPr>
        <p:txBody>
          <a:bodyPr anchorCtr="0" anchor="t" bIns="91425" lIns="91425" rIns="91425" tIns="91425">
            <a:noAutofit/>
          </a:bodyPr>
          <a:lstStyle/>
          <a:p>
            <a:pPr lvl="0">
              <a:spcBef>
                <a:spcPts val="0"/>
              </a:spcBef>
              <a:buNone/>
            </a:pPr>
            <a:r>
              <a:rPr lang="en"/>
              <a:t>Time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Gini-Index v.s K-Index </a:t>
            </a:r>
          </a:p>
        </p:txBody>
      </p:sp>
      <p:pic>
        <p:nvPicPr>
          <p:cNvPr id="144" name="Shape 144"/>
          <p:cNvPicPr preferRelativeResize="0"/>
          <p:nvPr/>
        </p:nvPicPr>
        <p:blipFill>
          <a:blip r:embed="rId3">
            <a:alphaModFix/>
          </a:blip>
          <a:stretch>
            <a:fillRect/>
          </a:stretch>
        </p:blipFill>
        <p:spPr>
          <a:xfrm>
            <a:off x="774700" y="1329037"/>
            <a:ext cx="3771900" cy="2590800"/>
          </a:xfrm>
          <a:prstGeom prst="rect">
            <a:avLst/>
          </a:prstGeom>
          <a:noFill/>
          <a:ln>
            <a:noFill/>
          </a:ln>
        </p:spPr>
      </p:pic>
      <p:pic>
        <p:nvPicPr>
          <p:cNvPr id="145" name="Shape 145"/>
          <p:cNvPicPr preferRelativeResize="0"/>
          <p:nvPr/>
        </p:nvPicPr>
        <p:blipFill>
          <a:blip r:embed="rId4">
            <a:alphaModFix/>
          </a:blip>
          <a:stretch>
            <a:fillRect/>
          </a:stretch>
        </p:blipFill>
        <p:spPr>
          <a:xfrm>
            <a:off x="4546587" y="1295400"/>
            <a:ext cx="3781425" cy="255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pic>
        <p:nvPicPr>
          <p:cNvPr id="150" name="Shape 150"/>
          <p:cNvPicPr preferRelativeResize="0"/>
          <p:nvPr/>
        </p:nvPicPr>
        <p:blipFill>
          <a:blip r:embed="rId3">
            <a:alphaModFix/>
          </a:blip>
          <a:stretch>
            <a:fillRect/>
          </a:stretch>
        </p:blipFill>
        <p:spPr>
          <a:xfrm>
            <a:off x="1782625" y="386550"/>
            <a:ext cx="6007249" cy="4122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56" name="Shape 15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600"/>
              </a:spcBef>
              <a:spcAft>
                <a:spcPts val="600"/>
              </a:spcAft>
              <a:buClr>
                <a:schemeClr val="dk1"/>
              </a:buClr>
              <a:buSzPct val="100000"/>
              <a:buFont typeface="Arial"/>
              <a:buNone/>
            </a:pPr>
            <a:r>
              <a:rPr lang="en" sz="1050">
                <a:solidFill>
                  <a:srgbClr val="222222"/>
                </a:solidFill>
                <a:highlight>
                  <a:srgbClr val="FFFF00"/>
                </a:highlight>
              </a:rPr>
              <a:t>Expanding the coverage of Web of Science, in </a:t>
            </a:r>
            <a:r>
              <a:rPr b="1" lang="en">
                <a:solidFill>
                  <a:srgbClr val="222222"/>
                </a:solidFill>
                <a:highlight>
                  <a:srgbClr val="FFFF00"/>
                </a:highlight>
              </a:rPr>
              <a:t>November 2009</a:t>
            </a:r>
            <a:r>
              <a:rPr lang="en" sz="1050">
                <a:solidFill>
                  <a:srgbClr val="222222"/>
                </a:solidFill>
                <a:highlight>
                  <a:srgbClr val="FFFF00"/>
                </a:highlight>
              </a:rPr>
              <a:t> Thomson Reuters introduced </a:t>
            </a:r>
            <a:r>
              <a:rPr i="1" lang="en" sz="1050">
                <a:solidFill>
                  <a:srgbClr val="222222"/>
                </a:solidFill>
                <a:highlight>
                  <a:srgbClr val="FFFF00"/>
                </a:highlight>
              </a:rPr>
              <a:t>Century of Social Sciences</a:t>
            </a:r>
            <a:r>
              <a:rPr lang="en" sz="1050">
                <a:solidFill>
                  <a:srgbClr val="222222"/>
                </a:solidFill>
                <a:highlight>
                  <a:srgbClr val="FFFF00"/>
                </a:highlight>
              </a:rPr>
              <a:t>.</a:t>
            </a:r>
            <a:r>
              <a:rPr lang="en" sz="1050">
                <a:solidFill>
                  <a:srgbClr val="222222"/>
                </a:solidFill>
                <a:highlight>
                  <a:srgbClr val="FFFFFF"/>
                </a:highlight>
              </a:rPr>
              <a:t> This service contains files which trace </a:t>
            </a:r>
            <a:r>
              <a:rPr lang="en" sz="1050">
                <a:solidFill>
                  <a:srgbClr val="222222"/>
                </a:solidFill>
                <a:highlight>
                  <a:srgbClr val="FFFF00"/>
                </a:highlight>
              </a:rPr>
              <a:t>social science research back to the beginning of the 20th century,</a:t>
            </a:r>
            <a:r>
              <a:rPr baseline="30000" lang="en" sz="1400" u="sng">
                <a:solidFill>
                  <a:srgbClr val="0B0080"/>
                </a:solidFill>
                <a:highlight>
                  <a:srgbClr val="FFFFFF"/>
                </a:highlight>
                <a:hlinkClick r:id="rId3"/>
              </a:rPr>
              <a:t>[7]</a:t>
            </a:r>
            <a:r>
              <a:rPr baseline="30000" lang="en" sz="1400" u="sng">
                <a:solidFill>
                  <a:srgbClr val="0B0080"/>
                </a:solidFill>
                <a:highlight>
                  <a:srgbClr val="FFFFFF"/>
                </a:highlight>
                <a:hlinkClick r:id="rId4"/>
              </a:rPr>
              <a:t>[8]</a:t>
            </a:r>
            <a:r>
              <a:rPr lang="en" sz="1050">
                <a:solidFill>
                  <a:srgbClr val="222222"/>
                </a:solidFill>
                <a:highlight>
                  <a:srgbClr val="FFFFFF"/>
                </a:highlight>
              </a:rPr>
              <a:t>and Web of Science now has indexing coverage from the year 1900 to the present.</a:t>
            </a:r>
            <a:r>
              <a:rPr baseline="30000" lang="en" sz="1400" u="sng">
                <a:solidFill>
                  <a:srgbClr val="0B0080"/>
                </a:solidFill>
                <a:highlight>
                  <a:srgbClr val="FFFFFF"/>
                </a:highlight>
                <a:hlinkClick r:id="rId5"/>
              </a:rPr>
              <a:t>[9]</a:t>
            </a:r>
            <a:r>
              <a:rPr baseline="30000" lang="en" sz="1400" u="sng">
                <a:solidFill>
                  <a:srgbClr val="0B0080"/>
                </a:solidFill>
                <a:highlight>
                  <a:srgbClr val="FFFFFF"/>
                </a:highlight>
                <a:hlinkClick r:id="rId6"/>
              </a:rPr>
              <a:t>[10]</a:t>
            </a:r>
            <a:r>
              <a:rPr lang="en" sz="1050">
                <a:solidFill>
                  <a:srgbClr val="222222"/>
                </a:solidFill>
                <a:highlight>
                  <a:srgbClr val="FFFFFF"/>
                </a:highlight>
              </a:rPr>
              <a:t> </a:t>
            </a:r>
            <a:r>
              <a:rPr lang="en" sz="1050">
                <a:solidFill>
                  <a:srgbClr val="222222"/>
                </a:solidFill>
                <a:highlight>
                  <a:srgbClr val="00FFFF"/>
                </a:highlight>
              </a:rPr>
              <a:t>As of </a:t>
            </a:r>
            <a:r>
              <a:rPr b="1" lang="en">
                <a:solidFill>
                  <a:srgbClr val="222222"/>
                </a:solidFill>
                <a:highlight>
                  <a:srgbClr val="00FFFF"/>
                </a:highlight>
              </a:rPr>
              <a:t>3 September 2014</a:t>
            </a:r>
            <a:r>
              <a:rPr lang="en" sz="1050">
                <a:solidFill>
                  <a:srgbClr val="222222"/>
                </a:solidFill>
                <a:highlight>
                  <a:srgbClr val="00FFFF"/>
                </a:highlight>
              </a:rPr>
              <a:t>, the multidisciplinary coverage of the Web of Science encompasses over 50,000 scholarly books, 12,000 journals and 160,000 conference proceedings.</a:t>
            </a:r>
            <a:r>
              <a:rPr baseline="30000" lang="en" sz="1400" u="sng">
                <a:solidFill>
                  <a:srgbClr val="0B0080"/>
                </a:solidFill>
                <a:highlight>
                  <a:srgbClr val="00FFFF"/>
                </a:highlight>
                <a:hlinkClick r:id="rId7"/>
              </a:rPr>
              <a:t>[11]</a:t>
            </a:r>
            <a:r>
              <a:rPr lang="en" sz="1050">
                <a:solidFill>
                  <a:srgbClr val="222222"/>
                </a:solidFill>
                <a:highlight>
                  <a:srgbClr val="00FFFF"/>
                </a:highlight>
              </a:rPr>
              <a:t> The selection is made on the basis of </a:t>
            </a:r>
            <a:r>
              <a:rPr lang="en" sz="1050" u="sng">
                <a:solidFill>
                  <a:srgbClr val="0B0080"/>
                </a:solidFill>
                <a:highlight>
                  <a:srgbClr val="00FFFF"/>
                </a:highlight>
                <a:hlinkClick r:id="rId8"/>
              </a:rPr>
              <a:t>impact evaluations</a:t>
            </a:r>
            <a:r>
              <a:rPr lang="en" sz="1050">
                <a:solidFill>
                  <a:srgbClr val="222222"/>
                </a:solidFill>
                <a:highlight>
                  <a:srgbClr val="00FFFF"/>
                </a:highlight>
              </a:rPr>
              <a:t> and comprise </a:t>
            </a:r>
            <a:r>
              <a:rPr lang="en" sz="1050" u="sng">
                <a:solidFill>
                  <a:srgbClr val="0B0080"/>
                </a:solidFill>
                <a:highlight>
                  <a:srgbClr val="00FFFF"/>
                </a:highlight>
                <a:hlinkClick r:id="rId9"/>
              </a:rPr>
              <a:t>open-access journals</a:t>
            </a:r>
            <a:r>
              <a:rPr lang="en" sz="1050">
                <a:solidFill>
                  <a:srgbClr val="222222"/>
                </a:solidFill>
                <a:highlight>
                  <a:srgbClr val="00FFFF"/>
                </a:highlight>
              </a:rPr>
              <a:t>, spanning multiple </a:t>
            </a:r>
            <a:r>
              <a:rPr lang="en" sz="1050" u="sng">
                <a:solidFill>
                  <a:srgbClr val="0B0080"/>
                </a:solidFill>
                <a:highlight>
                  <a:srgbClr val="00FFFF"/>
                </a:highlight>
                <a:hlinkClick r:id="rId10"/>
              </a:rPr>
              <a:t>academic disciplines</a:t>
            </a:r>
            <a:r>
              <a:rPr lang="en" sz="1050">
                <a:solidFill>
                  <a:srgbClr val="222222"/>
                </a:solidFill>
                <a:highlight>
                  <a:srgbClr val="00FFFF"/>
                </a:highlight>
              </a:rPr>
              <a:t>. The coverage includes: the </a:t>
            </a:r>
            <a:r>
              <a:rPr lang="en" sz="1050" u="sng">
                <a:solidFill>
                  <a:srgbClr val="0B0080"/>
                </a:solidFill>
                <a:highlight>
                  <a:srgbClr val="00FFFF"/>
                </a:highlight>
                <a:hlinkClick r:id="rId11"/>
              </a:rPr>
              <a:t>sciences</a:t>
            </a:r>
            <a:r>
              <a:rPr lang="en" sz="1050">
                <a:solidFill>
                  <a:srgbClr val="222222"/>
                </a:solidFill>
                <a:highlight>
                  <a:srgbClr val="00FFFF"/>
                </a:highlight>
              </a:rPr>
              <a:t>, </a:t>
            </a:r>
            <a:r>
              <a:rPr lang="en" sz="1050" u="sng">
                <a:solidFill>
                  <a:srgbClr val="0B0080"/>
                </a:solidFill>
                <a:highlight>
                  <a:srgbClr val="00FFFF"/>
                </a:highlight>
                <a:hlinkClick r:id="rId12"/>
              </a:rPr>
              <a:t>social sciences</a:t>
            </a:r>
            <a:r>
              <a:rPr lang="en" sz="1050">
                <a:solidFill>
                  <a:srgbClr val="222222"/>
                </a:solidFill>
                <a:highlight>
                  <a:srgbClr val="00FFFF"/>
                </a:highlight>
              </a:rPr>
              <a:t>, </a:t>
            </a:r>
            <a:r>
              <a:rPr lang="en" sz="1050" u="sng">
                <a:solidFill>
                  <a:srgbClr val="0B0080"/>
                </a:solidFill>
                <a:highlight>
                  <a:srgbClr val="00FFFF"/>
                </a:highlight>
                <a:hlinkClick r:id="rId13"/>
              </a:rPr>
              <a:t>arts</a:t>
            </a:r>
            <a:r>
              <a:rPr lang="en" sz="1050">
                <a:solidFill>
                  <a:srgbClr val="222222"/>
                </a:solidFill>
                <a:highlight>
                  <a:srgbClr val="00FFFF"/>
                </a:highlight>
              </a:rPr>
              <a:t>, and humanities, and goes across disciplines.</a:t>
            </a:r>
            <a:r>
              <a:rPr baseline="30000" lang="en" sz="1400" u="sng">
                <a:solidFill>
                  <a:srgbClr val="0B0080"/>
                </a:solidFill>
                <a:highlight>
                  <a:srgbClr val="00FFFF"/>
                </a:highlight>
                <a:hlinkClick r:id="rId14"/>
              </a:rPr>
              <a:t>[9]</a:t>
            </a:r>
            <a:r>
              <a:rPr baseline="30000" lang="en" sz="1400" u="sng">
                <a:solidFill>
                  <a:srgbClr val="0B0080"/>
                </a:solidFill>
                <a:highlight>
                  <a:srgbClr val="00FFFF"/>
                </a:highlight>
                <a:hlinkClick r:id="rId15"/>
              </a:rPr>
              <a:t>[12]</a:t>
            </a:r>
            <a:r>
              <a:rPr lang="en" sz="1050">
                <a:solidFill>
                  <a:srgbClr val="222222"/>
                </a:solidFill>
                <a:highlight>
                  <a:srgbClr val="00FFFF"/>
                </a:highlight>
              </a:rPr>
              <a:t> However, Web of Science does not index all journals, and its coverage in some fields is less complete than in others.</a:t>
            </a:r>
          </a:p>
          <a:p>
            <a:pPr lvl="0" rtl="0">
              <a:spcBef>
                <a:spcPts val="600"/>
              </a:spcBef>
              <a:spcAft>
                <a:spcPts val="600"/>
              </a:spcAft>
              <a:buClr>
                <a:schemeClr val="dk1"/>
              </a:buClr>
              <a:buSzPct val="100000"/>
              <a:buFont typeface="Arial"/>
              <a:buNone/>
            </a:pPr>
            <a:r>
              <a:rPr lang="en" sz="1050">
                <a:solidFill>
                  <a:srgbClr val="222222"/>
                </a:solidFill>
                <a:highlight>
                  <a:srgbClr val="FFFFFF"/>
                </a:highlight>
              </a:rPr>
              <a:t>Furthermore, as of September 3, 2014 the total file count of the Web of Science was 90 million records, which included over a billion cited references. This citation service on average indexes around 65 million items per year, and it is described as the largest accessible citation database.</a:t>
            </a:r>
            <a:r>
              <a:rPr baseline="30000" lang="en" sz="1400" u="sng">
                <a:solidFill>
                  <a:srgbClr val="0B0080"/>
                </a:solidFill>
                <a:highlight>
                  <a:srgbClr val="FFFFFF"/>
                </a:highlight>
                <a:hlinkClick r:id="rId16"/>
              </a:rPr>
              <a:t>[12]</a:t>
            </a:r>
          </a:p>
          <a:p>
            <a:pPr lvl="0" rtl="0">
              <a:spcBef>
                <a:spcPts val="600"/>
              </a:spcBef>
              <a:spcAft>
                <a:spcPts val="600"/>
              </a:spcAft>
              <a:buClr>
                <a:schemeClr val="dk1"/>
              </a:buClr>
              <a:buSzPct val="100000"/>
              <a:buFont typeface="Arial"/>
              <a:buNone/>
            </a:pPr>
            <a:r>
              <a:rPr lang="en" sz="1050">
                <a:solidFill>
                  <a:srgbClr val="222222"/>
                </a:solidFill>
                <a:highlight>
                  <a:srgbClr val="FFFFFF"/>
                </a:highlight>
              </a:rPr>
              <a:t>Titles of foreign-language publications are translated into English and so cannot be found by searches in the original language.</a:t>
            </a:r>
            <a:r>
              <a:rPr baseline="30000" lang="en" sz="1400" u="sng">
                <a:solidFill>
                  <a:srgbClr val="0B0080"/>
                </a:solidFill>
                <a:highlight>
                  <a:srgbClr val="FFFFFF"/>
                </a:highlight>
                <a:hlinkClick r:id="rId17"/>
              </a:rPr>
              <a:t>[13]</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Contents</a:t>
            </a:r>
          </a:p>
        </p:txBody>
      </p:sp>
      <p:sp>
        <p:nvSpPr>
          <p:cNvPr id="60" name="Shape 6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17500" lvl="0" marL="457200" rtl="0">
              <a:spcBef>
                <a:spcPts val="0"/>
              </a:spcBef>
              <a:buSzPct val="100000"/>
              <a:buAutoNum type="arabicPeriod"/>
            </a:pPr>
            <a:r>
              <a:rPr lang="en" sz="1400"/>
              <a:t>Early Qualitative models of Knowledge</a:t>
            </a:r>
          </a:p>
          <a:p>
            <a:pPr lvl="0" rtl="0">
              <a:spcBef>
                <a:spcPts val="0"/>
              </a:spcBef>
              <a:spcAft>
                <a:spcPts val="0"/>
              </a:spcAft>
              <a:buNone/>
            </a:pPr>
            <a:r>
              <a:rPr lang="en" sz="1400"/>
              <a:t>  2.</a:t>
            </a:r>
            <a:r>
              <a:rPr lang="en" sz="1400"/>
              <a:t>	</a:t>
            </a:r>
            <a:r>
              <a:rPr lang="en" sz="1400"/>
              <a:t>Bibliometrics ~ Statistics of Knowledge (written papers, journals, articles e.t.c.)</a:t>
            </a:r>
          </a:p>
          <a:p>
            <a:pPr lvl="0" rtl="0">
              <a:spcBef>
                <a:spcPts val="0"/>
              </a:spcBef>
              <a:spcAft>
                <a:spcPts val="0"/>
              </a:spcAft>
              <a:buNone/>
            </a:pPr>
            <a:r>
              <a:rPr lang="en" sz="1400"/>
              <a:t>    	 - Impact Factor </a:t>
            </a:r>
          </a:p>
          <a:p>
            <a:pPr lvl="0" rtl="0">
              <a:spcBef>
                <a:spcPts val="0"/>
              </a:spcBef>
              <a:spcAft>
                <a:spcPts val="0"/>
              </a:spcAft>
              <a:buNone/>
            </a:pPr>
            <a:r>
              <a:rPr lang="en" sz="1400"/>
              <a:t>          - h factor, Eigenfactor Score e.t.c</a:t>
            </a:r>
          </a:p>
          <a:p>
            <a:pPr lvl="0" rtl="0">
              <a:spcBef>
                <a:spcPts val="0"/>
              </a:spcBef>
              <a:spcAft>
                <a:spcPts val="0"/>
              </a:spcAft>
              <a:buNone/>
            </a:pPr>
            <a:r>
              <a:t/>
            </a:r>
            <a:endParaRPr sz="1400"/>
          </a:p>
          <a:p>
            <a:pPr lvl="0" rtl="0">
              <a:lnSpc>
                <a:spcPct val="100000"/>
              </a:lnSpc>
              <a:spcBef>
                <a:spcPts val="0"/>
              </a:spcBef>
              <a:buClr>
                <a:schemeClr val="dk1"/>
              </a:buClr>
              <a:buSzPct val="78571"/>
              <a:buFont typeface="Arial"/>
              <a:buNone/>
            </a:pPr>
            <a:r>
              <a:rPr lang="en" sz="1400"/>
              <a:t>  3.    Inequality </a:t>
            </a:r>
          </a:p>
          <a:p>
            <a:pPr lvl="0" rtl="0">
              <a:spcBef>
                <a:spcPts val="0"/>
              </a:spcBef>
              <a:spcAft>
                <a:spcPts val="0"/>
              </a:spcAft>
              <a:buClr>
                <a:schemeClr val="dk1"/>
              </a:buClr>
              <a:buSzPct val="78571"/>
              <a:buFont typeface="Arial"/>
              <a:buNone/>
            </a:pPr>
            <a:r>
              <a:rPr lang="en" sz="1400"/>
              <a:t>              - Ideal Cases ~ Perfect Equality, Inequality</a:t>
            </a:r>
          </a:p>
          <a:p>
            <a:pPr lvl="0" rtl="0">
              <a:spcBef>
                <a:spcPts val="0"/>
              </a:spcBef>
              <a:spcAft>
                <a:spcPts val="0"/>
              </a:spcAft>
              <a:buClr>
                <a:schemeClr val="dk1"/>
              </a:buClr>
              <a:buSzPct val="78571"/>
              <a:buFont typeface="Arial"/>
              <a:buNone/>
            </a:pPr>
            <a:r>
              <a:rPr lang="en" sz="1400"/>
              <a:t>              - Lorenz Curve ~ g-index, k-index</a:t>
            </a:r>
          </a:p>
          <a:p>
            <a:pPr lvl="0" rtl="0">
              <a:spcBef>
                <a:spcPts val="0"/>
              </a:spcBef>
              <a:spcAft>
                <a:spcPts val="0"/>
              </a:spcAft>
              <a:buNone/>
            </a:pPr>
            <a:r>
              <a:t/>
            </a:r>
            <a:endParaRPr sz="1400"/>
          </a:p>
          <a:p>
            <a:pPr lvl="0" rtl="0">
              <a:spcBef>
                <a:spcPts val="0"/>
              </a:spcBef>
              <a:spcAft>
                <a:spcPts val="0"/>
              </a:spcAft>
              <a:buNone/>
            </a:pPr>
            <a:r>
              <a:rPr lang="en" sz="1400"/>
              <a:t>4.      Report Findings: </a:t>
            </a:r>
          </a:p>
          <a:p>
            <a:pPr lvl="0" rtl="0">
              <a:spcBef>
                <a:spcPts val="0"/>
              </a:spcBef>
              <a:spcAft>
                <a:spcPts val="0"/>
              </a:spcAft>
              <a:buNone/>
            </a:pPr>
            <a:r>
              <a:t/>
            </a:r>
            <a:endParaRPr sz="1400"/>
          </a:p>
          <a:p>
            <a:pPr lvl="0" rtl="0">
              <a:spcBef>
                <a:spcPts val="0"/>
              </a:spcBef>
              <a:spcAft>
                <a:spcPts val="0"/>
              </a:spcAft>
              <a:buNone/>
            </a:pPr>
            <a:r>
              <a:rPr lang="en" sz="1400"/>
              <a:t>5.      Conclusion</a:t>
            </a:r>
          </a:p>
          <a:p>
            <a:pPr lvl="0" rtl="0">
              <a:spcBef>
                <a:spcPts val="0"/>
              </a:spcBef>
              <a:spcAft>
                <a:spcPts val="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b="1" lang="en" sz="2400"/>
              <a:t>Models of knowledge (1800s ~ </a:t>
            </a:r>
            <a:r>
              <a:rPr b="1" lang="en" sz="2400">
                <a:solidFill>
                  <a:srgbClr val="0000FF"/>
                </a:solidFill>
              </a:rPr>
              <a:t>Now</a:t>
            </a:r>
            <a:r>
              <a:rPr b="1" lang="en" sz="2400"/>
              <a:t>)</a:t>
            </a:r>
          </a:p>
        </p:txBody>
      </p:sp>
      <p:sp>
        <p:nvSpPr>
          <p:cNvPr id="66" name="Shape 66"/>
          <p:cNvSpPr txBox="1"/>
          <p:nvPr>
            <p:ph idx="1" type="body"/>
          </p:nvPr>
        </p:nvSpPr>
        <p:spPr>
          <a:xfrm>
            <a:off x="311700" y="1089500"/>
            <a:ext cx="8520600" cy="3416400"/>
          </a:xfrm>
          <a:prstGeom prst="rect">
            <a:avLst/>
          </a:prstGeom>
        </p:spPr>
        <p:txBody>
          <a:bodyPr anchorCtr="0" anchor="t" bIns="91425" lIns="91425" rIns="91425" tIns="91425">
            <a:noAutofit/>
          </a:bodyPr>
          <a:lstStyle/>
          <a:p>
            <a:pPr lvl="0" algn="ctr">
              <a:spcBef>
                <a:spcPts val="0"/>
              </a:spcBef>
              <a:buNone/>
            </a:pPr>
            <a:r>
              <a:rPr lang="en"/>
              <a:t>                               </a:t>
            </a:r>
            <a:r>
              <a:rPr lang="en" sz="1500"/>
              <a:t>Empiricism </a:t>
            </a:r>
          </a:p>
          <a:p>
            <a:pPr lvl="0" algn="ctr">
              <a:spcBef>
                <a:spcPts val="0"/>
              </a:spcBef>
              <a:buNone/>
            </a:pPr>
            <a:r>
              <a:rPr lang="en" sz="1500"/>
              <a:t>                                  Idealism</a:t>
            </a:r>
          </a:p>
          <a:p>
            <a:pPr lvl="0" algn="ctr">
              <a:spcBef>
                <a:spcPts val="0"/>
              </a:spcBef>
              <a:buNone/>
            </a:pPr>
            <a:r>
              <a:rPr lang="en" sz="1500"/>
              <a:t>                                       Rationalism</a:t>
            </a:r>
          </a:p>
          <a:p>
            <a:pPr lvl="0">
              <a:spcBef>
                <a:spcPts val="0"/>
              </a:spcBef>
              <a:buNone/>
            </a:pPr>
            <a:r>
              <a:rPr lang="en"/>
              <a:t>                                                                                  .</a:t>
            </a:r>
          </a:p>
          <a:p>
            <a:pPr lvl="0">
              <a:spcBef>
                <a:spcPts val="0"/>
              </a:spcBef>
              <a:buNone/>
            </a:pPr>
            <a:r>
              <a:rPr lang="en"/>
              <a:t>                                                                  </a:t>
            </a:r>
            <a:r>
              <a:rPr lang="en">
                <a:solidFill>
                  <a:srgbClr val="0000FF"/>
                </a:solidFill>
              </a:rPr>
              <a:t> </a:t>
            </a:r>
            <a:r>
              <a:rPr lang="en" sz="1500">
                <a:solidFill>
                  <a:srgbClr val="0000FF"/>
                </a:solidFill>
              </a:rPr>
              <a:t>Bayesian Epistemology</a:t>
            </a:r>
          </a:p>
          <a:p>
            <a:pPr lvl="0">
              <a:spcBef>
                <a:spcPts val="0"/>
              </a:spcBef>
              <a:buNone/>
            </a:pPr>
            <a:r>
              <a:rPr lang="en">
                <a:solidFill>
                  <a:srgbClr val="0000FF"/>
                </a:solidFill>
              </a:rPr>
              <a:t>                                                               </a:t>
            </a:r>
            <a:r>
              <a:rPr lang="en" sz="1500">
                <a:solidFill>
                  <a:srgbClr val="0000FF"/>
                </a:solidFill>
              </a:rPr>
              <a:t>Sociological / Anthropological</a:t>
            </a:r>
          </a:p>
        </p:txBody>
      </p:sp>
      <p:pic>
        <p:nvPicPr>
          <p:cNvPr descr="Classical_definition_of_Kno.svg.png" id="67" name="Shape 67"/>
          <p:cNvPicPr preferRelativeResize="0"/>
          <p:nvPr/>
        </p:nvPicPr>
        <p:blipFill>
          <a:blip r:embed="rId3">
            <a:alphaModFix/>
          </a:blip>
          <a:stretch>
            <a:fillRect/>
          </a:stretch>
        </p:blipFill>
        <p:spPr>
          <a:xfrm>
            <a:off x="365625" y="1379112"/>
            <a:ext cx="3569750" cy="2385274"/>
          </a:xfrm>
          <a:prstGeom prst="rect">
            <a:avLst/>
          </a:prstGeom>
          <a:noFill/>
          <a:ln>
            <a:noFill/>
          </a:ln>
        </p:spPr>
      </p:pic>
      <p:sp>
        <p:nvSpPr>
          <p:cNvPr id="68" name="Shape 68"/>
          <p:cNvSpPr txBox="1"/>
          <p:nvPr/>
        </p:nvSpPr>
        <p:spPr>
          <a:xfrm>
            <a:off x="365625" y="4577675"/>
            <a:ext cx="8520600" cy="311100"/>
          </a:xfrm>
          <a:prstGeom prst="rect">
            <a:avLst/>
          </a:prstGeom>
          <a:noFill/>
          <a:ln>
            <a:noFill/>
          </a:ln>
        </p:spPr>
        <p:txBody>
          <a:bodyPr anchorCtr="0" anchor="t" bIns="91425" lIns="91425" rIns="91425" tIns="91425">
            <a:noAutofit/>
          </a:bodyPr>
          <a:lstStyle/>
          <a:p>
            <a:pPr lvl="0">
              <a:spcBef>
                <a:spcPts val="0"/>
              </a:spcBef>
              <a:buNone/>
            </a:pPr>
            <a:r>
              <a:rPr lang="en" sz="1150">
                <a:solidFill>
                  <a:srgbClr val="1A1A1A"/>
                </a:solidFill>
              </a:rPr>
              <a:t>Steup, Matthias, "Epistemology", </a:t>
            </a:r>
            <a:r>
              <a:rPr i="1" lang="en" sz="1150">
                <a:solidFill>
                  <a:srgbClr val="1A1A1A"/>
                </a:solidFill>
              </a:rPr>
              <a:t>The Stanford Encyclopedia of Philosophy </a:t>
            </a:r>
            <a:r>
              <a:rPr lang="en" sz="1150">
                <a:solidFill>
                  <a:srgbClr val="1A1A1A"/>
                </a:solidFill>
              </a:rPr>
              <a:t>(Fall 2016 Edition), Edward N. Zalta (ed.), URL = &lt;https://plato.stanford.edu/archives/fall2016/entries/epistemology/&gt;</a:t>
            </a:r>
          </a:p>
        </p:txBody>
      </p:sp>
      <p:pic>
        <p:nvPicPr>
          <p:cNvPr id="69" name="Shape 69"/>
          <p:cNvPicPr preferRelativeResize="0"/>
          <p:nvPr/>
        </p:nvPicPr>
        <p:blipFill>
          <a:blip r:embed="rId4">
            <a:alphaModFix/>
          </a:blip>
          <a:stretch>
            <a:fillRect/>
          </a:stretch>
        </p:blipFill>
        <p:spPr>
          <a:xfrm>
            <a:off x="7080225" y="1867374"/>
            <a:ext cx="1227849" cy="709849"/>
          </a:xfrm>
          <a:prstGeom prst="rect">
            <a:avLst/>
          </a:prstGeom>
          <a:noFill/>
          <a:ln>
            <a:noFill/>
          </a:ln>
        </p:spPr>
      </p:pic>
      <p:pic>
        <p:nvPicPr>
          <p:cNvPr id="70" name="Shape 70"/>
          <p:cNvPicPr preferRelativeResize="0"/>
          <p:nvPr/>
        </p:nvPicPr>
        <p:blipFill>
          <a:blip r:embed="rId5">
            <a:alphaModFix/>
          </a:blip>
          <a:stretch>
            <a:fillRect/>
          </a:stretch>
        </p:blipFill>
        <p:spPr>
          <a:xfrm>
            <a:off x="7080212" y="2985787"/>
            <a:ext cx="1190625" cy="209550"/>
          </a:xfrm>
          <a:prstGeom prst="rect">
            <a:avLst/>
          </a:prstGeom>
          <a:noFill/>
          <a:ln>
            <a:noFill/>
          </a:ln>
        </p:spPr>
      </p:pic>
      <p:sp>
        <p:nvSpPr>
          <p:cNvPr id="71" name="Shape 71"/>
          <p:cNvSpPr txBox="1"/>
          <p:nvPr/>
        </p:nvSpPr>
        <p:spPr>
          <a:xfrm>
            <a:off x="1790750" y="3704600"/>
            <a:ext cx="1106100" cy="311100"/>
          </a:xfrm>
          <a:prstGeom prst="rect">
            <a:avLst/>
          </a:prstGeom>
          <a:noFill/>
          <a:ln>
            <a:noFill/>
          </a:ln>
        </p:spPr>
        <p:txBody>
          <a:bodyPr anchorCtr="0" anchor="t" bIns="91425" lIns="91425" rIns="91425" tIns="91425">
            <a:noAutofit/>
          </a:bodyPr>
          <a:lstStyle/>
          <a:p>
            <a:pPr lvl="0">
              <a:spcBef>
                <a:spcPts val="0"/>
              </a:spcBef>
              <a:buNone/>
            </a:pPr>
            <a:r>
              <a:rPr lang="en"/>
              <a:t>Plato</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236525" y="2167300"/>
            <a:ext cx="8520600" cy="572700"/>
          </a:xfrm>
          <a:prstGeom prst="rect">
            <a:avLst/>
          </a:prstGeom>
        </p:spPr>
        <p:txBody>
          <a:bodyPr anchorCtr="0" anchor="t" bIns="91425" lIns="91425" rIns="91425" tIns="91425">
            <a:noAutofit/>
          </a:bodyPr>
          <a:lstStyle/>
          <a:p>
            <a:pPr lvl="0" rtl="0" algn="ctr">
              <a:lnSpc>
                <a:spcPct val="130000"/>
              </a:lnSpc>
              <a:spcBef>
                <a:spcPts val="0"/>
              </a:spcBef>
              <a:spcAft>
                <a:spcPts val="600"/>
              </a:spcAft>
              <a:buClr>
                <a:schemeClr val="dk1"/>
              </a:buClr>
              <a:buSzPct val="26190"/>
              <a:buFont typeface="Arial"/>
              <a:buNone/>
            </a:pPr>
            <a:r>
              <a:rPr lang="en" sz="4150">
                <a:latin typeface="Georgia"/>
                <a:ea typeface="Georgia"/>
                <a:cs typeface="Georgia"/>
                <a:sym typeface="Georgia"/>
              </a:rPr>
              <a:t>Bibliometrics</a:t>
            </a:r>
          </a:p>
          <a:p>
            <a:pPr lvl="0">
              <a:spcBef>
                <a:spcPts val="0"/>
              </a:spcBef>
              <a:buNone/>
            </a:pPr>
            <a:r>
              <a:t/>
            </a:r>
            <a:endParaRPr/>
          </a:p>
        </p:txBody>
      </p:sp>
      <p:sp>
        <p:nvSpPr>
          <p:cNvPr id="77" name="Shape 77"/>
          <p:cNvSpPr/>
          <p:nvPr/>
        </p:nvSpPr>
        <p:spPr>
          <a:xfrm>
            <a:off x="6158775" y="440175"/>
            <a:ext cx="2136900" cy="9558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Impact Factor</a:t>
            </a:r>
          </a:p>
        </p:txBody>
      </p:sp>
      <p:sp>
        <p:nvSpPr>
          <p:cNvPr id="78" name="Shape 78"/>
          <p:cNvSpPr/>
          <p:nvPr/>
        </p:nvSpPr>
        <p:spPr>
          <a:xfrm>
            <a:off x="6158775" y="3446875"/>
            <a:ext cx="2055900" cy="1148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Eigenfactor </a:t>
            </a:r>
          </a:p>
          <a:p>
            <a:pPr lvl="0" algn="ctr">
              <a:spcBef>
                <a:spcPts val="0"/>
              </a:spcBef>
              <a:buNone/>
            </a:pPr>
            <a:r>
              <a:rPr lang="en"/>
              <a:t>Score</a:t>
            </a:r>
          </a:p>
        </p:txBody>
      </p:sp>
      <p:sp>
        <p:nvSpPr>
          <p:cNvPr id="79" name="Shape 79"/>
          <p:cNvSpPr/>
          <p:nvPr/>
        </p:nvSpPr>
        <p:spPr>
          <a:xfrm>
            <a:off x="985125" y="542125"/>
            <a:ext cx="2136900" cy="9558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h-factor</a:t>
            </a:r>
          </a:p>
        </p:txBody>
      </p:sp>
      <p:sp>
        <p:nvSpPr>
          <p:cNvPr id="80" name="Shape 80"/>
          <p:cNvSpPr/>
          <p:nvPr/>
        </p:nvSpPr>
        <p:spPr>
          <a:xfrm>
            <a:off x="738150" y="3409375"/>
            <a:ext cx="2759700" cy="12237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Citing/Cited Half Life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ctrTitle"/>
          </p:nvPr>
        </p:nvSpPr>
        <p:spPr>
          <a:xfrm>
            <a:off x="311708" y="744575"/>
            <a:ext cx="8520600" cy="2052600"/>
          </a:xfrm>
          <a:prstGeom prst="rect">
            <a:avLst/>
          </a:prstGeom>
        </p:spPr>
        <p:txBody>
          <a:bodyPr anchorCtr="0" anchor="b" bIns="91425" lIns="91425" rIns="91425" tIns="91425">
            <a:noAutofit/>
          </a:bodyPr>
          <a:lstStyle/>
          <a:p>
            <a:pPr lvl="0" rtl="0">
              <a:spcBef>
                <a:spcPts val="0"/>
              </a:spcBef>
              <a:buNone/>
            </a:pPr>
            <a:r>
              <a:rPr lang="en" sz="3600"/>
              <a:t>Measuring </a:t>
            </a:r>
            <a:r>
              <a:rPr lang="en" sz="3600"/>
              <a:t>Inequality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Lorenz Curve</a:t>
            </a:r>
          </a:p>
        </p:txBody>
      </p:sp>
      <p:sp>
        <p:nvSpPr>
          <p:cNvPr id="91" name="Shape 9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rPr lang="en" sz="1400">
                <a:solidFill>
                  <a:srgbClr val="000000"/>
                </a:solidFill>
                <a:highlight>
                  <a:srgbClr val="FFFFFF"/>
                </a:highlight>
                <a:hlinkClick r:id="rId3"/>
              </a:rPr>
              <a:t>Max O. Lorenz</a:t>
            </a:r>
            <a:r>
              <a:rPr lang="en" sz="1400">
                <a:solidFill>
                  <a:srgbClr val="000000"/>
                </a:solidFill>
                <a:highlight>
                  <a:srgbClr val="FFFFFF"/>
                </a:highlight>
              </a:rPr>
              <a:t> in 1905 for representing </a:t>
            </a:r>
            <a:r>
              <a:rPr lang="en" sz="1400">
                <a:solidFill>
                  <a:srgbClr val="000000"/>
                </a:solidFill>
                <a:highlight>
                  <a:srgbClr val="FFFFFF"/>
                </a:highlight>
                <a:hlinkClick r:id="rId4"/>
              </a:rPr>
              <a:t>inequality</a:t>
            </a:r>
            <a:r>
              <a:rPr lang="en" sz="1400">
                <a:solidFill>
                  <a:srgbClr val="000000"/>
                </a:solidFill>
                <a:highlight>
                  <a:srgbClr val="FFFFFF"/>
                </a:highlight>
              </a:rPr>
              <a:t> of the </a:t>
            </a:r>
            <a:r>
              <a:rPr lang="en" sz="1400">
                <a:solidFill>
                  <a:srgbClr val="000000"/>
                </a:solidFill>
                <a:highlight>
                  <a:srgbClr val="FFFFFF"/>
                </a:highlight>
                <a:hlinkClick r:id="rId5"/>
              </a:rPr>
              <a:t>wealth distribution</a:t>
            </a:r>
            <a:r>
              <a:rPr lang="en" sz="1400">
                <a:solidFill>
                  <a:srgbClr val="000000"/>
                </a:solidFill>
              </a:rPr>
              <a:t> (“Economic theory of Railroads”)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Perfect Equality</a:t>
            </a:r>
          </a:p>
        </p:txBody>
      </p:sp>
      <p:pic>
        <p:nvPicPr>
          <p:cNvPr id="97" name="Shape 97"/>
          <p:cNvPicPr preferRelativeResize="0"/>
          <p:nvPr/>
        </p:nvPicPr>
        <p:blipFill>
          <a:blip r:embed="rId3">
            <a:alphaModFix/>
          </a:blip>
          <a:stretch>
            <a:fillRect/>
          </a:stretch>
        </p:blipFill>
        <p:spPr>
          <a:xfrm>
            <a:off x="311700" y="1311762"/>
            <a:ext cx="3951274" cy="3054499"/>
          </a:xfrm>
          <a:prstGeom prst="rect">
            <a:avLst/>
          </a:prstGeom>
          <a:noFill/>
          <a:ln>
            <a:noFill/>
          </a:ln>
        </p:spPr>
      </p:pic>
      <p:pic>
        <p:nvPicPr>
          <p:cNvPr id="98" name="Shape 98"/>
          <p:cNvPicPr preferRelativeResize="0"/>
          <p:nvPr/>
        </p:nvPicPr>
        <p:blipFill>
          <a:blip r:embed="rId4">
            <a:alphaModFix/>
          </a:blip>
          <a:stretch>
            <a:fillRect/>
          </a:stretch>
        </p:blipFill>
        <p:spPr>
          <a:xfrm>
            <a:off x="4692825" y="1311775"/>
            <a:ext cx="3951275" cy="30544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Gini-</a:t>
            </a:r>
            <a:r>
              <a:rPr lang="en"/>
              <a:t>Coefficient</a:t>
            </a:r>
          </a:p>
        </p:txBody>
      </p:sp>
      <p:pic>
        <p:nvPicPr>
          <p:cNvPr id="104" name="Shape 104"/>
          <p:cNvPicPr preferRelativeResize="0"/>
          <p:nvPr/>
        </p:nvPicPr>
        <p:blipFill>
          <a:blip r:embed="rId3">
            <a:alphaModFix/>
          </a:blip>
          <a:stretch>
            <a:fillRect/>
          </a:stretch>
        </p:blipFill>
        <p:spPr>
          <a:xfrm>
            <a:off x="1989925" y="1152475"/>
            <a:ext cx="4862999" cy="3599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133625"/>
            <a:ext cx="8520600" cy="572700"/>
          </a:xfrm>
          <a:prstGeom prst="rect">
            <a:avLst/>
          </a:prstGeom>
        </p:spPr>
        <p:txBody>
          <a:bodyPr anchorCtr="0" anchor="t" bIns="91425" lIns="91425" rIns="91425" tIns="91425">
            <a:noAutofit/>
          </a:bodyPr>
          <a:lstStyle/>
          <a:p>
            <a:pPr lvl="0" algn="ctr">
              <a:spcBef>
                <a:spcPts val="0"/>
              </a:spcBef>
              <a:buNone/>
            </a:pPr>
            <a:r>
              <a:rPr lang="en" sz="2400"/>
              <a:t>K-Index</a:t>
            </a:r>
          </a:p>
        </p:txBody>
      </p:sp>
      <p:pic>
        <p:nvPicPr>
          <p:cNvPr id="110" name="Shape 110"/>
          <p:cNvPicPr preferRelativeResize="0"/>
          <p:nvPr/>
        </p:nvPicPr>
        <p:blipFill>
          <a:blip r:embed="rId3">
            <a:alphaModFix/>
          </a:blip>
          <a:stretch>
            <a:fillRect/>
          </a:stretch>
        </p:blipFill>
        <p:spPr>
          <a:xfrm>
            <a:off x="2965737" y="594725"/>
            <a:ext cx="3840074" cy="3840074"/>
          </a:xfrm>
          <a:prstGeom prst="rect">
            <a:avLst/>
          </a:prstGeom>
          <a:noFill/>
          <a:ln>
            <a:noFill/>
          </a:ln>
        </p:spPr>
      </p:pic>
      <p:sp>
        <p:nvSpPr>
          <p:cNvPr id="111" name="Shape 111"/>
          <p:cNvSpPr txBox="1"/>
          <p:nvPr/>
        </p:nvSpPr>
        <p:spPr>
          <a:xfrm>
            <a:off x="1675125" y="4434800"/>
            <a:ext cx="6228000" cy="375900"/>
          </a:xfrm>
          <a:prstGeom prst="rect">
            <a:avLst/>
          </a:prstGeom>
          <a:noFill/>
          <a:ln>
            <a:noFill/>
          </a:ln>
        </p:spPr>
        <p:txBody>
          <a:bodyPr anchorCtr="0" anchor="t" bIns="91425" lIns="91425" rIns="91425" tIns="91425">
            <a:noAutofit/>
          </a:bodyPr>
          <a:lstStyle/>
          <a:p>
            <a:pPr lvl="0">
              <a:spcBef>
                <a:spcPts val="0"/>
              </a:spcBef>
              <a:buNone/>
            </a:pPr>
            <a:r>
              <a:rPr lang="en" sz="1100"/>
              <a:t>A. Chatterjee , A. Ghosh, Jun-ichi Inoue, Bikas K. Chakrabarti 2015. Social inequality: from data to statistical physics modeling (IOP Science, 2015 J. Phys.: Conf. Ser. 638 012014)</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