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Social_networking_service" TargetMode="External"/><Relationship Id="rId4" Type="http://schemas.openxmlformats.org/officeDocument/2006/relationships/hyperlink" Target="https://en.wikipedia.org/wiki/Character_(computing)" TargetMode="External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Id7_qE0dCYs" TargetMode="External"/><Relationship Id="rId4" Type="http://schemas.openxmlformats.org/officeDocument/2006/relationships/hyperlink" Target="http://farxiv.org/pdf/cond-mat/0611300v2.p" TargetMode="External"/><Relationship Id="rId5" Type="http://schemas.openxmlformats.org/officeDocument/2006/relationships/hyperlink" Target="http://www.wired.co.uk/news/archive/2013-01/25/big-data-end-of-theo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Hamiltonian_system" TargetMode="External"/><Relationship Id="rId4" Type="http://schemas.openxmlformats.org/officeDocument/2006/relationships/hyperlink" Target="https://en.wikipedia.org/wiki/Hamiltonian_syste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://www.bbc.co.uk/news/technology-1484101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Tsallis Entropy &amp; Big Data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0" y="4396775"/>
            <a:ext cx="3122400" cy="50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1200"/>
              <a:t>   Wagish Kumar Rai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Supervisor:  </a:t>
            </a:r>
            <a:r>
              <a:rPr lang="en" sz="1200">
                <a:solidFill>
                  <a:srgbClr val="545454"/>
                </a:solidFill>
                <a:highlight>
                  <a:srgbClr val="FFFFFF"/>
                </a:highlight>
              </a:rPr>
              <a:t>Assoc Prof </a:t>
            </a:r>
            <a:r>
              <a:rPr lang="en" sz="1200">
                <a:solidFill>
                  <a:srgbClr val="6A6A6A"/>
                </a:solidFill>
                <a:highlight>
                  <a:srgbClr val="FFFFFF"/>
                </a:highlight>
              </a:rPr>
              <a:t>Chew Lock Yue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75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Dow Jones  2007 - 2008 Financial Crisis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50" y="940075"/>
            <a:ext cx="8004099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34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Twitter Data Set - Time Scale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07100"/>
            <a:ext cx="8520599" cy="37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Twitter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546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Twitter was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launched in July 2006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S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hlinkClick r:id="rId3"/>
              </a:rPr>
              <a:t>ocial Networking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service that enables users to send and read short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140-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hlinkClick r:id="rId4"/>
              </a:rPr>
              <a:t>character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 messages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called "tweets".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52525"/>
                </a:solidFill>
                <a:highlight>
                  <a:srgbClr val="FFFFFF"/>
                </a:highlight>
              </a:rPr>
              <a:t>The service rapidly gained worldwide popularity, with more than 100 million users posting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</a:rPr>
              <a:t>340 million tweets a day in 2012</a:t>
            </a:r>
            <a:r>
              <a:rPr lang="en" sz="12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928" y="113849"/>
            <a:ext cx="976345" cy="9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Twitter in General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12" y="1269637"/>
            <a:ext cx="52101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825" y="3172662"/>
            <a:ext cx="23431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3812" y="2254487"/>
            <a:ext cx="43148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87" y="1269637"/>
            <a:ext cx="164782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-411600" y="409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Twitter - Financial Tags e.g. MSFT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5" y="1194049"/>
            <a:ext cx="3536982" cy="207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675" y="1194049"/>
            <a:ext cx="4742624" cy="27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787" y="4015437"/>
            <a:ext cx="54387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Pre-processed Twitter Data 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7275" y="4004850"/>
            <a:ext cx="1393200" cy="51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2008 / 05 / 30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hh:mm:ss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473599" cy="290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2146212" y="4004850"/>
            <a:ext cx="18834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Financial Tag(s) from twitter messages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4305350" y="4103250"/>
            <a:ext cx="48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895125" y="4103250"/>
            <a:ext cx="4118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Filtered Messages (used for Sentiment Analysis)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DOW 30 Symbols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50" y="1017725"/>
            <a:ext cx="3543300" cy="38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50"/>
            <a:ext cx="8520599" cy="2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42650"/>
            <a:ext cx="8832299" cy="24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-13400" l="-2770" r="2769" t="13400"/>
          <a:stretch/>
        </p:blipFill>
        <p:spPr>
          <a:xfrm>
            <a:off x="1417875" y="645374"/>
            <a:ext cx="5984499" cy="17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0250" y="2278750"/>
            <a:ext cx="5912124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.PNG"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37" y="241100"/>
            <a:ext cx="68294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525" y="113225"/>
            <a:ext cx="4434649" cy="43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973200" y="4609600"/>
            <a:ext cx="4574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http://farxiv.org/pdf/cond-mat/0611300v2.p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34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37" y="907250"/>
            <a:ext cx="6181725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589600" y="169675"/>
            <a:ext cx="37416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 = -1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alal.PN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25" y="910825"/>
            <a:ext cx="7376099" cy="41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3777250" y="214325"/>
            <a:ext cx="45183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q = 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3123212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99" y="873300"/>
            <a:ext cx="5991824" cy="382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2491375" y="151800"/>
            <a:ext cx="75546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Negative q peak occurs at Jan 2009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[1] C. Tsallis, J. Stat. Phys. 52, 479 (1988).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[2] Constantino Tsallis, Edgardo Brigatti. Nonextensive statistical mechanics: A brief introduction. (2003)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[3]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https://www.youtube.com/watch?v=Id7_qE0dCYs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[4]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http://farxiv.org/pdf/cond-mat/0611300v2.p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[5]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http://www.wired.co.uk/news/archive/2013-01/25/big-data-end-of-theory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[6] A. Pluchino1 A. Rapisard and C. Tsallis. Nonergodicity and Central Limit Behavior in Long-range Hamiltonians. </a:t>
            </a:r>
          </a:p>
          <a:p>
            <a:pPr lvl="0">
              <a:spcBef>
                <a:spcPts val="0"/>
              </a:spcBef>
              <a:buNone/>
            </a:pPr>
            <a:br>
              <a:rPr lang="en" sz="1200">
                <a:solidFill>
                  <a:schemeClr val="dk1"/>
                </a:solidFill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62" y="1882200"/>
            <a:ext cx="12287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1904200" y="227675"/>
            <a:ext cx="67476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Constantino Tsallis - Tsallis Entropy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397675" y="1205500"/>
            <a:ext cx="61887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52525"/>
                </a:solidFill>
              </a:rPr>
              <a:t>Possible generalization of Boltzmann–Gibbs statistics J.Statistical Physics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52525"/>
                </a:solidFill>
              </a:rPr>
              <a:t>(1988)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252525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252525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225" y="1660874"/>
            <a:ext cx="2083025" cy="31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ropy t.PNG"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150" y="1989550"/>
            <a:ext cx="2305050" cy="6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fsdfs.PNG"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150" y="2956275"/>
            <a:ext cx="2381250" cy="5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61912"/>
            <a:ext cx="4953000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Key Motivations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13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Quasi-stationary states (QSS) </a:t>
            </a:r>
            <a:r>
              <a:rPr lang="en">
                <a:solidFill>
                  <a:srgbClr val="FF0000"/>
                </a:solidFill>
              </a:rPr>
              <a:t>long-range</a:t>
            </a:r>
            <a:r>
              <a:rPr lang="en">
                <a:solidFill>
                  <a:schemeClr val="dk1"/>
                </a:solidFill>
              </a:rPr>
              <a:t> interacting</a:t>
            </a:r>
            <a:r>
              <a:rPr lang="en">
                <a:solidFill>
                  <a:schemeClr val="dk1"/>
                </a:solidFill>
                <a:hlinkClick r:id="rId3"/>
              </a:rPr>
              <a:t> </a:t>
            </a:r>
            <a:r>
              <a:rPr lang="en">
                <a:solidFill>
                  <a:srgbClr val="000000"/>
                </a:solidFill>
                <a:hlinkClick r:id="rId4"/>
              </a:rPr>
              <a:t>Hamiltonian systems</a:t>
            </a:r>
            <a:r>
              <a:rPr lang="en">
                <a:solidFill>
                  <a:srgbClr val="000000"/>
                </a:solidFill>
              </a:rPr>
              <a:t> - BG Statistics fails. Tsallis statistics is verified to characterise QSS.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If, however, SBG is not universal, how to generalize it? </a:t>
            </a:r>
            <a:r>
              <a:rPr lang="en">
                <a:solidFill>
                  <a:srgbClr val="FF0000"/>
                </a:solidFill>
              </a:rPr>
              <a:t>No logical-deductive path ever existed for proposing a new physical theory, or for generalizing a pre-existing one.</a:t>
            </a:r>
            <a:r>
              <a:rPr lang="en"/>
              <a:t> In fact, </a:t>
            </a:r>
            <a:r>
              <a:rPr lang="en">
                <a:solidFill>
                  <a:srgbClr val="FF0000"/>
                </a:solidFill>
              </a:rPr>
              <a:t>such proposal frequently — perhaps always — occurs on a metaphorical basis.</a:t>
            </a:r>
            <a:r>
              <a:rPr lang="en"/>
              <a:t> [1] - C. Tsallis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highlight>
                  <a:srgbClr val="FFFFFF"/>
                </a:highlight>
              </a:rPr>
              <a:t>Paul Feyerabend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870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Against Method (1975)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Philosophy of Science &amp; Sociology of Scientific Knowledge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Anarchist view of Science: </a:t>
            </a:r>
            <a:r>
              <a:rPr lang="en">
                <a:solidFill>
                  <a:srgbClr val="FF0000"/>
                </a:solidFill>
              </a:rPr>
              <a:t>Rejects Existence of Universal methodological rules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325" y="2939175"/>
            <a:ext cx="1867374" cy="190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487" y="248775"/>
            <a:ext cx="64674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641625" y="2576250"/>
            <a:ext cx="75135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“For science, it makes sense to see big data as a revolution. Algorithms will spot patterns and generates theories, so there's a decreasing need to worry about inventing a hypothesis first and then testing it with a sample of data.”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641625" y="1490537"/>
            <a:ext cx="41499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“Leetaru's work </a:t>
            </a:r>
            <a:r>
              <a:rPr lang="en">
                <a:solidFill>
                  <a:schemeClr val="dk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made the news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2011, as it claimed to pick up early clues to where the al-Qaeda leader had been living in Pakistan, just from publicly available sources of information.” 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641625" y="3591125"/>
            <a:ext cx="62508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“Big Data is about finding patterns, not truth”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75" y="848749"/>
            <a:ext cx="4398074" cy="139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705" y="2857880"/>
            <a:ext cx="5693299" cy="15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105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0000"/>
              </a:lnSpc>
              <a:spcBef>
                <a:spcPts val="800"/>
              </a:spcBef>
              <a:spcAft>
                <a:spcPts val="23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555555"/>
                </a:solidFill>
                <a:highlight>
                  <a:srgbClr val="FFFFFF"/>
                </a:highlight>
              </a:rPr>
              <a:t>                 Dow Jones - 100 Year Historical Chart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49" y="794725"/>
            <a:ext cx="7731523" cy="3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