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cd85d438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cd85d438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Inspired by the organisation Håll Sverige Rent, we came up with the idéa for creating an application to make it easier for those already invested in cleaning up the city environment.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cd85d438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cd85d438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sv"/>
              <a:t>Already invested litter gatherer mainly, to make it easier to clean littered places when out and about. </a:t>
            </a:r>
            <a:endParaRPr/>
          </a:p>
          <a:p>
            <a:pPr indent="-298450" lvl="1" marL="914400" rtl="0" algn="l">
              <a:spcBef>
                <a:spcPts val="0"/>
              </a:spcBef>
              <a:spcAft>
                <a:spcPts val="0"/>
              </a:spcAft>
              <a:buSzPts val="1100"/>
              <a:buChar char="-"/>
            </a:pPr>
            <a:r>
              <a:rPr lang="sv"/>
              <a:t>Can also be useful for anyone walking around with garbage they want to throw away or trying to find recycling stations.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c1eb8e7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c1eb8e7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We created a couple personas based on our research</a:t>
            </a:r>
            <a:endParaRPr/>
          </a:p>
          <a:p>
            <a:pPr indent="-298450" lvl="1" marL="914400" rtl="0" algn="l">
              <a:spcBef>
                <a:spcPts val="0"/>
              </a:spcBef>
              <a:spcAft>
                <a:spcPts val="0"/>
              </a:spcAft>
              <a:buSzPts val="1100"/>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c1eb8e7c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c1eb8e7c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Hoppa över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cd85d4384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cd85d4384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When designing, the biggest challenge was to find the best way for users to share littered locations </a:t>
            </a:r>
            <a:endParaRPr/>
          </a:p>
          <a:p>
            <a:pPr indent="-298450" lvl="0" marL="457200" rtl="0" algn="l">
              <a:spcBef>
                <a:spcPts val="0"/>
              </a:spcBef>
              <a:spcAft>
                <a:spcPts val="0"/>
              </a:spcAft>
              <a:buSzPts val="1100"/>
              <a:buChar char="●"/>
            </a:pPr>
            <a:r>
              <a:rPr lang="sv"/>
              <a:t>as well as making the application easy to use on the go.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cd85d438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cd85d438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For the user testing, we made a prototype using adobe XD</a:t>
            </a:r>
            <a:endParaRPr/>
          </a:p>
          <a:p>
            <a:pPr indent="-298450" lvl="0" marL="457200" rtl="0" algn="l">
              <a:spcBef>
                <a:spcPts val="0"/>
              </a:spcBef>
              <a:spcAft>
                <a:spcPts val="0"/>
              </a:spcAft>
              <a:buSzPts val="1100"/>
              <a:buChar char="●"/>
            </a:pPr>
            <a:r>
              <a:rPr lang="sv"/>
              <a:t>In the beginning everyone made their own design, resulting in many different design choices, and then we looked at them together to create a prototype with the ideas we liked the most.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cd85d438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cd85d438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Explain every point and why it was changed</a:t>
            </a:r>
            <a:endParaRPr/>
          </a:p>
          <a:p>
            <a:pPr indent="-298450" lvl="0" marL="457200" rtl="0" algn="l">
              <a:spcBef>
                <a:spcPts val="0"/>
              </a:spcBef>
              <a:spcAft>
                <a:spcPts val="0"/>
              </a:spcAft>
              <a:buSzPts val="1100"/>
              <a:buChar char="-"/>
            </a:pPr>
            <a:r>
              <a:rPr lang="sv"/>
              <a:t>We also confirmed that the app was easy to use which led us to stay with the main design of the app.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cd85d438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cd85d438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Due to this being used on the phone, during the user testing we noticed difficulties with reaching on the upper right so we moved it down so it would be easy to reach with your thumb. </a:t>
            </a:r>
            <a:endParaRPr/>
          </a:p>
          <a:p>
            <a:pPr indent="-298450" lvl="0" marL="457200" rtl="0" algn="l">
              <a:spcBef>
                <a:spcPts val="0"/>
              </a:spcBef>
              <a:spcAft>
                <a:spcPts val="0"/>
              </a:spcAft>
              <a:buSzPts val="1100"/>
              <a:buChar char="-"/>
            </a:pPr>
            <a:r>
              <a:rPr lang="sv"/>
              <a:t>Some users were a bit confused about where the littered location end up after creating it. We added the icon on the pin on the create page to make it easier for new users.</a:t>
            </a:r>
            <a:endParaRPr/>
          </a:p>
          <a:p>
            <a:pPr indent="-298450" lvl="0" marL="457200" rtl="0" algn="l">
              <a:spcBef>
                <a:spcPts val="0"/>
              </a:spcBef>
              <a:spcAft>
                <a:spcPts val="0"/>
              </a:spcAft>
              <a:buSzPts val="1100"/>
              <a:buChar char="-"/>
            </a:pPr>
            <a:r>
              <a:rPr lang="sv"/>
              <a:t>Although the users had no trouble finding the garbage bin filter function, some mentioned it could be associated with a delete function. We did not want to change the icon itself since it did seem to do its job, but instead changed its position to not up on top which could add to that mindset.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cd85d4384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cd85d4384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The main issue most of our users had were finding nearby garbage bins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cd85d4384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cd85d438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The main functionality and interaction users will have with our app is reporting littered areas and cleaning them up to display on our platform. </a:t>
            </a:r>
            <a:endParaRPr/>
          </a:p>
          <a:p>
            <a:pPr indent="-298450" lvl="1" marL="914400" rtl="0" algn="l">
              <a:spcBef>
                <a:spcPts val="0"/>
              </a:spcBef>
              <a:spcAft>
                <a:spcPts val="0"/>
              </a:spcAft>
              <a:buSzPts val="1100"/>
              <a:buChar char="○"/>
            </a:pPr>
            <a:r>
              <a:rPr lang="sv"/>
              <a:t>Since most of the users clean when out and about, it will be easy to see if there is any place needed cleaning on your route</a:t>
            </a:r>
            <a:endParaRPr/>
          </a:p>
          <a:p>
            <a:pPr indent="-298450" lvl="1" marL="914400" rtl="0" algn="l">
              <a:spcBef>
                <a:spcPts val="0"/>
              </a:spcBef>
              <a:spcAft>
                <a:spcPts val="0"/>
              </a:spcAft>
              <a:buSzPts val="1100"/>
              <a:buChar char="○"/>
            </a:pPr>
            <a:r>
              <a:rPr lang="sv"/>
              <a:t>Sometimes you do not have the required tools, do not have the time or think that it may be “too nasty” to clean yourself</a:t>
            </a:r>
            <a:endParaRPr/>
          </a:p>
          <a:p>
            <a:pPr indent="-298450" lvl="2" marL="1371600" rtl="0" algn="l">
              <a:spcBef>
                <a:spcPts val="0"/>
              </a:spcBef>
              <a:spcAft>
                <a:spcPts val="0"/>
              </a:spcAft>
              <a:buSzPts val="1100"/>
              <a:buChar char="■"/>
            </a:pPr>
            <a:r>
              <a:rPr lang="sv"/>
              <a:t>In these cases you report it for other users to see and can bring the right tools, have different </a:t>
            </a:r>
            <a:r>
              <a:rPr lang="sv"/>
              <a:t>tolerance</a:t>
            </a:r>
            <a:r>
              <a:rPr lang="sv"/>
              <a:t> levels or have time on their walk.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cd85d438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cd85d438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Although most users throw in the closest garbage bin, if they know a recycling station is nearby they would rather recycle</a:t>
            </a:r>
            <a:endParaRPr/>
          </a:p>
          <a:p>
            <a:pPr indent="-298450" lvl="1" marL="914400" rtl="0" algn="l">
              <a:spcBef>
                <a:spcPts val="0"/>
              </a:spcBef>
              <a:spcAft>
                <a:spcPts val="0"/>
              </a:spcAft>
              <a:buSzPts val="1100"/>
              <a:buChar char="○"/>
            </a:pPr>
            <a:r>
              <a:rPr lang="sv"/>
              <a:t>We want to help them with this behaviour, and thereby seeing nearby recycling stations is an important feature.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cd85d4384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cd85d4384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Demonstration</a:t>
            </a:r>
            <a:r>
              <a:rPr lang="sv"/>
              <a:t> of the product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cd85d438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cd85d438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Guest login will not allow the user to save statistics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cd85d43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cd85d43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cd85d438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cd85d438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There is already a successful application, called Facebook, creating cleaning event such as this.</a:t>
            </a:r>
            <a:endParaRPr/>
          </a:p>
          <a:p>
            <a:pPr indent="-298450" lvl="1" marL="914400" rtl="0" algn="l">
              <a:spcBef>
                <a:spcPts val="0"/>
              </a:spcBef>
              <a:spcAft>
                <a:spcPts val="0"/>
              </a:spcAft>
              <a:buSzPts val="1100"/>
              <a:buChar char="-"/>
            </a:pPr>
            <a:r>
              <a:rPr lang="sv"/>
              <a:t>Our focus is more on the individual cleaning, and given that Skrappen had a main focus on events failed we can be certain that this is not a good way to go. </a:t>
            </a:r>
            <a:endParaRPr/>
          </a:p>
          <a:p>
            <a:pPr indent="-298450" lvl="1" marL="914400" rtl="0" algn="l">
              <a:spcBef>
                <a:spcPts val="0"/>
              </a:spcBef>
              <a:spcAft>
                <a:spcPts val="0"/>
              </a:spcAft>
              <a:buSzPts val="1100"/>
              <a:buChar char="-"/>
            </a:pPr>
            <a:r>
              <a:rPr lang="sv"/>
              <a:t>New users might think that the application is dead since there are no events.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aafa406f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aafa406f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Cloudinary</a:t>
            </a:r>
            <a:endParaRPr/>
          </a:p>
          <a:p>
            <a:pPr indent="-298450" lvl="1" marL="914400" rtl="0" algn="l">
              <a:spcBef>
                <a:spcPts val="0"/>
              </a:spcBef>
              <a:spcAft>
                <a:spcPts val="0"/>
              </a:spcAft>
              <a:buSzPts val="1100"/>
              <a:buChar char="○"/>
            </a:pPr>
            <a:r>
              <a:rPr lang="sv"/>
              <a:t>To handle our pictures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cd85d438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cd85d438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Develop the reward system/levels</a:t>
            </a:r>
            <a:endParaRPr/>
          </a:p>
          <a:p>
            <a:pPr indent="-298450" lvl="0" marL="457200" rtl="0" algn="l">
              <a:spcBef>
                <a:spcPts val="0"/>
              </a:spcBef>
              <a:spcAft>
                <a:spcPts val="0"/>
              </a:spcAft>
              <a:buSzPts val="1100"/>
              <a:buChar char="-"/>
            </a:pPr>
            <a:r>
              <a:rPr lang="sv"/>
              <a:t>Develop the event function</a:t>
            </a:r>
            <a:endParaRPr/>
          </a:p>
          <a:p>
            <a:pPr indent="-298450" lvl="0" marL="457200" rtl="0" algn="l">
              <a:spcBef>
                <a:spcPts val="0"/>
              </a:spcBef>
              <a:spcAft>
                <a:spcPts val="0"/>
              </a:spcAft>
              <a:buSzPts val="1100"/>
              <a:buChar char="-"/>
            </a:pPr>
            <a:r>
              <a:rPr lang="sv"/>
              <a:t>Make the application more social (see location of other users on the map etc.)</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d6ee6be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d6ee6be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sv"/>
              <a:t>Nothing that was planned</a:t>
            </a:r>
            <a:endParaRPr/>
          </a:p>
          <a:p>
            <a:pPr indent="-298450" lvl="1" marL="914400" rtl="0" algn="l">
              <a:spcBef>
                <a:spcPts val="0"/>
              </a:spcBef>
              <a:spcAft>
                <a:spcPts val="0"/>
              </a:spcAft>
              <a:buSzPts val="1100"/>
              <a:buChar char="-"/>
            </a:pPr>
            <a:r>
              <a:rPr lang="sv"/>
              <a:t>But a couple people showed interest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6a86047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6a86047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Demonstration of the product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cd85d4384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cd85d4384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Solve the difficulties with finding nearby garbage bins and recycling stations</a:t>
            </a:r>
            <a:endParaRPr/>
          </a:p>
          <a:p>
            <a:pPr indent="-298450" lvl="0" marL="457200" rtl="0" algn="l">
              <a:spcBef>
                <a:spcPts val="0"/>
              </a:spcBef>
              <a:spcAft>
                <a:spcPts val="0"/>
              </a:spcAft>
              <a:buSzPts val="1100"/>
              <a:buChar char="-"/>
            </a:pPr>
            <a:r>
              <a:rPr lang="sv"/>
              <a:t>Make it possible for our users to share littered locations</a:t>
            </a:r>
            <a:endParaRPr/>
          </a:p>
          <a:p>
            <a:pPr indent="-298450" lvl="0" marL="457200" rtl="0" algn="l">
              <a:spcBef>
                <a:spcPts val="0"/>
              </a:spcBef>
              <a:spcAft>
                <a:spcPts val="0"/>
              </a:spcAft>
              <a:buSzPts val="1100"/>
              <a:buChar char="-"/>
            </a:pPr>
            <a:r>
              <a:rPr lang="sv"/>
              <a:t>Make it easier for our users to find littered locations to clean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cd85d43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cd85d43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Remove this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d31575b4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d31575b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Made by Håll Sverige Rent</a:t>
            </a:r>
            <a:endParaRPr/>
          </a:p>
          <a:p>
            <a:pPr indent="-298450" lvl="0" marL="457200" rtl="0" algn="l">
              <a:spcBef>
                <a:spcPts val="0"/>
              </a:spcBef>
              <a:spcAft>
                <a:spcPts val="0"/>
              </a:spcAft>
              <a:buSzPts val="1100"/>
              <a:buChar char="●"/>
            </a:pPr>
            <a:r>
              <a:rPr lang="sv"/>
              <a:t>Main functionality: Create cleaning events</a:t>
            </a:r>
            <a:endParaRPr/>
          </a:p>
          <a:p>
            <a:pPr indent="-298450" lvl="0" marL="457200" rtl="0" algn="l">
              <a:spcBef>
                <a:spcPts val="0"/>
              </a:spcBef>
              <a:spcAft>
                <a:spcPts val="0"/>
              </a:spcAft>
              <a:buSzPts val="1100"/>
              <a:buChar char="●"/>
            </a:pPr>
            <a:r>
              <a:rPr lang="sv"/>
              <a:t>Not very successful or used</a:t>
            </a:r>
            <a:endParaRPr/>
          </a:p>
          <a:p>
            <a:pPr indent="-298450" lvl="0" marL="457200" rtl="0" algn="l">
              <a:spcBef>
                <a:spcPts val="0"/>
              </a:spcBef>
              <a:spcAft>
                <a:spcPts val="0"/>
              </a:spcAft>
              <a:buSzPts val="1100"/>
              <a:buChar char="●"/>
            </a:pPr>
            <a:r>
              <a:rPr lang="sv"/>
              <a:t>We took away from this, what not do to and what had already been tried.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d31575b4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d31575b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FixaMinGata was created to make it possible for citizen to report damages to the local authority</a:t>
            </a:r>
            <a:endParaRPr/>
          </a:p>
          <a:p>
            <a:pPr indent="-298450" lvl="0" marL="457200" rtl="0" algn="l">
              <a:spcBef>
                <a:spcPts val="0"/>
              </a:spcBef>
              <a:spcAft>
                <a:spcPts val="0"/>
              </a:spcAft>
              <a:buSzPts val="1100"/>
              <a:buChar char="●"/>
            </a:pPr>
            <a:r>
              <a:rPr lang="sv"/>
              <a:t>Not very successful </a:t>
            </a:r>
            <a:endParaRPr/>
          </a:p>
          <a:p>
            <a:pPr indent="-298450" lvl="1" marL="914400" rtl="0" algn="l">
              <a:spcBef>
                <a:spcPts val="0"/>
              </a:spcBef>
              <a:spcAft>
                <a:spcPts val="0"/>
              </a:spcAft>
              <a:buSzPts val="1100"/>
              <a:buChar char="○"/>
            </a:pPr>
            <a:r>
              <a:rPr lang="sv"/>
              <a:t>However, it was easy to report but did not offer anything else for the user.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d54b6eb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d54b6eb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Bower was created to motivate and reward recycling</a:t>
            </a:r>
            <a:endParaRPr/>
          </a:p>
          <a:p>
            <a:pPr indent="-298450" lvl="1" marL="914400" rtl="0" algn="l">
              <a:spcBef>
                <a:spcPts val="0"/>
              </a:spcBef>
              <a:spcAft>
                <a:spcPts val="0"/>
              </a:spcAft>
              <a:buSzPts val="1100"/>
              <a:buChar char="○"/>
            </a:pPr>
            <a:r>
              <a:rPr lang="sv"/>
              <a:t>very successful, even though it requires some work from the user to scan the barcodes when recycling, the rewards gave the users enough to make the app popular. </a:t>
            </a:r>
            <a:endParaRPr/>
          </a:p>
          <a:p>
            <a:pPr indent="-298450" lvl="1" marL="914400" rtl="0" algn="l">
              <a:spcBef>
                <a:spcPts val="0"/>
              </a:spcBef>
              <a:spcAft>
                <a:spcPts val="0"/>
              </a:spcAft>
              <a:buSzPts val="1100"/>
              <a:buChar char="○"/>
            </a:pPr>
            <a:r>
              <a:rPr lang="sv"/>
              <a:t>However, we did not want to make it more complicated to use our app since giving rewards including money would be difficult</a:t>
            </a:r>
            <a:endParaRPr/>
          </a:p>
          <a:p>
            <a:pPr indent="-298450" lvl="2" marL="1371600" rtl="0" algn="l">
              <a:spcBef>
                <a:spcPts val="0"/>
              </a:spcBef>
              <a:spcAft>
                <a:spcPts val="0"/>
              </a:spcAft>
              <a:buSzPts val="1100"/>
              <a:buChar char="■"/>
            </a:pPr>
            <a:r>
              <a:rPr lang="sv"/>
              <a:t>But it showed that a good reward system can do wonders. </a:t>
            </a:r>
            <a:endParaRPr/>
          </a:p>
          <a:p>
            <a:pPr indent="-298450" lvl="2" marL="1371600" rtl="0" algn="l">
              <a:spcBef>
                <a:spcPts val="0"/>
              </a:spcBef>
              <a:spcAft>
                <a:spcPts val="0"/>
              </a:spcAft>
              <a:buSzPts val="1100"/>
              <a:buChar char="■"/>
            </a:pPr>
            <a:r>
              <a:rPr lang="sv"/>
              <a:t>But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cd85d438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cd85d438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sv"/>
              <a:t>Our first user research were an online survey, where we wanted to find out the main pain point. The survey went out to facebook groups who were inspired by håll sverige rent. 21 users did the survey</a:t>
            </a:r>
            <a:endParaRPr/>
          </a:p>
          <a:p>
            <a:pPr indent="-298450" lvl="1" marL="914400" rtl="0" algn="l">
              <a:spcBef>
                <a:spcPts val="0"/>
              </a:spcBef>
              <a:spcAft>
                <a:spcPts val="0"/>
              </a:spcAft>
              <a:buSzPts val="1100"/>
              <a:buChar char="○"/>
            </a:pPr>
            <a:r>
              <a:rPr lang="sv"/>
              <a:t>We found that: Main issue is finding garbage bins, a lot of the users clean by themselves while taking a walk or doing </a:t>
            </a:r>
            <a:r>
              <a:rPr lang="sv"/>
              <a:t>errands.</a:t>
            </a:r>
            <a:endParaRPr/>
          </a:p>
          <a:p>
            <a:pPr indent="-298450" lvl="0" marL="457200" rtl="0" algn="l">
              <a:spcBef>
                <a:spcPts val="0"/>
              </a:spcBef>
              <a:spcAft>
                <a:spcPts val="0"/>
              </a:spcAft>
              <a:buSzPts val="1100"/>
              <a:buChar char="●"/>
            </a:pPr>
            <a:r>
              <a:rPr lang="sv"/>
              <a:t>After going through the results of the survey, we performed interviews to get more detailed information to investigate further the main issues we wanted to fix. </a:t>
            </a:r>
            <a:endParaRPr/>
          </a:p>
          <a:p>
            <a:pPr indent="-298450" lvl="1" marL="914400" rtl="0" algn="l">
              <a:spcBef>
                <a:spcPts val="0"/>
              </a:spcBef>
              <a:spcAft>
                <a:spcPts val="0"/>
              </a:spcAft>
              <a:buSzPts val="1100"/>
              <a:buChar char="○"/>
            </a:pPr>
            <a:r>
              <a:rPr lang="sv"/>
              <a:t>This was done with 5 users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38.png"/><Relationship Id="rId10" Type="http://schemas.openxmlformats.org/officeDocument/2006/relationships/image" Target="../media/image26.png"/><Relationship Id="rId9" Type="http://schemas.openxmlformats.org/officeDocument/2006/relationships/image" Target="../media/image25.png"/><Relationship Id="rId5" Type="http://schemas.openxmlformats.org/officeDocument/2006/relationships/image" Target="../media/image27.png"/><Relationship Id="rId6" Type="http://schemas.openxmlformats.org/officeDocument/2006/relationships/image" Target="../media/image20.png"/><Relationship Id="rId7" Type="http://schemas.openxmlformats.org/officeDocument/2006/relationships/image" Target="../media/image22.png"/><Relationship Id="rId8"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32.png"/><Relationship Id="rId5" Type="http://schemas.openxmlformats.org/officeDocument/2006/relationships/image" Target="../media/image42.png"/><Relationship Id="rId6"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3.png"/><Relationship Id="rId4" Type="http://schemas.openxmlformats.org/officeDocument/2006/relationships/image" Target="../media/image31.png"/><Relationship Id="rId5" Type="http://schemas.openxmlformats.org/officeDocument/2006/relationships/image" Target="../media/image33.png"/><Relationship Id="rId6" Type="http://schemas.openxmlformats.org/officeDocument/2006/relationships/image" Target="../media/image37.png"/><Relationship Id="rId7" Type="http://schemas.openxmlformats.org/officeDocument/2006/relationships/image" Target="../media/image46.png"/><Relationship Id="rId8"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4.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0.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8.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52.png"/><Relationship Id="rId5" Type="http://schemas.openxmlformats.org/officeDocument/2006/relationships/image" Target="../media/image53.png"/><Relationship Id="rId6" Type="http://schemas.openxmlformats.org/officeDocument/2006/relationships/image" Target="../media/image51.png"/><Relationship Id="rId7" Type="http://schemas.openxmlformats.org/officeDocument/2006/relationships/image" Target="../media/image4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drive.google.com/file/d/1oa4PR3vxbecHK8jOCCENkAgAUjAN_BZE/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453500" y="2790825"/>
            <a:ext cx="6237000" cy="103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sv" sz="6000"/>
              <a:t>KeepItClean</a:t>
            </a:r>
            <a:endParaRPr b="1" sz="6000"/>
          </a:p>
        </p:txBody>
      </p:sp>
      <p:pic>
        <p:nvPicPr>
          <p:cNvPr id="55" name="Google Shape;55;p13"/>
          <p:cNvPicPr preferRelativeResize="0"/>
          <p:nvPr/>
        </p:nvPicPr>
        <p:blipFill>
          <a:blip r:embed="rId3">
            <a:alphaModFix/>
          </a:blip>
          <a:stretch>
            <a:fillRect/>
          </a:stretch>
        </p:blipFill>
        <p:spPr>
          <a:xfrm>
            <a:off x="2969650" y="0"/>
            <a:ext cx="2438400" cy="2790825"/>
          </a:xfrm>
          <a:prstGeom prst="rect">
            <a:avLst/>
          </a:prstGeom>
          <a:noFill/>
          <a:ln>
            <a:noFill/>
          </a:ln>
        </p:spPr>
      </p:pic>
      <p:pic>
        <p:nvPicPr>
          <p:cNvPr id="56" name="Google Shape;56;p13"/>
          <p:cNvPicPr preferRelativeResize="0"/>
          <p:nvPr/>
        </p:nvPicPr>
        <p:blipFill>
          <a:blip r:embed="rId4">
            <a:alphaModFix/>
          </a:blip>
          <a:stretch>
            <a:fillRect/>
          </a:stretch>
        </p:blipFill>
        <p:spPr>
          <a:xfrm>
            <a:off x="962325" y="2790825"/>
            <a:ext cx="1038001" cy="103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115" name="Shape 115"/>
        <p:cNvGrpSpPr/>
        <p:nvPr/>
      </p:nvGrpSpPr>
      <p:grpSpPr>
        <a:xfrm>
          <a:off x="0" y="0"/>
          <a:ext cx="0" cy="0"/>
          <a:chOff x="0" y="0"/>
          <a:chExt cx="0" cy="0"/>
        </a:xfrm>
      </p:grpSpPr>
      <p:sp>
        <p:nvSpPr>
          <p:cNvPr id="116" name="Google Shape;116;p22"/>
          <p:cNvSpPr txBox="1"/>
          <p:nvPr/>
        </p:nvSpPr>
        <p:spPr>
          <a:xfrm>
            <a:off x="2594850" y="782475"/>
            <a:ext cx="3954300" cy="87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sv" sz="4500">
                <a:solidFill>
                  <a:schemeClr val="dk1"/>
                </a:solidFill>
              </a:rPr>
              <a:t>Who is it for?</a:t>
            </a:r>
            <a:endParaRPr b="1" sz="4500"/>
          </a:p>
        </p:txBody>
      </p:sp>
      <p:pic>
        <p:nvPicPr>
          <p:cNvPr id="117" name="Google Shape;117;p22"/>
          <p:cNvPicPr preferRelativeResize="0"/>
          <p:nvPr/>
        </p:nvPicPr>
        <p:blipFill>
          <a:blip r:embed="rId3">
            <a:alphaModFix/>
          </a:blip>
          <a:stretch>
            <a:fillRect/>
          </a:stretch>
        </p:blipFill>
        <p:spPr>
          <a:xfrm>
            <a:off x="1850200" y="1807175"/>
            <a:ext cx="2839625" cy="2839625"/>
          </a:xfrm>
          <a:prstGeom prst="rect">
            <a:avLst/>
          </a:prstGeom>
          <a:noFill/>
          <a:ln>
            <a:noFill/>
          </a:ln>
        </p:spPr>
      </p:pic>
      <p:pic>
        <p:nvPicPr>
          <p:cNvPr id="118" name="Google Shape;118;p22"/>
          <p:cNvPicPr preferRelativeResize="0"/>
          <p:nvPr/>
        </p:nvPicPr>
        <p:blipFill>
          <a:blip r:embed="rId4">
            <a:alphaModFix/>
          </a:blip>
          <a:stretch>
            <a:fillRect/>
          </a:stretch>
        </p:blipFill>
        <p:spPr>
          <a:xfrm>
            <a:off x="5316625" y="1874833"/>
            <a:ext cx="1977150" cy="27043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122"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183800" y="0"/>
            <a:ext cx="3484950" cy="3484950"/>
          </a:xfrm>
          <a:prstGeom prst="rect">
            <a:avLst/>
          </a:prstGeom>
          <a:noFill/>
          <a:ln>
            <a:noFill/>
          </a:ln>
        </p:spPr>
      </p:pic>
      <p:sp>
        <p:nvSpPr>
          <p:cNvPr id="124" name="Google Shape;124;p23"/>
          <p:cNvSpPr txBox="1"/>
          <p:nvPr/>
        </p:nvSpPr>
        <p:spPr>
          <a:xfrm>
            <a:off x="3668750" y="187200"/>
            <a:ext cx="5279100" cy="495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 sz="1600"/>
              <a:t>Gunilla Svensson</a:t>
            </a:r>
            <a:br>
              <a:rPr b="1" lang="sv" sz="1600"/>
            </a:br>
            <a:br>
              <a:rPr lang="sv"/>
            </a:br>
            <a:r>
              <a:rPr b="1" i="1" lang="sv"/>
              <a:t>Age:</a:t>
            </a:r>
            <a:r>
              <a:rPr lang="sv"/>
              <a:t>		    65</a:t>
            </a:r>
            <a:br>
              <a:rPr lang="sv"/>
            </a:br>
            <a:r>
              <a:rPr b="1" i="1" lang="sv"/>
              <a:t>Location</a:t>
            </a:r>
            <a:r>
              <a:rPr lang="sv"/>
              <a:t>: 	    Stockholm</a:t>
            </a:r>
            <a:endParaRPr/>
          </a:p>
          <a:p>
            <a:pPr indent="0" lvl="0" marL="0" rtl="0" algn="l">
              <a:spcBef>
                <a:spcPts val="0"/>
              </a:spcBef>
              <a:spcAft>
                <a:spcPts val="0"/>
              </a:spcAft>
              <a:buNone/>
            </a:pPr>
            <a:r>
              <a:rPr b="1" i="1" lang="sv"/>
              <a:t>Occupation</a:t>
            </a:r>
            <a:r>
              <a:rPr lang="sv"/>
              <a:t>:  Retired</a:t>
            </a:r>
            <a:endParaRPr/>
          </a:p>
          <a:p>
            <a:pPr indent="0" lvl="0" marL="0" rtl="0" algn="l">
              <a:spcBef>
                <a:spcPts val="0"/>
              </a:spcBef>
              <a:spcAft>
                <a:spcPts val="0"/>
              </a:spcAft>
              <a:buNone/>
            </a:pPr>
            <a:r>
              <a:rPr b="1" i="1" lang="sv"/>
              <a:t>Status</a:t>
            </a:r>
            <a:r>
              <a:rPr lang="sv"/>
              <a:t>: 	    Living alone</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
              <a:t>Motivations</a:t>
            </a:r>
            <a:endParaRPr b="1"/>
          </a:p>
          <a:p>
            <a:pPr indent="-317500" lvl="0" marL="457200" rtl="0" algn="l">
              <a:spcBef>
                <a:spcPts val="0"/>
              </a:spcBef>
              <a:spcAft>
                <a:spcPts val="0"/>
              </a:spcAft>
              <a:buSzPts val="1400"/>
              <a:buChar char="●"/>
            </a:pPr>
            <a:r>
              <a:rPr lang="sv"/>
              <a:t>Wants to take care of nature and the animals living in it, the animals should not be affected by litter at all</a:t>
            </a:r>
            <a:endParaRPr/>
          </a:p>
          <a:p>
            <a:pPr indent="-317500" lvl="0" marL="457200" rtl="0" algn="l">
              <a:spcBef>
                <a:spcPts val="0"/>
              </a:spcBef>
              <a:spcAft>
                <a:spcPts val="0"/>
              </a:spcAft>
              <a:buSzPts val="1400"/>
              <a:buChar char="●"/>
            </a:pPr>
            <a:r>
              <a:rPr lang="sv"/>
              <a:t>Finds it more pleasant to be outside when it’s clean</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
                <a:solidFill>
                  <a:schemeClr val="dk1"/>
                </a:solidFill>
              </a:rPr>
              <a:t>Wants &amp; Needs</a:t>
            </a:r>
            <a:endParaRPr b="1">
              <a:solidFill>
                <a:schemeClr val="dk1"/>
              </a:solidFill>
            </a:endParaRPr>
          </a:p>
          <a:p>
            <a:pPr indent="-317500" lvl="0" marL="457200" rtl="0" algn="l">
              <a:spcBef>
                <a:spcPts val="0"/>
              </a:spcBef>
              <a:spcAft>
                <a:spcPts val="0"/>
              </a:spcAft>
              <a:buClr>
                <a:schemeClr val="dk1"/>
              </a:buClr>
              <a:buSzPts val="1400"/>
              <a:buChar char="●"/>
            </a:pPr>
            <a:r>
              <a:rPr lang="sv">
                <a:solidFill>
                  <a:schemeClr val="dk1"/>
                </a:solidFill>
              </a:rPr>
              <a:t>For people to engage in garbage collecting - wants to see families, schools, young adults and elders collaborating. </a:t>
            </a:r>
            <a:endParaRPr>
              <a:solidFill>
                <a:schemeClr val="dk1"/>
              </a:solidFill>
            </a:endParaRPr>
          </a:p>
          <a:p>
            <a:pPr indent="-317500" lvl="0" marL="457200" rtl="0" algn="l">
              <a:spcBef>
                <a:spcPts val="0"/>
              </a:spcBef>
              <a:spcAft>
                <a:spcPts val="0"/>
              </a:spcAft>
              <a:buClr>
                <a:schemeClr val="dk1"/>
              </a:buClr>
              <a:buSzPts val="1400"/>
              <a:buChar char="●"/>
            </a:pPr>
            <a:r>
              <a:rPr lang="sv">
                <a:solidFill>
                  <a:schemeClr val="dk1"/>
                </a:solidFill>
              </a:rPr>
              <a:t>Everyone should be able to enjoy a nice and clean outdoor environment</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sv">
                <a:solidFill>
                  <a:schemeClr val="dk1"/>
                </a:solidFill>
              </a:rPr>
              <a:t>Pain Points</a:t>
            </a:r>
            <a:endParaRPr b="1">
              <a:solidFill>
                <a:schemeClr val="dk1"/>
              </a:solidFill>
            </a:endParaRPr>
          </a:p>
          <a:p>
            <a:pPr indent="-317500" lvl="0" marL="457200" rtl="0" algn="l">
              <a:spcBef>
                <a:spcPts val="0"/>
              </a:spcBef>
              <a:spcAft>
                <a:spcPts val="0"/>
              </a:spcAft>
              <a:buClr>
                <a:schemeClr val="dk1"/>
              </a:buClr>
              <a:buSzPts val="1400"/>
              <a:buChar char="●"/>
            </a:pPr>
            <a:r>
              <a:rPr lang="sv">
                <a:solidFill>
                  <a:schemeClr val="dk1"/>
                </a:solidFill>
              </a:rPr>
              <a:t>When reporting a littered location to the municipality, it takes too long for them to act</a:t>
            </a:r>
            <a:endParaRPr>
              <a:solidFill>
                <a:schemeClr val="dk1"/>
              </a:solidFill>
            </a:endParaRPr>
          </a:p>
          <a:p>
            <a:pPr indent="0" lvl="0" marL="0" rtl="0" algn="l">
              <a:spcBef>
                <a:spcPts val="0"/>
              </a:spcBef>
              <a:spcAft>
                <a:spcPts val="0"/>
              </a:spcAft>
              <a:buNone/>
            </a:pPr>
            <a:r>
              <a:t/>
            </a:r>
            <a:endParaRPr/>
          </a:p>
        </p:txBody>
      </p:sp>
      <p:sp>
        <p:nvSpPr>
          <p:cNvPr id="125" name="Google Shape;125;p23"/>
          <p:cNvSpPr txBox="1"/>
          <p:nvPr/>
        </p:nvSpPr>
        <p:spPr>
          <a:xfrm>
            <a:off x="0" y="3484950"/>
            <a:ext cx="369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sv">
                <a:solidFill>
                  <a:schemeClr val="dk1"/>
                </a:solidFill>
              </a:rPr>
              <a:t>“</a:t>
            </a:r>
            <a:r>
              <a:rPr i="1" lang="sv">
                <a:solidFill>
                  <a:schemeClr val="dk1"/>
                </a:solidFill>
              </a:rPr>
              <a:t>It’s rude and a disaster for the environment that people throw garbage in our nature”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129" name="Shape 129"/>
        <p:cNvGrpSpPr/>
        <p:nvPr/>
      </p:nvGrpSpPr>
      <p:grpSpPr>
        <a:xfrm>
          <a:off x="0" y="0"/>
          <a:ext cx="0" cy="0"/>
          <a:chOff x="0" y="0"/>
          <a:chExt cx="0" cy="0"/>
        </a:xfrm>
      </p:grpSpPr>
      <p:sp>
        <p:nvSpPr>
          <p:cNvPr id="130" name="Google Shape;130;p24"/>
          <p:cNvSpPr txBox="1"/>
          <p:nvPr/>
        </p:nvSpPr>
        <p:spPr>
          <a:xfrm>
            <a:off x="3468900" y="72475"/>
            <a:ext cx="5675100" cy="474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 sz="1600"/>
              <a:t>Jonas Lundberg</a:t>
            </a:r>
            <a:br>
              <a:rPr b="1" lang="sv" sz="1600"/>
            </a:br>
            <a:br>
              <a:rPr lang="sv"/>
            </a:br>
            <a:r>
              <a:rPr b="1" i="1" lang="sv"/>
              <a:t>Age:</a:t>
            </a:r>
            <a:r>
              <a:rPr lang="sv"/>
              <a:t>		    31</a:t>
            </a:r>
            <a:br>
              <a:rPr lang="sv"/>
            </a:br>
            <a:r>
              <a:rPr b="1" i="1" lang="sv"/>
              <a:t>Location</a:t>
            </a:r>
            <a:r>
              <a:rPr lang="sv"/>
              <a:t>: 	    Stockholm</a:t>
            </a:r>
            <a:endParaRPr/>
          </a:p>
          <a:p>
            <a:pPr indent="0" lvl="0" marL="0" rtl="0" algn="l">
              <a:spcBef>
                <a:spcPts val="0"/>
              </a:spcBef>
              <a:spcAft>
                <a:spcPts val="0"/>
              </a:spcAft>
              <a:buNone/>
            </a:pPr>
            <a:r>
              <a:rPr b="1" i="1" lang="sv"/>
              <a:t>Occupation</a:t>
            </a:r>
            <a:r>
              <a:rPr lang="sv"/>
              <a:t>:  IT</a:t>
            </a:r>
            <a:endParaRPr/>
          </a:p>
          <a:p>
            <a:pPr indent="0" lvl="0" marL="0" rtl="0" algn="l">
              <a:spcBef>
                <a:spcPts val="0"/>
              </a:spcBef>
              <a:spcAft>
                <a:spcPts val="0"/>
              </a:spcAft>
              <a:buNone/>
            </a:pPr>
            <a:r>
              <a:rPr b="1" i="1" lang="sv"/>
              <a:t>Status</a:t>
            </a:r>
            <a:r>
              <a:rPr lang="sv"/>
              <a:t>: 	    Girlfriend and 4 year old son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
              <a:t>Motivations</a:t>
            </a:r>
            <a:endParaRPr b="1"/>
          </a:p>
          <a:p>
            <a:pPr indent="-317500" lvl="0" marL="457200" rtl="0" algn="l">
              <a:spcBef>
                <a:spcPts val="0"/>
              </a:spcBef>
              <a:spcAft>
                <a:spcPts val="0"/>
              </a:spcAft>
              <a:buSzPts val="1400"/>
              <a:buChar char="●"/>
            </a:pPr>
            <a:r>
              <a:rPr lang="sv"/>
              <a:t>Worries about the environment and don’t want garbage ending up in the water</a:t>
            </a:r>
            <a:endParaRPr/>
          </a:p>
          <a:p>
            <a:pPr indent="-317500" lvl="0" marL="457200" rtl="0" algn="l">
              <a:spcBef>
                <a:spcPts val="0"/>
              </a:spcBef>
              <a:spcAft>
                <a:spcPts val="0"/>
              </a:spcAft>
              <a:buSzPts val="1400"/>
              <a:buChar char="●"/>
            </a:pPr>
            <a:r>
              <a:rPr lang="sv"/>
              <a:t>Tries to inspire others by making himself visible when collecting garbage</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
                <a:solidFill>
                  <a:schemeClr val="dk1"/>
                </a:solidFill>
              </a:rPr>
              <a:t>Wants &amp; Needs</a:t>
            </a:r>
            <a:endParaRPr b="1">
              <a:solidFill>
                <a:schemeClr val="dk1"/>
              </a:solidFill>
            </a:endParaRPr>
          </a:p>
          <a:p>
            <a:pPr indent="-317500" lvl="0" marL="457200" rtl="0" algn="l">
              <a:spcBef>
                <a:spcPts val="0"/>
              </a:spcBef>
              <a:spcAft>
                <a:spcPts val="0"/>
              </a:spcAft>
              <a:buClr>
                <a:schemeClr val="dk1"/>
              </a:buClr>
              <a:buSzPts val="1400"/>
              <a:buChar char="●"/>
            </a:pPr>
            <a:r>
              <a:rPr lang="sv">
                <a:solidFill>
                  <a:schemeClr val="dk1"/>
                </a:solidFill>
              </a:rPr>
              <a:t>For people to collaborate collecting garbage and for everyone to contribute to a cleaner environment</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sv">
                <a:solidFill>
                  <a:schemeClr val="dk1"/>
                </a:solidFill>
              </a:rPr>
              <a:t>Pain Points</a:t>
            </a:r>
            <a:endParaRPr b="1">
              <a:solidFill>
                <a:schemeClr val="dk1"/>
              </a:solidFill>
            </a:endParaRPr>
          </a:p>
          <a:p>
            <a:pPr indent="-317500" lvl="0" marL="457200" rtl="0" algn="l">
              <a:spcBef>
                <a:spcPts val="0"/>
              </a:spcBef>
              <a:spcAft>
                <a:spcPts val="0"/>
              </a:spcAft>
              <a:buClr>
                <a:schemeClr val="dk1"/>
              </a:buClr>
              <a:buSzPts val="1400"/>
              <a:buChar char="●"/>
            </a:pPr>
            <a:r>
              <a:rPr lang="sv">
                <a:solidFill>
                  <a:schemeClr val="dk1"/>
                </a:solidFill>
              </a:rPr>
              <a:t>Annoying not having the right equipment with me. If I were to pick up sticky objects with my hands, where would I wash them? </a:t>
            </a:r>
            <a:endParaRPr/>
          </a:p>
        </p:txBody>
      </p:sp>
      <p:sp>
        <p:nvSpPr>
          <p:cNvPr id="131" name="Google Shape;131;p24"/>
          <p:cNvSpPr txBox="1"/>
          <p:nvPr/>
        </p:nvSpPr>
        <p:spPr>
          <a:xfrm>
            <a:off x="0" y="3484950"/>
            <a:ext cx="2941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solidFill>
                  <a:schemeClr val="dk1"/>
                </a:solidFill>
              </a:rPr>
              <a:t>“</a:t>
            </a:r>
            <a:r>
              <a:rPr i="1" lang="sv">
                <a:solidFill>
                  <a:schemeClr val="dk1"/>
                </a:solidFill>
              </a:rPr>
              <a:t>I think everyone should do their part to contribute to environmental sustainability”</a:t>
            </a:r>
            <a:endParaRPr/>
          </a:p>
        </p:txBody>
      </p:sp>
      <p:pic>
        <p:nvPicPr>
          <p:cNvPr id="132" name="Google Shape;132;p24"/>
          <p:cNvPicPr preferRelativeResize="0"/>
          <p:nvPr/>
        </p:nvPicPr>
        <p:blipFill>
          <a:blip r:embed="rId3">
            <a:alphaModFix/>
          </a:blip>
          <a:stretch>
            <a:fillRect/>
          </a:stretch>
        </p:blipFill>
        <p:spPr>
          <a:xfrm>
            <a:off x="152400" y="152400"/>
            <a:ext cx="2325043" cy="318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136" name="Shape 136"/>
        <p:cNvGrpSpPr/>
        <p:nvPr/>
      </p:nvGrpSpPr>
      <p:grpSpPr>
        <a:xfrm>
          <a:off x="0" y="0"/>
          <a:ext cx="0" cy="0"/>
          <a:chOff x="0" y="0"/>
          <a:chExt cx="0" cy="0"/>
        </a:xfrm>
      </p:grpSpPr>
      <p:sp>
        <p:nvSpPr>
          <p:cNvPr id="137" name="Google Shape;137;p25"/>
          <p:cNvSpPr txBox="1"/>
          <p:nvPr/>
        </p:nvSpPr>
        <p:spPr>
          <a:xfrm>
            <a:off x="339625" y="191575"/>
            <a:ext cx="52938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 sz="4500"/>
              <a:t>Biggest </a:t>
            </a:r>
            <a:r>
              <a:rPr b="1" lang="sv" sz="4500"/>
              <a:t>Challenge</a:t>
            </a:r>
            <a:endParaRPr b="1" sz="4500"/>
          </a:p>
        </p:txBody>
      </p:sp>
      <p:sp>
        <p:nvSpPr>
          <p:cNvPr id="138" name="Google Shape;138;p25"/>
          <p:cNvSpPr txBox="1"/>
          <p:nvPr/>
        </p:nvSpPr>
        <p:spPr>
          <a:xfrm>
            <a:off x="339625" y="1097300"/>
            <a:ext cx="54315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sv" sz="1800"/>
              <a:t>How users share littered locations</a:t>
            </a:r>
            <a:endParaRPr sz="1800"/>
          </a:p>
          <a:p>
            <a:pPr indent="-342900" lvl="0" marL="457200" rtl="0" algn="l">
              <a:spcBef>
                <a:spcPts val="0"/>
              </a:spcBef>
              <a:spcAft>
                <a:spcPts val="0"/>
              </a:spcAft>
              <a:buSzPts val="1800"/>
              <a:buChar char="●"/>
            </a:pPr>
            <a:r>
              <a:rPr lang="sv" sz="1800"/>
              <a:t>How to make the application usable on the go</a:t>
            </a:r>
            <a:endParaRPr sz="1800"/>
          </a:p>
        </p:txBody>
      </p:sp>
      <p:pic>
        <p:nvPicPr>
          <p:cNvPr id="139" name="Google Shape;139;p25"/>
          <p:cNvPicPr preferRelativeResize="0"/>
          <p:nvPr/>
        </p:nvPicPr>
        <p:blipFill>
          <a:blip r:embed="rId3">
            <a:alphaModFix/>
          </a:blip>
          <a:stretch>
            <a:fillRect/>
          </a:stretch>
        </p:blipFill>
        <p:spPr>
          <a:xfrm>
            <a:off x="5149200" y="1222475"/>
            <a:ext cx="3828850" cy="3828850"/>
          </a:xfrm>
          <a:prstGeom prst="rect">
            <a:avLst/>
          </a:prstGeom>
          <a:noFill/>
          <a:ln>
            <a:noFill/>
          </a:ln>
        </p:spPr>
      </p:pic>
      <p:pic>
        <p:nvPicPr>
          <p:cNvPr id="140" name="Google Shape;140;p25"/>
          <p:cNvPicPr preferRelativeResize="0"/>
          <p:nvPr/>
        </p:nvPicPr>
        <p:blipFill>
          <a:blip r:embed="rId4">
            <a:alphaModFix/>
          </a:blip>
          <a:stretch>
            <a:fillRect/>
          </a:stretch>
        </p:blipFill>
        <p:spPr>
          <a:xfrm>
            <a:off x="852950" y="1942125"/>
            <a:ext cx="2924850" cy="292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144" name="Shape 144"/>
        <p:cNvGrpSpPr/>
        <p:nvPr/>
      </p:nvGrpSpPr>
      <p:grpSpPr>
        <a:xfrm>
          <a:off x="0" y="0"/>
          <a:ext cx="0" cy="0"/>
          <a:chOff x="0" y="0"/>
          <a:chExt cx="0" cy="0"/>
        </a:xfrm>
      </p:grpSpPr>
      <p:sp>
        <p:nvSpPr>
          <p:cNvPr id="145" name="Google Shape;145;p26"/>
          <p:cNvSpPr txBox="1"/>
          <p:nvPr/>
        </p:nvSpPr>
        <p:spPr>
          <a:xfrm>
            <a:off x="2659050" y="611850"/>
            <a:ext cx="3825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 sz="4500"/>
              <a:t>User Testing</a:t>
            </a:r>
            <a:endParaRPr b="1" sz="4500"/>
          </a:p>
        </p:txBody>
      </p:sp>
      <p:pic>
        <p:nvPicPr>
          <p:cNvPr id="146" name="Google Shape;146;p26"/>
          <p:cNvPicPr preferRelativeResize="0"/>
          <p:nvPr/>
        </p:nvPicPr>
        <p:blipFill>
          <a:blip r:embed="rId3">
            <a:alphaModFix/>
          </a:blip>
          <a:stretch>
            <a:fillRect/>
          </a:stretch>
        </p:blipFill>
        <p:spPr>
          <a:xfrm>
            <a:off x="1439825" y="2060528"/>
            <a:ext cx="2468475" cy="2468475"/>
          </a:xfrm>
          <a:prstGeom prst="rect">
            <a:avLst/>
          </a:prstGeom>
          <a:noFill/>
          <a:ln>
            <a:noFill/>
          </a:ln>
        </p:spPr>
      </p:pic>
      <p:pic>
        <p:nvPicPr>
          <p:cNvPr id="147" name="Google Shape;147;p26"/>
          <p:cNvPicPr preferRelativeResize="0"/>
          <p:nvPr/>
        </p:nvPicPr>
        <p:blipFill>
          <a:blip r:embed="rId4">
            <a:alphaModFix/>
          </a:blip>
          <a:stretch>
            <a:fillRect/>
          </a:stretch>
        </p:blipFill>
        <p:spPr>
          <a:xfrm>
            <a:off x="5048300" y="1876175"/>
            <a:ext cx="2652826" cy="2652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151" name="Shape 151"/>
        <p:cNvGrpSpPr/>
        <p:nvPr/>
      </p:nvGrpSpPr>
      <p:grpSpPr>
        <a:xfrm>
          <a:off x="0" y="0"/>
          <a:ext cx="0" cy="0"/>
          <a:chOff x="0" y="0"/>
          <a:chExt cx="0" cy="0"/>
        </a:xfrm>
      </p:grpSpPr>
      <p:sp>
        <p:nvSpPr>
          <p:cNvPr id="152" name="Google Shape;152;p27"/>
          <p:cNvSpPr txBox="1"/>
          <p:nvPr/>
        </p:nvSpPr>
        <p:spPr>
          <a:xfrm>
            <a:off x="285225" y="206275"/>
            <a:ext cx="5218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 sz="3000"/>
              <a:t>User Testing - Round 1</a:t>
            </a:r>
            <a:endParaRPr b="1" sz="3000"/>
          </a:p>
        </p:txBody>
      </p:sp>
      <p:sp>
        <p:nvSpPr>
          <p:cNvPr id="153" name="Google Shape;153;p27"/>
          <p:cNvSpPr txBox="1"/>
          <p:nvPr/>
        </p:nvSpPr>
        <p:spPr>
          <a:xfrm>
            <a:off x="478975" y="966650"/>
            <a:ext cx="48942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
              <a:t>Made share button gray until everything is filled in</a:t>
            </a:r>
            <a:br>
              <a:rPr lang="sv"/>
            </a:br>
            <a:endParaRPr/>
          </a:p>
          <a:p>
            <a:pPr indent="-317500" lvl="0" marL="457200" rtl="0" algn="l">
              <a:spcBef>
                <a:spcPts val="0"/>
              </a:spcBef>
              <a:spcAft>
                <a:spcPts val="0"/>
              </a:spcAft>
              <a:buSzPts val="1400"/>
              <a:buChar char="●"/>
            </a:pPr>
            <a:r>
              <a:rPr lang="sv"/>
              <a:t>Location fills in automatically on your location</a:t>
            </a:r>
            <a:br>
              <a:rPr lang="sv"/>
            </a:br>
            <a:endParaRPr/>
          </a:p>
          <a:p>
            <a:pPr indent="-317500" lvl="0" marL="457200" rtl="0" algn="l">
              <a:spcBef>
                <a:spcPts val="0"/>
              </a:spcBef>
              <a:spcAft>
                <a:spcPts val="0"/>
              </a:spcAft>
              <a:buSzPts val="1400"/>
              <a:buChar char="●"/>
            </a:pPr>
            <a:r>
              <a:rPr lang="sv"/>
              <a:t>Filter buttons with border when active</a:t>
            </a:r>
            <a:br>
              <a:rPr lang="sv"/>
            </a:br>
            <a:endParaRPr/>
          </a:p>
          <a:p>
            <a:pPr indent="-317500" lvl="0" marL="457200" rtl="0" algn="l">
              <a:spcBef>
                <a:spcPts val="0"/>
              </a:spcBef>
              <a:spcAft>
                <a:spcPts val="0"/>
              </a:spcAft>
              <a:buSzPts val="1400"/>
              <a:buChar char="●"/>
            </a:pPr>
            <a:r>
              <a:rPr lang="sv"/>
              <a:t>Added icon when littered location is being cleaned → </a:t>
            </a:r>
            <a:br>
              <a:rPr lang="sv"/>
            </a:br>
            <a:endParaRPr/>
          </a:p>
          <a:p>
            <a:pPr indent="-317500" lvl="0" marL="457200" rtl="0" algn="l">
              <a:spcBef>
                <a:spcPts val="0"/>
              </a:spcBef>
              <a:spcAft>
                <a:spcPts val="0"/>
              </a:spcAft>
              <a:buSzPts val="1400"/>
              <a:buChar char="●"/>
            </a:pPr>
            <a:r>
              <a:rPr lang="sv"/>
              <a:t>Added icon when littered location is done → </a:t>
            </a:r>
            <a:br>
              <a:rPr lang="sv"/>
            </a:br>
            <a:endParaRPr/>
          </a:p>
          <a:p>
            <a:pPr indent="-317500" lvl="0" marL="457200" rtl="0" algn="l">
              <a:spcBef>
                <a:spcPts val="0"/>
              </a:spcBef>
              <a:spcAft>
                <a:spcPts val="0"/>
              </a:spcAft>
              <a:buSzPts val="1400"/>
              <a:buChar char="●"/>
            </a:pPr>
            <a:r>
              <a:rPr lang="sv"/>
              <a:t>Changed Event-icon		       </a:t>
            </a:r>
            <a:r>
              <a:rPr lang="sv"/>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
              <a:t>Changed littered location icon        	   → 	</a:t>
            </a:r>
            <a:endParaRPr/>
          </a:p>
        </p:txBody>
      </p:sp>
      <p:pic>
        <p:nvPicPr>
          <p:cNvPr id="154" name="Google Shape;154;p27"/>
          <p:cNvPicPr preferRelativeResize="0"/>
          <p:nvPr/>
        </p:nvPicPr>
        <p:blipFill>
          <a:blip r:embed="rId3">
            <a:alphaModFix/>
          </a:blip>
          <a:stretch>
            <a:fillRect/>
          </a:stretch>
        </p:blipFill>
        <p:spPr>
          <a:xfrm>
            <a:off x="3914475" y="3085525"/>
            <a:ext cx="496375" cy="496375"/>
          </a:xfrm>
          <a:prstGeom prst="rect">
            <a:avLst/>
          </a:prstGeom>
          <a:noFill/>
          <a:ln>
            <a:noFill/>
          </a:ln>
        </p:spPr>
      </p:pic>
      <p:pic>
        <p:nvPicPr>
          <p:cNvPr id="155" name="Google Shape;155;p27"/>
          <p:cNvPicPr preferRelativeResize="0"/>
          <p:nvPr/>
        </p:nvPicPr>
        <p:blipFill>
          <a:blip r:embed="rId4">
            <a:alphaModFix/>
          </a:blip>
          <a:stretch>
            <a:fillRect/>
          </a:stretch>
        </p:blipFill>
        <p:spPr>
          <a:xfrm>
            <a:off x="5301613" y="2264425"/>
            <a:ext cx="457199" cy="457199"/>
          </a:xfrm>
          <a:prstGeom prst="rect">
            <a:avLst/>
          </a:prstGeom>
          <a:noFill/>
          <a:ln>
            <a:noFill/>
          </a:ln>
        </p:spPr>
      </p:pic>
      <p:pic>
        <p:nvPicPr>
          <p:cNvPr id="156" name="Google Shape;156;p27"/>
          <p:cNvPicPr preferRelativeResize="0"/>
          <p:nvPr/>
        </p:nvPicPr>
        <p:blipFill>
          <a:blip r:embed="rId5">
            <a:alphaModFix/>
          </a:blip>
          <a:stretch>
            <a:fillRect/>
          </a:stretch>
        </p:blipFill>
        <p:spPr>
          <a:xfrm>
            <a:off x="4572000" y="2628325"/>
            <a:ext cx="457201" cy="457199"/>
          </a:xfrm>
          <a:prstGeom prst="rect">
            <a:avLst/>
          </a:prstGeom>
          <a:noFill/>
          <a:ln>
            <a:noFill/>
          </a:ln>
        </p:spPr>
      </p:pic>
      <p:pic>
        <p:nvPicPr>
          <p:cNvPr id="157" name="Google Shape;157;p27"/>
          <p:cNvPicPr preferRelativeResize="0"/>
          <p:nvPr/>
        </p:nvPicPr>
        <p:blipFill>
          <a:blip r:embed="rId6">
            <a:alphaModFix/>
          </a:blip>
          <a:stretch>
            <a:fillRect/>
          </a:stretch>
        </p:blipFill>
        <p:spPr>
          <a:xfrm>
            <a:off x="6187975" y="530875"/>
            <a:ext cx="647700" cy="1733550"/>
          </a:xfrm>
          <a:prstGeom prst="rect">
            <a:avLst/>
          </a:prstGeom>
          <a:noFill/>
          <a:ln>
            <a:noFill/>
          </a:ln>
        </p:spPr>
      </p:pic>
      <p:pic>
        <p:nvPicPr>
          <p:cNvPr id="158" name="Google Shape;158;p27"/>
          <p:cNvPicPr preferRelativeResize="0"/>
          <p:nvPr/>
        </p:nvPicPr>
        <p:blipFill>
          <a:blip r:embed="rId7">
            <a:alphaModFix/>
          </a:blip>
          <a:stretch>
            <a:fillRect/>
          </a:stretch>
        </p:blipFill>
        <p:spPr>
          <a:xfrm>
            <a:off x="5612038" y="642988"/>
            <a:ext cx="575925" cy="1509325"/>
          </a:xfrm>
          <a:prstGeom prst="rect">
            <a:avLst/>
          </a:prstGeom>
          <a:noFill/>
          <a:ln>
            <a:noFill/>
          </a:ln>
        </p:spPr>
      </p:pic>
      <p:pic>
        <p:nvPicPr>
          <p:cNvPr id="159" name="Google Shape;159;p27"/>
          <p:cNvPicPr preferRelativeResize="0"/>
          <p:nvPr/>
        </p:nvPicPr>
        <p:blipFill>
          <a:blip r:embed="rId8">
            <a:alphaModFix/>
          </a:blip>
          <a:stretch>
            <a:fillRect/>
          </a:stretch>
        </p:blipFill>
        <p:spPr>
          <a:xfrm>
            <a:off x="3065450" y="3085526"/>
            <a:ext cx="496375" cy="496375"/>
          </a:xfrm>
          <a:prstGeom prst="rect">
            <a:avLst/>
          </a:prstGeom>
          <a:noFill/>
          <a:ln>
            <a:noFill/>
          </a:ln>
        </p:spPr>
      </p:pic>
      <p:pic>
        <p:nvPicPr>
          <p:cNvPr id="160" name="Google Shape;160;p27"/>
          <p:cNvPicPr preferRelativeResize="0"/>
          <p:nvPr/>
        </p:nvPicPr>
        <p:blipFill>
          <a:blip r:embed="rId9">
            <a:alphaModFix/>
          </a:blip>
          <a:stretch>
            <a:fillRect/>
          </a:stretch>
        </p:blipFill>
        <p:spPr>
          <a:xfrm>
            <a:off x="3400150" y="3722900"/>
            <a:ext cx="457200" cy="457200"/>
          </a:xfrm>
          <a:prstGeom prst="rect">
            <a:avLst/>
          </a:prstGeom>
          <a:noFill/>
          <a:ln>
            <a:noFill/>
          </a:ln>
        </p:spPr>
      </p:pic>
      <p:pic>
        <p:nvPicPr>
          <p:cNvPr id="161" name="Google Shape;161;p27"/>
          <p:cNvPicPr preferRelativeResize="0"/>
          <p:nvPr/>
        </p:nvPicPr>
        <p:blipFill>
          <a:blip r:embed="rId10">
            <a:alphaModFix/>
          </a:blip>
          <a:stretch>
            <a:fillRect/>
          </a:stretch>
        </p:blipFill>
        <p:spPr>
          <a:xfrm>
            <a:off x="4247624" y="3722900"/>
            <a:ext cx="457199" cy="457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165" name="Shape 165"/>
        <p:cNvGrpSpPr/>
        <p:nvPr/>
      </p:nvGrpSpPr>
      <p:grpSpPr>
        <a:xfrm>
          <a:off x="0" y="0"/>
          <a:ext cx="0" cy="0"/>
          <a:chOff x="0" y="0"/>
          <a:chExt cx="0" cy="0"/>
        </a:xfrm>
      </p:grpSpPr>
      <p:sp>
        <p:nvSpPr>
          <p:cNvPr id="166" name="Google Shape;166;p28"/>
          <p:cNvSpPr txBox="1"/>
          <p:nvPr/>
        </p:nvSpPr>
        <p:spPr>
          <a:xfrm>
            <a:off x="285225" y="206275"/>
            <a:ext cx="5218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 sz="3000"/>
              <a:t>User Testing - Round 2</a:t>
            </a:r>
            <a:endParaRPr b="1" sz="3000"/>
          </a:p>
        </p:txBody>
      </p:sp>
      <p:sp>
        <p:nvSpPr>
          <p:cNvPr id="167" name="Google Shape;167;p28"/>
          <p:cNvSpPr txBox="1"/>
          <p:nvPr/>
        </p:nvSpPr>
        <p:spPr>
          <a:xfrm>
            <a:off x="435425" y="984075"/>
            <a:ext cx="62616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
              <a:t>The filter-icons were moved down for easier usage</a:t>
            </a:r>
            <a:br>
              <a:rPr lang="sv"/>
            </a:br>
            <a:endParaRPr/>
          </a:p>
          <a:p>
            <a:pPr indent="-317500" lvl="0" marL="457200" rtl="0" algn="l">
              <a:spcBef>
                <a:spcPts val="0"/>
              </a:spcBef>
              <a:spcAft>
                <a:spcPts val="0"/>
              </a:spcAft>
              <a:buSzPts val="1400"/>
              <a:buChar char="●"/>
            </a:pPr>
            <a:r>
              <a:rPr lang="sv"/>
              <a:t>Added the garbage-icon on the create page	</a:t>
            </a:r>
            <a:br>
              <a:rPr lang="sv"/>
            </a:br>
            <a:endParaRPr/>
          </a:p>
          <a:p>
            <a:pPr indent="-317500" lvl="0" marL="457200" rtl="0" algn="l">
              <a:spcBef>
                <a:spcPts val="0"/>
              </a:spcBef>
              <a:spcAft>
                <a:spcPts val="0"/>
              </a:spcAft>
              <a:buSzPts val="1400"/>
              <a:buChar char="●"/>
            </a:pPr>
            <a:r>
              <a:rPr lang="sv"/>
              <a:t>Littered location filter icon was moved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	</a:t>
            </a:r>
            <a:endParaRPr/>
          </a:p>
          <a:p>
            <a:pPr indent="0" lvl="0" marL="0" rtl="0" algn="l">
              <a:spcBef>
                <a:spcPts val="0"/>
              </a:spcBef>
              <a:spcAft>
                <a:spcPts val="0"/>
              </a:spcAft>
              <a:buNone/>
            </a:pPr>
            <a:r>
              <a:rPr lang="sv"/>
              <a:t>	     → </a:t>
            </a:r>
            <a:endParaRPr/>
          </a:p>
        </p:txBody>
      </p:sp>
      <p:pic>
        <p:nvPicPr>
          <p:cNvPr id="168" name="Google Shape;168;p28"/>
          <p:cNvPicPr preferRelativeResize="0"/>
          <p:nvPr/>
        </p:nvPicPr>
        <p:blipFill>
          <a:blip r:embed="rId3">
            <a:alphaModFix/>
          </a:blip>
          <a:stretch>
            <a:fillRect/>
          </a:stretch>
        </p:blipFill>
        <p:spPr>
          <a:xfrm>
            <a:off x="1641000" y="2377475"/>
            <a:ext cx="647700" cy="1733550"/>
          </a:xfrm>
          <a:prstGeom prst="rect">
            <a:avLst/>
          </a:prstGeom>
          <a:noFill/>
          <a:ln>
            <a:noFill/>
          </a:ln>
        </p:spPr>
      </p:pic>
      <p:pic>
        <p:nvPicPr>
          <p:cNvPr id="169" name="Google Shape;169;p28"/>
          <p:cNvPicPr preferRelativeResize="0"/>
          <p:nvPr/>
        </p:nvPicPr>
        <p:blipFill>
          <a:blip r:embed="rId4">
            <a:alphaModFix/>
          </a:blip>
          <a:stretch>
            <a:fillRect/>
          </a:stretch>
        </p:blipFill>
        <p:spPr>
          <a:xfrm>
            <a:off x="418525" y="2333925"/>
            <a:ext cx="647700" cy="1790700"/>
          </a:xfrm>
          <a:prstGeom prst="rect">
            <a:avLst/>
          </a:prstGeom>
          <a:noFill/>
          <a:ln>
            <a:noFill/>
          </a:ln>
        </p:spPr>
      </p:pic>
      <p:pic>
        <p:nvPicPr>
          <p:cNvPr id="170" name="Google Shape;170;p28"/>
          <p:cNvPicPr preferRelativeResize="0"/>
          <p:nvPr/>
        </p:nvPicPr>
        <p:blipFill>
          <a:blip r:embed="rId5">
            <a:alphaModFix/>
          </a:blip>
          <a:stretch>
            <a:fillRect/>
          </a:stretch>
        </p:blipFill>
        <p:spPr>
          <a:xfrm>
            <a:off x="6767256" y="0"/>
            <a:ext cx="2376744" cy="5143501"/>
          </a:xfrm>
          <a:prstGeom prst="rect">
            <a:avLst/>
          </a:prstGeom>
          <a:noFill/>
          <a:ln>
            <a:noFill/>
          </a:ln>
        </p:spPr>
      </p:pic>
      <p:pic>
        <p:nvPicPr>
          <p:cNvPr id="171" name="Google Shape;171;p28"/>
          <p:cNvPicPr preferRelativeResize="0"/>
          <p:nvPr/>
        </p:nvPicPr>
        <p:blipFill rotWithShape="1">
          <a:blip r:embed="rId6">
            <a:alphaModFix/>
          </a:blip>
          <a:srcRect b="0" l="54763" r="0" t="0"/>
          <a:stretch/>
        </p:blipFill>
        <p:spPr>
          <a:xfrm>
            <a:off x="5692071" y="0"/>
            <a:ext cx="1075175"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175" name="Shape 175"/>
        <p:cNvGrpSpPr/>
        <p:nvPr/>
      </p:nvGrpSpPr>
      <p:grpSpPr>
        <a:xfrm>
          <a:off x="0" y="0"/>
          <a:ext cx="0" cy="0"/>
          <a:chOff x="0" y="0"/>
          <a:chExt cx="0" cy="0"/>
        </a:xfrm>
      </p:grpSpPr>
      <p:sp>
        <p:nvSpPr>
          <p:cNvPr id="176" name="Google Shape;176;p29"/>
          <p:cNvSpPr txBox="1"/>
          <p:nvPr>
            <p:ph type="ctrTitle"/>
          </p:nvPr>
        </p:nvSpPr>
        <p:spPr>
          <a:xfrm>
            <a:off x="623400" y="230750"/>
            <a:ext cx="6198600" cy="859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sv"/>
              <a:t>Core Feature</a:t>
            </a:r>
            <a:endParaRPr b="1"/>
          </a:p>
        </p:txBody>
      </p:sp>
      <p:sp>
        <p:nvSpPr>
          <p:cNvPr id="177" name="Google Shape;177;p29"/>
          <p:cNvSpPr txBox="1"/>
          <p:nvPr>
            <p:ph idx="1" type="subTitle"/>
          </p:nvPr>
        </p:nvSpPr>
        <p:spPr>
          <a:xfrm>
            <a:off x="276475" y="1019425"/>
            <a:ext cx="4425600" cy="1218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sv" sz="2400">
                <a:solidFill>
                  <a:schemeClr val="dk1"/>
                </a:solidFill>
              </a:rPr>
              <a:t>See Nearby garbage bins</a:t>
            </a:r>
            <a:endParaRPr sz="2400">
              <a:solidFill>
                <a:schemeClr val="dk1"/>
              </a:solidFill>
            </a:endParaRPr>
          </a:p>
          <a:p>
            <a:pPr indent="0" lvl="0" marL="0" rtl="0" algn="l">
              <a:spcBef>
                <a:spcPts val="0"/>
              </a:spcBef>
              <a:spcAft>
                <a:spcPts val="0"/>
              </a:spcAft>
              <a:buNone/>
            </a:pPr>
            <a:r>
              <a:t/>
            </a:r>
            <a:endParaRPr sz="1800"/>
          </a:p>
        </p:txBody>
      </p:sp>
      <p:pic>
        <p:nvPicPr>
          <p:cNvPr id="178" name="Google Shape;178;p29"/>
          <p:cNvPicPr preferRelativeResize="0"/>
          <p:nvPr/>
        </p:nvPicPr>
        <p:blipFill>
          <a:blip r:embed="rId3">
            <a:alphaModFix/>
          </a:blip>
          <a:stretch>
            <a:fillRect/>
          </a:stretch>
        </p:blipFill>
        <p:spPr>
          <a:xfrm>
            <a:off x="2320850" y="3164900"/>
            <a:ext cx="2381250" cy="1571625"/>
          </a:xfrm>
          <a:prstGeom prst="rect">
            <a:avLst/>
          </a:prstGeom>
          <a:noFill/>
          <a:ln>
            <a:noFill/>
          </a:ln>
        </p:spPr>
      </p:pic>
      <p:pic>
        <p:nvPicPr>
          <p:cNvPr id="179" name="Google Shape;179;p29"/>
          <p:cNvPicPr preferRelativeResize="0"/>
          <p:nvPr/>
        </p:nvPicPr>
        <p:blipFill>
          <a:blip r:embed="rId4">
            <a:alphaModFix/>
          </a:blip>
          <a:stretch>
            <a:fillRect/>
          </a:stretch>
        </p:blipFill>
        <p:spPr>
          <a:xfrm>
            <a:off x="6762752" y="0"/>
            <a:ext cx="2381250" cy="51532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183" name="Shape 183"/>
        <p:cNvGrpSpPr/>
        <p:nvPr/>
      </p:nvGrpSpPr>
      <p:grpSpPr>
        <a:xfrm>
          <a:off x="0" y="0"/>
          <a:ext cx="0" cy="0"/>
          <a:chOff x="0" y="0"/>
          <a:chExt cx="0" cy="0"/>
        </a:xfrm>
      </p:grpSpPr>
      <p:sp>
        <p:nvSpPr>
          <p:cNvPr id="184" name="Google Shape;184;p30"/>
          <p:cNvSpPr txBox="1"/>
          <p:nvPr>
            <p:ph type="ctrTitle"/>
          </p:nvPr>
        </p:nvSpPr>
        <p:spPr>
          <a:xfrm>
            <a:off x="673025" y="243550"/>
            <a:ext cx="5278200" cy="859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sv"/>
              <a:t>Core Feature</a:t>
            </a:r>
            <a:endParaRPr b="1"/>
          </a:p>
        </p:txBody>
      </p:sp>
      <p:sp>
        <p:nvSpPr>
          <p:cNvPr id="185" name="Google Shape;185;p30"/>
          <p:cNvSpPr txBox="1"/>
          <p:nvPr>
            <p:ph idx="1" type="subTitle"/>
          </p:nvPr>
        </p:nvSpPr>
        <p:spPr>
          <a:xfrm>
            <a:off x="276475" y="1102738"/>
            <a:ext cx="3529200" cy="530700"/>
          </a:xfrm>
          <a:prstGeom prst="rect">
            <a:avLst/>
          </a:prstGeom>
        </p:spPr>
        <p:txBody>
          <a:bodyPr anchorCtr="0" anchor="t" bIns="91425" lIns="91425" spcFirstLastPara="1" rIns="91425" wrap="square" tIns="91425">
            <a:normAutofit fontScale="47500" lnSpcReduction="20000"/>
          </a:bodyPr>
          <a:lstStyle/>
          <a:p>
            <a:pPr indent="-349250" lvl="0" marL="457200" rtl="0" algn="l">
              <a:spcBef>
                <a:spcPts val="0"/>
              </a:spcBef>
              <a:spcAft>
                <a:spcPts val="0"/>
              </a:spcAft>
              <a:buClr>
                <a:schemeClr val="dk1"/>
              </a:buClr>
              <a:buSzPct val="100000"/>
              <a:buChar char="●"/>
            </a:pPr>
            <a:r>
              <a:rPr lang="sv" sz="4000">
                <a:solidFill>
                  <a:schemeClr val="dk1"/>
                </a:solidFill>
              </a:rPr>
              <a:t>Share Littered Locations</a:t>
            </a:r>
            <a:endParaRPr sz="4000">
              <a:solidFill>
                <a:schemeClr val="dk1"/>
              </a:solidFill>
            </a:endParaRPr>
          </a:p>
          <a:p>
            <a:pPr indent="0" lvl="0" marL="0" rtl="0" algn="l">
              <a:spcBef>
                <a:spcPts val="0"/>
              </a:spcBef>
              <a:spcAft>
                <a:spcPts val="0"/>
              </a:spcAft>
              <a:buNone/>
            </a:pPr>
            <a:r>
              <a:t/>
            </a:r>
            <a:endParaRPr sz="1800"/>
          </a:p>
        </p:txBody>
      </p:sp>
      <p:pic>
        <p:nvPicPr>
          <p:cNvPr id="186" name="Google Shape;186;p30"/>
          <p:cNvPicPr preferRelativeResize="0"/>
          <p:nvPr/>
        </p:nvPicPr>
        <p:blipFill>
          <a:blip r:embed="rId3">
            <a:alphaModFix/>
          </a:blip>
          <a:stretch>
            <a:fillRect/>
          </a:stretch>
        </p:blipFill>
        <p:spPr>
          <a:xfrm>
            <a:off x="6783285" y="0"/>
            <a:ext cx="2360714" cy="5143500"/>
          </a:xfrm>
          <a:prstGeom prst="rect">
            <a:avLst/>
          </a:prstGeom>
          <a:noFill/>
          <a:ln>
            <a:noFill/>
          </a:ln>
        </p:spPr>
      </p:pic>
      <p:pic>
        <p:nvPicPr>
          <p:cNvPr id="187" name="Google Shape;187;p30"/>
          <p:cNvPicPr preferRelativeResize="0"/>
          <p:nvPr/>
        </p:nvPicPr>
        <p:blipFill>
          <a:blip r:embed="rId4">
            <a:alphaModFix/>
          </a:blip>
          <a:stretch>
            <a:fillRect/>
          </a:stretch>
        </p:blipFill>
        <p:spPr>
          <a:xfrm>
            <a:off x="3644450" y="991463"/>
            <a:ext cx="753275" cy="753275"/>
          </a:xfrm>
          <a:prstGeom prst="rect">
            <a:avLst/>
          </a:prstGeom>
          <a:noFill/>
          <a:ln>
            <a:noFill/>
          </a:ln>
        </p:spPr>
      </p:pic>
      <p:pic>
        <p:nvPicPr>
          <p:cNvPr id="188" name="Google Shape;188;p30"/>
          <p:cNvPicPr preferRelativeResize="0"/>
          <p:nvPr/>
        </p:nvPicPr>
        <p:blipFill>
          <a:blip r:embed="rId5">
            <a:alphaModFix/>
          </a:blip>
          <a:stretch>
            <a:fillRect/>
          </a:stretch>
        </p:blipFill>
        <p:spPr>
          <a:xfrm>
            <a:off x="5600800" y="1019450"/>
            <a:ext cx="697300" cy="697300"/>
          </a:xfrm>
          <a:prstGeom prst="rect">
            <a:avLst/>
          </a:prstGeom>
          <a:noFill/>
          <a:ln>
            <a:noFill/>
          </a:ln>
        </p:spPr>
      </p:pic>
      <p:pic>
        <p:nvPicPr>
          <p:cNvPr id="189" name="Google Shape;189;p30"/>
          <p:cNvPicPr preferRelativeResize="0"/>
          <p:nvPr/>
        </p:nvPicPr>
        <p:blipFill>
          <a:blip r:embed="rId6">
            <a:alphaModFix/>
          </a:blip>
          <a:stretch>
            <a:fillRect/>
          </a:stretch>
        </p:blipFill>
        <p:spPr>
          <a:xfrm>
            <a:off x="4622625" y="991492"/>
            <a:ext cx="753275" cy="753221"/>
          </a:xfrm>
          <a:prstGeom prst="rect">
            <a:avLst/>
          </a:prstGeom>
          <a:noFill/>
          <a:ln>
            <a:noFill/>
          </a:ln>
        </p:spPr>
      </p:pic>
      <p:pic>
        <p:nvPicPr>
          <p:cNvPr id="190" name="Google Shape;190;p30"/>
          <p:cNvPicPr preferRelativeResize="0"/>
          <p:nvPr/>
        </p:nvPicPr>
        <p:blipFill>
          <a:blip r:embed="rId7">
            <a:alphaModFix/>
          </a:blip>
          <a:stretch>
            <a:fillRect/>
          </a:stretch>
        </p:blipFill>
        <p:spPr>
          <a:xfrm>
            <a:off x="355738" y="2127713"/>
            <a:ext cx="2381250" cy="2590800"/>
          </a:xfrm>
          <a:prstGeom prst="rect">
            <a:avLst/>
          </a:prstGeom>
          <a:noFill/>
          <a:ln>
            <a:noFill/>
          </a:ln>
        </p:spPr>
      </p:pic>
      <p:pic>
        <p:nvPicPr>
          <p:cNvPr id="191" name="Google Shape;191;p30"/>
          <p:cNvPicPr preferRelativeResize="0"/>
          <p:nvPr/>
        </p:nvPicPr>
        <p:blipFill>
          <a:blip r:embed="rId8">
            <a:alphaModFix/>
          </a:blip>
          <a:stretch>
            <a:fillRect/>
          </a:stretch>
        </p:blipFill>
        <p:spPr>
          <a:xfrm>
            <a:off x="4166775" y="2132463"/>
            <a:ext cx="2381250" cy="258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195" name="Shape 195"/>
        <p:cNvGrpSpPr/>
        <p:nvPr/>
      </p:nvGrpSpPr>
      <p:grpSpPr>
        <a:xfrm>
          <a:off x="0" y="0"/>
          <a:ext cx="0" cy="0"/>
          <a:chOff x="0" y="0"/>
          <a:chExt cx="0" cy="0"/>
        </a:xfrm>
      </p:grpSpPr>
      <p:sp>
        <p:nvSpPr>
          <p:cNvPr id="196" name="Google Shape;196;p31"/>
          <p:cNvSpPr txBox="1"/>
          <p:nvPr>
            <p:ph type="ctrTitle"/>
          </p:nvPr>
        </p:nvSpPr>
        <p:spPr>
          <a:xfrm>
            <a:off x="355750" y="0"/>
            <a:ext cx="8520600" cy="859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sv"/>
              <a:t>Core Feature</a:t>
            </a:r>
            <a:endParaRPr b="1"/>
          </a:p>
        </p:txBody>
      </p:sp>
      <p:sp>
        <p:nvSpPr>
          <p:cNvPr id="197" name="Google Shape;197;p31"/>
          <p:cNvSpPr txBox="1"/>
          <p:nvPr>
            <p:ph idx="1" type="subTitle"/>
          </p:nvPr>
        </p:nvSpPr>
        <p:spPr>
          <a:xfrm>
            <a:off x="454075" y="997225"/>
            <a:ext cx="3529200" cy="12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sz="1800">
                <a:solidFill>
                  <a:srgbClr val="000000"/>
                </a:solidFill>
              </a:rPr>
              <a:t>See Nearby recycling stations</a:t>
            </a:r>
            <a:endParaRPr sz="1800">
              <a:solidFill>
                <a:srgbClr val="000000"/>
              </a:solidFill>
            </a:endParaRPr>
          </a:p>
          <a:p>
            <a:pPr indent="0" lvl="0" marL="0" rtl="0" algn="l">
              <a:spcBef>
                <a:spcPts val="0"/>
              </a:spcBef>
              <a:spcAft>
                <a:spcPts val="0"/>
              </a:spcAft>
              <a:buNone/>
            </a:pPr>
            <a:r>
              <a:t/>
            </a:r>
            <a:endParaRPr sz="1800"/>
          </a:p>
        </p:txBody>
      </p:sp>
      <p:pic>
        <p:nvPicPr>
          <p:cNvPr id="198" name="Google Shape;198;p31"/>
          <p:cNvPicPr preferRelativeResize="0"/>
          <p:nvPr/>
        </p:nvPicPr>
        <p:blipFill>
          <a:blip r:embed="rId3">
            <a:alphaModFix/>
          </a:blip>
          <a:stretch>
            <a:fillRect/>
          </a:stretch>
        </p:blipFill>
        <p:spPr>
          <a:xfrm>
            <a:off x="2033475" y="3233625"/>
            <a:ext cx="2381250" cy="1571625"/>
          </a:xfrm>
          <a:prstGeom prst="rect">
            <a:avLst/>
          </a:prstGeom>
          <a:noFill/>
          <a:ln>
            <a:noFill/>
          </a:ln>
        </p:spPr>
      </p:pic>
      <p:pic>
        <p:nvPicPr>
          <p:cNvPr id="199" name="Google Shape;199;p31"/>
          <p:cNvPicPr preferRelativeResize="0"/>
          <p:nvPr/>
        </p:nvPicPr>
        <p:blipFill>
          <a:blip r:embed="rId4">
            <a:alphaModFix/>
          </a:blip>
          <a:stretch>
            <a:fillRect/>
          </a:stretch>
        </p:blipFill>
        <p:spPr>
          <a:xfrm>
            <a:off x="6762752" y="0"/>
            <a:ext cx="2381250" cy="5153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60" name="Shape 60"/>
        <p:cNvGrpSpPr/>
        <p:nvPr/>
      </p:nvGrpSpPr>
      <p:grpSpPr>
        <a:xfrm>
          <a:off x="0" y="0"/>
          <a:ext cx="0" cy="0"/>
          <a:chOff x="0" y="0"/>
          <a:chExt cx="0" cy="0"/>
        </a:xfrm>
      </p:grpSpPr>
      <p:sp>
        <p:nvSpPr>
          <p:cNvPr id="61" name="Google Shape;61;p14"/>
          <p:cNvSpPr txBox="1"/>
          <p:nvPr/>
        </p:nvSpPr>
        <p:spPr>
          <a:xfrm>
            <a:off x="2463150" y="2035525"/>
            <a:ext cx="4217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 sz="3000"/>
              <a:t>What have you made?</a:t>
            </a:r>
            <a:endParaRPr b="1" sz="2100"/>
          </a:p>
        </p:txBody>
      </p:sp>
      <p:pic>
        <p:nvPicPr>
          <p:cNvPr id="62" name="Google Shape;62;p14"/>
          <p:cNvPicPr preferRelativeResize="0"/>
          <p:nvPr/>
        </p:nvPicPr>
        <p:blipFill>
          <a:blip r:embed="rId3">
            <a:alphaModFix/>
          </a:blip>
          <a:stretch>
            <a:fillRect/>
          </a:stretch>
        </p:blipFill>
        <p:spPr>
          <a:xfrm>
            <a:off x="2200350" y="166638"/>
            <a:ext cx="4743300" cy="4810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203" name="Shape 203"/>
        <p:cNvGrpSpPr/>
        <p:nvPr/>
      </p:nvGrpSpPr>
      <p:grpSpPr>
        <a:xfrm>
          <a:off x="0" y="0"/>
          <a:ext cx="0" cy="0"/>
          <a:chOff x="0" y="0"/>
          <a:chExt cx="0" cy="0"/>
        </a:xfrm>
      </p:grpSpPr>
      <p:sp>
        <p:nvSpPr>
          <p:cNvPr id="204" name="Google Shape;204;p32"/>
          <p:cNvSpPr txBox="1"/>
          <p:nvPr>
            <p:ph type="ctrTitle"/>
          </p:nvPr>
        </p:nvSpPr>
        <p:spPr>
          <a:xfrm>
            <a:off x="659800" y="230775"/>
            <a:ext cx="5740200" cy="95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sv"/>
              <a:t>Additional Features</a:t>
            </a:r>
            <a:endParaRPr b="1"/>
          </a:p>
        </p:txBody>
      </p:sp>
      <p:pic>
        <p:nvPicPr>
          <p:cNvPr id="205" name="Google Shape;205;p32"/>
          <p:cNvPicPr preferRelativeResize="0"/>
          <p:nvPr/>
        </p:nvPicPr>
        <p:blipFill>
          <a:blip r:embed="rId3">
            <a:alphaModFix/>
          </a:blip>
          <a:stretch>
            <a:fillRect/>
          </a:stretch>
        </p:blipFill>
        <p:spPr>
          <a:xfrm>
            <a:off x="6400011" y="0"/>
            <a:ext cx="2743979" cy="5143500"/>
          </a:xfrm>
          <a:prstGeom prst="rect">
            <a:avLst/>
          </a:prstGeom>
          <a:noFill/>
          <a:ln>
            <a:noFill/>
          </a:ln>
        </p:spPr>
      </p:pic>
      <p:sp>
        <p:nvSpPr>
          <p:cNvPr id="206" name="Google Shape;206;p32"/>
          <p:cNvSpPr txBox="1"/>
          <p:nvPr/>
        </p:nvSpPr>
        <p:spPr>
          <a:xfrm>
            <a:off x="450975" y="1186875"/>
            <a:ext cx="42213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Char char="●"/>
            </a:pPr>
            <a:r>
              <a:rPr lang="sv" sz="2800"/>
              <a:t>Log in with facebook</a:t>
            </a:r>
            <a:endParaRPr sz="2800"/>
          </a:p>
          <a:p>
            <a:pPr indent="-406400" lvl="0" marL="457200" rtl="0" algn="l">
              <a:spcBef>
                <a:spcPts val="0"/>
              </a:spcBef>
              <a:spcAft>
                <a:spcPts val="0"/>
              </a:spcAft>
              <a:buSzPts val="2800"/>
              <a:buChar char="●"/>
            </a:pPr>
            <a:r>
              <a:rPr lang="sv" sz="2800"/>
              <a:t>Continue as a guest</a:t>
            </a:r>
            <a:endParaRPr sz="2800"/>
          </a:p>
          <a:p>
            <a:pPr indent="0" lvl="0" marL="0" rtl="0" algn="l">
              <a:spcBef>
                <a:spcPts val="0"/>
              </a:spcBef>
              <a:spcAft>
                <a:spcPts val="0"/>
              </a:spcAft>
              <a:buNone/>
            </a:pPr>
            <a:r>
              <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210" name="Shape 210"/>
        <p:cNvGrpSpPr/>
        <p:nvPr/>
      </p:nvGrpSpPr>
      <p:grpSpPr>
        <a:xfrm>
          <a:off x="0" y="0"/>
          <a:ext cx="0" cy="0"/>
          <a:chOff x="0" y="0"/>
          <a:chExt cx="0" cy="0"/>
        </a:xfrm>
      </p:grpSpPr>
      <p:sp>
        <p:nvSpPr>
          <p:cNvPr id="211" name="Google Shape;211;p33"/>
          <p:cNvSpPr txBox="1"/>
          <p:nvPr>
            <p:ph type="ctrTitle"/>
          </p:nvPr>
        </p:nvSpPr>
        <p:spPr>
          <a:xfrm>
            <a:off x="618475" y="118625"/>
            <a:ext cx="5740200" cy="95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sv"/>
              <a:t>Additional Features</a:t>
            </a:r>
            <a:endParaRPr b="1"/>
          </a:p>
        </p:txBody>
      </p:sp>
      <p:sp>
        <p:nvSpPr>
          <p:cNvPr id="212" name="Google Shape;212;p33"/>
          <p:cNvSpPr txBox="1"/>
          <p:nvPr/>
        </p:nvSpPr>
        <p:spPr>
          <a:xfrm>
            <a:off x="393300" y="1074725"/>
            <a:ext cx="4595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Char char="●"/>
            </a:pPr>
            <a:r>
              <a:rPr lang="sv" sz="2800"/>
              <a:t>Have a profile</a:t>
            </a:r>
            <a:endParaRPr sz="2800"/>
          </a:p>
          <a:p>
            <a:pPr indent="-406400" lvl="0" marL="457200" rtl="0" algn="l">
              <a:spcBef>
                <a:spcPts val="0"/>
              </a:spcBef>
              <a:spcAft>
                <a:spcPts val="0"/>
              </a:spcAft>
              <a:buSzPts val="2800"/>
              <a:buChar char="●"/>
            </a:pPr>
            <a:r>
              <a:rPr lang="sv" sz="2800"/>
              <a:t>See and save statistics</a:t>
            </a:r>
            <a:endParaRPr sz="2800"/>
          </a:p>
          <a:p>
            <a:pPr indent="-406400" lvl="0" marL="457200" rtl="0" algn="l">
              <a:spcBef>
                <a:spcPts val="0"/>
              </a:spcBef>
              <a:spcAft>
                <a:spcPts val="0"/>
              </a:spcAft>
              <a:buSzPts val="2800"/>
              <a:buChar char="●"/>
            </a:pPr>
            <a:r>
              <a:rPr lang="sv" sz="2800"/>
              <a:t>Level up and get titles</a:t>
            </a:r>
            <a:endParaRPr sz="2800"/>
          </a:p>
          <a:p>
            <a:pPr indent="0" lvl="0" marL="0" rtl="0" algn="l">
              <a:spcBef>
                <a:spcPts val="0"/>
              </a:spcBef>
              <a:spcAft>
                <a:spcPts val="0"/>
              </a:spcAft>
              <a:buNone/>
            </a:pPr>
            <a:r>
              <a:t/>
            </a:r>
            <a:endParaRPr sz="2800"/>
          </a:p>
        </p:txBody>
      </p:sp>
      <p:pic>
        <p:nvPicPr>
          <p:cNvPr id="213" name="Google Shape;213;p33"/>
          <p:cNvPicPr preferRelativeResize="0"/>
          <p:nvPr/>
        </p:nvPicPr>
        <p:blipFill>
          <a:blip r:embed="rId3">
            <a:alphaModFix/>
          </a:blip>
          <a:stretch>
            <a:fillRect/>
          </a:stretch>
        </p:blipFill>
        <p:spPr>
          <a:xfrm>
            <a:off x="6358668" y="0"/>
            <a:ext cx="2785332" cy="5143499"/>
          </a:xfrm>
          <a:prstGeom prst="rect">
            <a:avLst/>
          </a:prstGeom>
          <a:noFill/>
          <a:ln>
            <a:noFill/>
          </a:ln>
        </p:spPr>
      </p:pic>
      <p:pic>
        <p:nvPicPr>
          <p:cNvPr id="214" name="Google Shape;214;p33"/>
          <p:cNvPicPr preferRelativeResize="0"/>
          <p:nvPr/>
        </p:nvPicPr>
        <p:blipFill>
          <a:blip r:embed="rId4">
            <a:alphaModFix/>
          </a:blip>
          <a:stretch>
            <a:fillRect/>
          </a:stretch>
        </p:blipFill>
        <p:spPr>
          <a:xfrm>
            <a:off x="1397725" y="2709000"/>
            <a:ext cx="2886875" cy="1951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218" name="Shape 218"/>
        <p:cNvGrpSpPr/>
        <p:nvPr/>
      </p:nvGrpSpPr>
      <p:grpSpPr>
        <a:xfrm>
          <a:off x="0" y="0"/>
          <a:ext cx="0" cy="0"/>
          <a:chOff x="0" y="0"/>
          <a:chExt cx="0" cy="0"/>
        </a:xfrm>
      </p:grpSpPr>
      <p:sp>
        <p:nvSpPr>
          <p:cNvPr id="219" name="Google Shape;219;p34"/>
          <p:cNvSpPr txBox="1"/>
          <p:nvPr>
            <p:ph type="ctrTitle"/>
          </p:nvPr>
        </p:nvSpPr>
        <p:spPr>
          <a:xfrm>
            <a:off x="508675" y="251350"/>
            <a:ext cx="5740200" cy="95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sv"/>
              <a:t>Features Dropped</a:t>
            </a:r>
            <a:endParaRPr b="1"/>
          </a:p>
        </p:txBody>
      </p:sp>
      <p:sp>
        <p:nvSpPr>
          <p:cNvPr id="220" name="Google Shape;220;p34"/>
          <p:cNvSpPr txBox="1"/>
          <p:nvPr/>
        </p:nvSpPr>
        <p:spPr>
          <a:xfrm>
            <a:off x="508675" y="1207450"/>
            <a:ext cx="4917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sz="2800"/>
              <a:t>Events</a:t>
            </a:r>
            <a:endParaRPr sz="2800"/>
          </a:p>
          <a:p>
            <a:pPr indent="0" lvl="0" marL="0" rtl="0" algn="l">
              <a:spcBef>
                <a:spcPts val="0"/>
              </a:spcBef>
              <a:spcAft>
                <a:spcPts val="0"/>
              </a:spcAft>
              <a:buNone/>
            </a:pPr>
            <a:r>
              <a:t/>
            </a:r>
            <a:endParaRPr sz="2800"/>
          </a:p>
        </p:txBody>
      </p:sp>
      <p:pic>
        <p:nvPicPr>
          <p:cNvPr id="221" name="Google Shape;221;p34"/>
          <p:cNvPicPr preferRelativeResize="0"/>
          <p:nvPr/>
        </p:nvPicPr>
        <p:blipFill>
          <a:blip r:embed="rId3">
            <a:alphaModFix/>
          </a:blip>
          <a:stretch>
            <a:fillRect/>
          </a:stretch>
        </p:blipFill>
        <p:spPr>
          <a:xfrm>
            <a:off x="6748973" y="0"/>
            <a:ext cx="2395027" cy="5143501"/>
          </a:xfrm>
          <a:prstGeom prst="rect">
            <a:avLst/>
          </a:prstGeom>
          <a:noFill/>
          <a:ln>
            <a:noFill/>
          </a:ln>
        </p:spPr>
      </p:pic>
      <p:pic>
        <p:nvPicPr>
          <p:cNvPr id="222" name="Google Shape;222;p34"/>
          <p:cNvPicPr preferRelativeResize="0"/>
          <p:nvPr/>
        </p:nvPicPr>
        <p:blipFill>
          <a:blip r:embed="rId4">
            <a:alphaModFix/>
          </a:blip>
          <a:stretch>
            <a:fillRect/>
          </a:stretch>
        </p:blipFill>
        <p:spPr>
          <a:xfrm>
            <a:off x="292350" y="2254150"/>
            <a:ext cx="2381250" cy="2619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226" name="Shape 226"/>
        <p:cNvGrpSpPr/>
        <p:nvPr/>
      </p:nvGrpSpPr>
      <p:grpSpPr>
        <a:xfrm>
          <a:off x="0" y="0"/>
          <a:ext cx="0" cy="0"/>
          <a:chOff x="0" y="0"/>
          <a:chExt cx="0" cy="0"/>
        </a:xfrm>
      </p:grpSpPr>
      <p:sp>
        <p:nvSpPr>
          <p:cNvPr id="227" name="Google Shape;227;p35"/>
          <p:cNvSpPr txBox="1"/>
          <p:nvPr>
            <p:ph type="ctrTitle"/>
          </p:nvPr>
        </p:nvSpPr>
        <p:spPr>
          <a:xfrm>
            <a:off x="434550" y="398025"/>
            <a:ext cx="6193800" cy="86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sv" sz="4500"/>
              <a:t>API and Data Sources</a:t>
            </a:r>
            <a:endParaRPr b="1" sz="4500"/>
          </a:p>
        </p:txBody>
      </p:sp>
      <p:sp>
        <p:nvSpPr>
          <p:cNvPr id="228" name="Google Shape;228;p35"/>
          <p:cNvSpPr txBox="1"/>
          <p:nvPr/>
        </p:nvSpPr>
        <p:spPr>
          <a:xfrm>
            <a:off x="434550" y="1454275"/>
            <a:ext cx="43476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sv" sz="1800"/>
              <a:t>Garbage Bins </a:t>
            </a:r>
            <a:r>
              <a:rPr i="1" lang="sv" sz="1800"/>
              <a:t>(Data portalen)</a:t>
            </a:r>
            <a:endParaRPr i="1" sz="1800"/>
          </a:p>
          <a:p>
            <a:pPr indent="-342900" lvl="0" marL="457200" rtl="0" algn="l">
              <a:spcBef>
                <a:spcPts val="0"/>
              </a:spcBef>
              <a:spcAft>
                <a:spcPts val="0"/>
              </a:spcAft>
              <a:buSzPts val="1800"/>
              <a:buChar char="●"/>
            </a:pPr>
            <a:r>
              <a:rPr lang="sv" sz="1800"/>
              <a:t>Recycling Stations </a:t>
            </a:r>
            <a:r>
              <a:rPr i="1" lang="sv" sz="1800"/>
              <a:t>(Data portalen)</a:t>
            </a:r>
            <a:endParaRPr i="1" sz="1800"/>
          </a:p>
          <a:p>
            <a:pPr indent="-342900" lvl="0" marL="457200" rtl="0" algn="l">
              <a:spcBef>
                <a:spcPts val="0"/>
              </a:spcBef>
              <a:spcAft>
                <a:spcPts val="0"/>
              </a:spcAft>
              <a:buSzPts val="1800"/>
              <a:buChar char="●"/>
            </a:pPr>
            <a:r>
              <a:rPr lang="sv" sz="1800"/>
              <a:t>Facebook API</a:t>
            </a:r>
            <a:endParaRPr sz="1800"/>
          </a:p>
          <a:p>
            <a:pPr indent="-342900" lvl="0" marL="457200" rtl="0" algn="l">
              <a:spcBef>
                <a:spcPts val="0"/>
              </a:spcBef>
              <a:spcAft>
                <a:spcPts val="0"/>
              </a:spcAft>
              <a:buSzPts val="1800"/>
              <a:buChar char="●"/>
            </a:pPr>
            <a:r>
              <a:rPr lang="sv" sz="1800"/>
              <a:t>Google Maps API</a:t>
            </a:r>
            <a:endParaRPr sz="1800"/>
          </a:p>
          <a:p>
            <a:pPr indent="-342900" lvl="0" marL="457200" rtl="0" algn="l">
              <a:spcBef>
                <a:spcPts val="0"/>
              </a:spcBef>
              <a:spcAft>
                <a:spcPts val="0"/>
              </a:spcAft>
              <a:buSzPts val="1800"/>
              <a:buChar char="●"/>
            </a:pPr>
            <a:r>
              <a:rPr lang="sv" sz="1800"/>
              <a:t>Cloudinary</a:t>
            </a:r>
            <a:endParaRPr sz="1800"/>
          </a:p>
        </p:txBody>
      </p:sp>
      <p:pic>
        <p:nvPicPr>
          <p:cNvPr id="229" name="Google Shape;229;p35"/>
          <p:cNvPicPr preferRelativeResize="0"/>
          <p:nvPr/>
        </p:nvPicPr>
        <p:blipFill>
          <a:blip r:embed="rId3">
            <a:alphaModFix/>
          </a:blip>
          <a:stretch>
            <a:fillRect/>
          </a:stretch>
        </p:blipFill>
        <p:spPr>
          <a:xfrm>
            <a:off x="5184600" y="1262325"/>
            <a:ext cx="1779475" cy="1779475"/>
          </a:xfrm>
          <a:prstGeom prst="rect">
            <a:avLst/>
          </a:prstGeom>
          <a:noFill/>
          <a:ln>
            <a:noFill/>
          </a:ln>
        </p:spPr>
      </p:pic>
      <p:pic>
        <p:nvPicPr>
          <p:cNvPr id="230" name="Google Shape;230;p35"/>
          <p:cNvPicPr preferRelativeResize="0"/>
          <p:nvPr/>
        </p:nvPicPr>
        <p:blipFill>
          <a:blip r:embed="rId4">
            <a:alphaModFix/>
          </a:blip>
          <a:stretch>
            <a:fillRect/>
          </a:stretch>
        </p:blipFill>
        <p:spPr>
          <a:xfrm>
            <a:off x="7192825" y="2329375"/>
            <a:ext cx="1398100" cy="1398100"/>
          </a:xfrm>
          <a:prstGeom prst="rect">
            <a:avLst/>
          </a:prstGeom>
          <a:noFill/>
          <a:ln>
            <a:noFill/>
          </a:ln>
        </p:spPr>
      </p:pic>
      <p:grpSp>
        <p:nvGrpSpPr>
          <p:cNvPr id="231" name="Google Shape;231;p35"/>
          <p:cNvGrpSpPr/>
          <p:nvPr/>
        </p:nvGrpSpPr>
        <p:grpSpPr>
          <a:xfrm>
            <a:off x="877000" y="3303450"/>
            <a:ext cx="1398100" cy="1398975"/>
            <a:chOff x="3771600" y="3539625"/>
            <a:chExt cx="1398100" cy="1398975"/>
          </a:xfrm>
        </p:grpSpPr>
        <p:sp>
          <p:nvSpPr>
            <p:cNvPr id="232" name="Google Shape;232;p35"/>
            <p:cNvSpPr/>
            <p:nvPr/>
          </p:nvSpPr>
          <p:spPr>
            <a:xfrm>
              <a:off x="3945200" y="3539625"/>
              <a:ext cx="1050900" cy="139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p35"/>
            <p:cNvPicPr preferRelativeResize="0"/>
            <p:nvPr/>
          </p:nvPicPr>
          <p:blipFill>
            <a:blip r:embed="rId5">
              <a:alphaModFix/>
            </a:blip>
            <a:stretch>
              <a:fillRect/>
            </a:stretch>
          </p:blipFill>
          <p:spPr>
            <a:xfrm>
              <a:off x="3771600" y="3540500"/>
              <a:ext cx="1398100" cy="1398100"/>
            </a:xfrm>
            <a:prstGeom prst="rect">
              <a:avLst/>
            </a:prstGeom>
            <a:noFill/>
            <a:ln>
              <a:noFill/>
            </a:ln>
          </p:spPr>
        </p:pic>
      </p:grpSp>
      <p:pic>
        <p:nvPicPr>
          <p:cNvPr id="234" name="Google Shape;234;p35"/>
          <p:cNvPicPr preferRelativeResize="0"/>
          <p:nvPr/>
        </p:nvPicPr>
        <p:blipFill>
          <a:blip r:embed="rId6">
            <a:alphaModFix/>
          </a:blip>
          <a:stretch>
            <a:fillRect/>
          </a:stretch>
        </p:blipFill>
        <p:spPr>
          <a:xfrm>
            <a:off x="3083200" y="3304325"/>
            <a:ext cx="1398100" cy="1398100"/>
          </a:xfrm>
          <a:prstGeom prst="rect">
            <a:avLst/>
          </a:prstGeom>
          <a:noFill/>
          <a:ln>
            <a:noFill/>
          </a:ln>
        </p:spPr>
      </p:pic>
      <p:pic>
        <p:nvPicPr>
          <p:cNvPr id="235" name="Google Shape;235;p35"/>
          <p:cNvPicPr preferRelativeResize="0"/>
          <p:nvPr/>
        </p:nvPicPr>
        <p:blipFill>
          <a:blip r:embed="rId7">
            <a:alphaModFix/>
          </a:blip>
          <a:stretch>
            <a:fillRect/>
          </a:stretch>
        </p:blipFill>
        <p:spPr>
          <a:xfrm>
            <a:off x="5289400" y="3304325"/>
            <a:ext cx="1569900" cy="1569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239" name="Shape 239"/>
        <p:cNvGrpSpPr/>
        <p:nvPr/>
      </p:nvGrpSpPr>
      <p:grpSpPr>
        <a:xfrm>
          <a:off x="0" y="0"/>
          <a:ext cx="0" cy="0"/>
          <a:chOff x="0" y="0"/>
          <a:chExt cx="0" cy="0"/>
        </a:xfrm>
      </p:grpSpPr>
      <p:sp>
        <p:nvSpPr>
          <p:cNvPr id="240" name="Google Shape;240;p36"/>
          <p:cNvSpPr txBox="1"/>
          <p:nvPr/>
        </p:nvSpPr>
        <p:spPr>
          <a:xfrm>
            <a:off x="180300" y="156750"/>
            <a:ext cx="5545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 sz="3000"/>
              <a:t>What would the future of the project be? </a:t>
            </a:r>
            <a:endParaRPr b="1" sz="2100"/>
          </a:p>
        </p:txBody>
      </p:sp>
      <p:pic>
        <p:nvPicPr>
          <p:cNvPr id="241" name="Google Shape;241;p36"/>
          <p:cNvPicPr preferRelativeResize="0"/>
          <p:nvPr/>
        </p:nvPicPr>
        <p:blipFill>
          <a:blip r:embed="rId3">
            <a:alphaModFix/>
          </a:blip>
          <a:stretch>
            <a:fillRect/>
          </a:stretch>
        </p:blipFill>
        <p:spPr>
          <a:xfrm>
            <a:off x="4660039" y="1264950"/>
            <a:ext cx="4483961" cy="2522225"/>
          </a:xfrm>
          <a:prstGeom prst="rect">
            <a:avLst/>
          </a:prstGeom>
          <a:noFill/>
          <a:ln>
            <a:noFill/>
          </a:ln>
        </p:spPr>
      </p:pic>
      <p:sp>
        <p:nvSpPr>
          <p:cNvPr id="242" name="Google Shape;242;p36"/>
          <p:cNvSpPr txBox="1"/>
          <p:nvPr/>
        </p:nvSpPr>
        <p:spPr>
          <a:xfrm>
            <a:off x="180300" y="1673025"/>
            <a:ext cx="54084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Char char="●"/>
            </a:pPr>
            <a:r>
              <a:rPr lang="sv" sz="2800"/>
              <a:t>Develop and research further how the reward system can be improved</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246" name="Shape 246"/>
        <p:cNvGrpSpPr/>
        <p:nvPr/>
      </p:nvGrpSpPr>
      <p:grpSpPr>
        <a:xfrm>
          <a:off x="0" y="0"/>
          <a:ext cx="0" cy="0"/>
          <a:chOff x="0" y="0"/>
          <a:chExt cx="0" cy="0"/>
        </a:xfrm>
      </p:grpSpPr>
      <p:sp>
        <p:nvSpPr>
          <p:cNvPr id="247" name="Google Shape;247;p37"/>
          <p:cNvSpPr txBox="1"/>
          <p:nvPr/>
        </p:nvSpPr>
        <p:spPr>
          <a:xfrm>
            <a:off x="180300" y="156750"/>
            <a:ext cx="5545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 sz="3000"/>
              <a:t>What would the future of the project be? </a:t>
            </a:r>
            <a:endParaRPr b="1" sz="2100"/>
          </a:p>
        </p:txBody>
      </p:sp>
      <p:sp>
        <p:nvSpPr>
          <p:cNvPr id="248" name="Google Shape;248;p37"/>
          <p:cNvSpPr txBox="1"/>
          <p:nvPr/>
        </p:nvSpPr>
        <p:spPr>
          <a:xfrm>
            <a:off x="293100" y="1687450"/>
            <a:ext cx="51846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Char char="●"/>
            </a:pPr>
            <a:r>
              <a:rPr lang="sv" sz="2800"/>
              <a:t>Reporting in to the local authority</a:t>
            </a:r>
            <a:endParaRPr sz="2800"/>
          </a:p>
        </p:txBody>
      </p:sp>
      <p:pic>
        <p:nvPicPr>
          <p:cNvPr id="249" name="Google Shape;249;p37"/>
          <p:cNvPicPr preferRelativeResize="0"/>
          <p:nvPr/>
        </p:nvPicPr>
        <p:blipFill>
          <a:blip r:embed="rId3">
            <a:alphaModFix/>
          </a:blip>
          <a:stretch>
            <a:fillRect/>
          </a:stretch>
        </p:blipFill>
        <p:spPr>
          <a:xfrm>
            <a:off x="5172900" y="746150"/>
            <a:ext cx="3361500" cy="336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66" name="Shape 66"/>
        <p:cNvGrpSpPr/>
        <p:nvPr/>
      </p:nvGrpSpPr>
      <p:grpSpPr>
        <a:xfrm>
          <a:off x="0" y="0"/>
          <a:ext cx="0" cy="0"/>
          <a:chOff x="0" y="0"/>
          <a:chExt cx="0" cy="0"/>
        </a:xfrm>
      </p:grpSpPr>
      <p:pic>
        <p:nvPicPr>
          <p:cNvPr id="67" name="Google Shape;67;p15" title="demo v2.mp4">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71" name="Shape 71"/>
        <p:cNvGrpSpPr/>
        <p:nvPr/>
      </p:nvGrpSpPr>
      <p:grpSpPr>
        <a:xfrm>
          <a:off x="0" y="0"/>
          <a:ext cx="0" cy="0"/>
          <a:chOff x="0" y="0"/>
          <a:chExt cx="0" cy="0"/>
        </a:xfrm>
      </p:grpSpPr>
      <p:sp>
        <p:nvSpPr>
          <p:cNvPr id="72" name="Google Shape;72;p16"/>
          <p:cNvSpPr txBox="1"/>
          <p:nvPr/>
        </p:nvSpPr>
        <p:spPr>
          <a:xfrm>
            <a:off x="42000" y="40800"/>
            <a:ext cx="5106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 sz="3000"/>
              <a:t>What challenge or problem does the system address? </a:t>
            </a:r>
            <a:endParaRPr b="1" sz="2100"/>
          </a:p>
        </p:txBody>
      </p:sp>
      <p:pic>
        <p:nvPicPr>
          <p:cNvPr id="73" name="Google Shape;73;p16"/>
          <p:cNvPicPr preferRelativeResize="0"/>
          <p:nvPr/>
        </p:nvPicPr>
        <p:blipFill>
          <a:blip r:embed="rId3">
            <a:alphaModFix/>
          </a:blip>
          <a:stretch>
            <a:fillRect/>
          </a:stretch>
        </p:blipFill>
        <p:spPr>
          <a:xfrm>
            <a:off x="42000" y="2943225"/>
            <a:ext cx="5429250" cy="2200275"/>
          </a:xfrm>
          <a:prstGeom prst="rect">
            <a:avLst/>
          </a:prstGeom>
          <a:noFill/>
          <a:ln>
            <a:noFill/>
          </a:ln>
        </p:spPr>
      </p:pic>
      <p:pic>
        <p:nvPicPr>
          <p:cNvPr id="74" name="Google Shape;74;p16"/>
          <p:cNvPicPr preferRelativeResize="0"/>
          <p:nvPr/>
        </p:nvPicPr>
        <p:blipFill>
          <a:blip r:embed="rId4">
            <a:alphaModFix/>
          </a:blip>
          <a:stretch>
            <a:fillRect/>
          </a:stretch>
        </p:blipFill>
        <p:spPr>
          <a:xfrm>
            <a:off x="5935725" y="1147900"/>
            <a:ext cx="2847700" cy="2847700"/>
          </a:xfrm>
          <a:prstGeom prst="rect">
            <a:avLst/>
          </a:prstGeom>
          <a:noFill/>
          <a:ln>
            <a:noFill/>
          </a:ln>
        </p:spPr>
      </p:pic>
      <p:pic>
        <p:nvPicPr>
          <p:cNvPr id="75" name="Google Shape;75;p16"/>
          <p:cNvPicPr preferRelativeResize="0"/>
          <p:nvPr/>
        </p:nvPicPr>
        <p:blipFill>
          <a:blip r:embed="rId5">
            <a:alphaModFix/>
          </a:blip>
          <a:stretch>
            <a:fillRect/>
          </a:stretch>
        </p:blipFill>
        <p:spPr>
          <a:xfrm>
            <a:off x="108400" y="1149000"/>
            <a:ext cx="4392624" cy="1827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1568738" y="2127175"/>
            <a:ext cx="2776876" cy="2776876"/>
          </a:xfrm>
          <a:prstGeom prst="rect">
            <a:avLst/>
          </a:prstGeom>
          <a:noFill/>
          <a:ln>
            <a:noFill/>
          </a:ln>
        </p:spPr>
      </p:pic>
      <p:pic>
        <p:nvPicPr>
          <p:cNvPr id="81" name="Google Shape;81;p17"/>
          <p:cNvPicPr preferRelativeResize="0"/>
          <p:nvPr/>
        </p:nvPicPr>
        <p:blipFill>
          <a:blip r:embed="rId4">
            <a:alphaModFix/>
          </a:blip>
          <a:stretch>
            <a:fillRect/>
          </a:stretch>
        </p:blipFill>
        <p:spPr>
          <a:xfrm>
            <a:off x="5155925" y="2305938"/>
            <a:ext cx="2419350" cy="2419350"/>
          </a:xfrm>
          <a:prstGeom prst="rect">
            <a:avLst/>
          </a:prstGeom>
          <a:noFill/>
          <a:ln>
            <a:noFill/>
          </a:ln>
        </p:spPr>
      </p:pic>
      <p:sp>
        <p:nvSpPr>
          <p:cNvPr id="82" name="Google Shape;82;p17"/>
          <p:cNvSpPr txBox="1"/>
          <p:nvPr/>
        </p:nvSpPr>
        <p:spPr>
          <a:xfrm>
            <a:off x="829200" y="711175"/>
            <a:ext cx="7485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 sz="4000"/>
              <a:t>Why you made the system </a:t>
            </a:r>
            <a:endParaRPr b="1"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86" name="Shape 86"/>
        <p:cNvGrpSpPr/>
        <p:nvPr/>
      </p:nvGrpSpPr>
      <p:grpSpPr>
        <a:xfrm>
          <a:off x="0" y="0"/>
          <a:ext cx="0" cy="0"/>
          <a:chOff x="0" y="0"/>
          <a:chExt cx="0" cy="0"/>
        </a:xfrm>
      </p:grpSpPr>
      <p:sp>
        <p:nvSpPr>
          <p:cNvPr id="87" name="Google Shape;87;p18"/>
          <p:cNvSpPr txBox="1"/>
          <p:nvPr/>
        </p:nvSpPr>
        <p:spPr>
          <a:xfrm>
            <a:off x="382000" y="367400"/>
            <a:ext cx="8208900" cy="87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sv" sz="4500">
                <a:solidFill>
                  <a:schemeClr val="dk1"/>
                </a:solidFill>
              </a:rPr>
              <a:t>Research other apps</a:t>
            </a:r>
            <a:endParaRPr b="1" sz="4500">
              <a:solidFill>
                <a:schemeClr val="dk1"/>
              </a:solidFill>
            </a:endParaRPr>
          </a:p>
        </p:txBody>
      </p:sp>
      <p:sp>
        <p:nvSpPr>
          <p:cNvPr id="88" name="Google Shape;88;p18"/>
          <p:cNvSpPr txBox="1"/>
          <p:nvPr/>
        </p:nvSpPr>
        <p:spPr>
          <a:xfrm>
            <a:off x="558550" y="1573650"/>
            <a:ext cx="5720400" cy="1908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sv" sz="2800"/>
              <a:t>Skrappen</a:t>
            </a:r>
            <a:br>
              <a:rPr lang="sv" sz="2800"/>
            </a:br>
            <a:endParaRPr sz="2800"/>
          </a:p>
          <a:p>
            <a:pPr indent="-406400" lvl="0" marL="457200" rtl="0" algn="l">
              <a:spcBef>
                <a:spcPts val="0"/>
              </a:spcBef>
              <a:spcAft>
                <a:spcPts val="0"/>
              </a:spcAft>
              <a:buSzPts val="2800"/>
              <a:buChar char="●"/>
            </a:pPr>
            <a:r>
              <a:rPr lang="sv" sz="2800"/>
              <a:t>Made to create events</a:t>
            </a:r>
            <a:endParaRPr sz="2800"/>
          </a:p>
          <a:p>
            <a:pPr indent="-406400" lvl="1" marL="914400" rtl="0" algn="l">
              <a:spcBef>
                <a:spcPts val="0"/>
              </a:spcBef>
              <a:spcAft>
                <a:spcPts val="0"/>
              </a:spcAft>
              <a:buSzPts val="2800"/>
              <a:buChar char="○"/>
            </a:pPr>
            <a:r>
              <a:rPr lang="sv" sz="2800"/>
              <a:t>Unsuccessful</a:t>
            </a:r>
            <a:endParaRPr sz="2800"/>
          </a:p>
        </p:txBody>
      </p:sp>
      <p:pic>
        <p:nvPicPr>
          <p:cNvPr id="89" name="Google Shape;89;p18"/>
          <p:cNvPicPr preferRelativeResize="0"/>
          <p:nvPr/>
        </p:nvPicPr>
        <p:blipFill rotWithShape="1">
          <a:blip r:embed="rId3">
            <a:alphaModFix/>
          </a:blip>
          <a:srcRect b="0" l="0" r="0" t="2874"/>
          <a:stretch/>
        </p:blipFill>
        <p:spPr>
          <a:xfrm>
            <a:off x="6699745" y="0"/>
            <a:ext cx="2444256"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93" name="Shape 93"/>
        <p:cNvGrpSpPr/>
        <p:nvPr/>
      </p:nvGrpSpPr>
      <p:grpSpPr>
        <a:xfrm>
          <a:off x="0" y="0"/>
          <a:ext cx="0" cy="0"/>
          <a:chOff x="0" y="0"/>
          <a:chExt cx="0" cy="0"/>
        </a:xfrm>
      </p:grpSpPr>
      <p:sp>
        <p:nvSpPr>
          <p:cNvPr id="94" name="Google Shape;94;p19"/>
          <p:cNvSpPr txBox="1"/>
          <p:nvPr/>
        </p:nvSpPr>
        <p:spPr>
          <a:xfrm>
            <a:off x="382000" y="367400"/>
            <a:ext cx="8208900" cy="87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sv" sz="4500">
                <a:solidFill>
                  <a:schemeClr val="dk1"/>
                </a:solidFill>
              </a:rPr>
              <a:t>Research other apps</a:t>
            </a:r>
            <a:endParaRPr b="1" sz="4500">
              <a:solidFill>
                <a:schemeClr val="dk1"/>
              </a:solidFill>
            </a:endParaRPr>
          </a:p>
        </p:txBody>
      </p:sp>
      <p:sp>
        <p:nvSpPr>
          <p:cNvPr id="95" name="Google Shape;95;p19"/>
          <p:cNvSpPr txBox="1"/>
          <p:nvPr/>
        </p:nvSpPr>
        <p:spPr>
          <a:xfrm>
            <a:off x="558550" y="1573650"/>
            <a:ext cx="5720400" cy="2339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sv" sz="2800"/>
              <a:t>FixaMinGata</a:t>
            </a:r>
            <a:br>
              <a:rPr lang="sv" sz="2800"/>
            </a:br>
            <a:endParaRPr sz="2800"/>
          </a:p>
          <a:p>
            <a:pPr indent="-406400" lvl="0" marL="457200" rtl="0" algn="l">
              <a:spcBef>
                <a:spcPts val="0"/>
              </a:spcBef>
              <a:spcAft>
                <a:spcPts val="0"/>
              </a:spcAft>
              <a:buSzPts val="2800"/>
              <a:buChar char="●"/>
            </a:pPr>
            <a:r>
              <a:rPr lang="sv" sz="2800"/>
              <a:t>Made to report damages in the city environment</a:t>
            </a:r>
            <a:endParaRPr sz="2800"/>
          </a:p>
          <a:p>
            <a:pPr indent="-406400" lvl="1" marL="914400" rtl="0" algn="l">
              <a:spcBef>
                <a:spcPts val="0"/>
              </a:spcBef>
              <a:spcAft>
                <a:spcPts val="0"/>
              </a:spcAft>
              <a:buSzPts val="2800"/>
              <a:buChar char="○"/>
            </a:pPr>
            <a:r>
              <a:rPr lang="sv" sz="2800"/>
              <a:t>Unsuccessful</a:t>
            </a:r>
            <a:endParaRPr sz="2800"/>
          </a:p>
        </p:txBody>
      </p:sp>
      <p:pic>
        <p:nvPicPr>
          <p:cNvPr id="96" name="Google Shape;96;p19"/>
          <p:cNvPicPr preferRelativeResize="0"/>
          <p:nvPr/>
        </p:nvPicPr>
        <p:blipFill rotWithShape="1">
          <a:blip r:embed="rId3">
            <a:alphaModFix/>
          </a:blip>
          <a:srcRect b="0" l="0" r="0" t="2874"/>
          <a:stretch/>
        </p:blipFill>
        <p:spPr>
          <a:xfrm>
            <a:off x="6699745" y="0"/>
            <a:ext cx="2444256"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100" name="Shape 100"/>
        <p:cNvGrpSpPr/>
        <p:nvPr/>
      </p:nvGrpSpPr>
      <p:grpSpPr>
        <a:xfrm>
          <a:off x="0" y="0"/>
          <a:ext cx="0" cy="0"/>
          <a:chOff x="0" y="0"/>
          <a:chExt cx="0" cy="0"/>
        </a:xfrm>
      </p:grpSpPr>
      <p:sp>
        <p:nvSpPr>
          <p:cNvPr id="101" name="Google Shape;101;p20"/>
          <p:cNvSpPr txBox="1"/>
          <p:nvPr/>
        </p:nvSpPr>
        <p:spPr>
          <a:xfrm>
            <a:off x="382000" y="367400"/>
            <a:ext cx="8208900" cy="87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sv" sz="4500">
                <a:solidFill>
                  <a:schemeClr val="dk1"/>
                </a:solidFill>
              </a:rPr>
              <a:t>Research other apps</a:t>
            </a:r>
            <a:endParaRPr b="1" sz="4500">
              <a:solidFill>
                <a:schemeClr val="dk1"/>
              </a:solidFill>
            </a:endParaRPr>
          </a:p>
        </p:txBody>
      </p:sp>
      <p:sp>
        <p:nvSpPr>
          <p:cNvPr id="102" name="Google Shape;102;p20"/>
          <p:cNvSpPr txBox="1"/>
          <p:nvPr/>
        </p:nvSpPr>
        <p:spPr>
          <a:xfrm>
            <a:off x="558550" y="1573650"/>
            <a:ext cx="5720400" cy="2339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sv" sz="2800"/>
              <a:t>Bower</a:t>
            </a:r>
            <a:br>
              <a:rPr lang="sv" sz="2800"/>
            </a:br>
            <a:endParaRPr sz="2800"/>
          </a:p>
          <a:p>
            <a:pPr indent="-406400" lvl="0" marL="457200" rtl="0" algn="l">
              <a:spcBef>
                <a:spcPts val="0"/>
              </a:spcBef>
              <a:spcAft>
                <a:spcPts val="0"/>
              </a:spcAft>
              <a:buSzPts val="2800"/>
              <a:buChar char="●"/>
            </a:pPr>
            <a:r>
              <a:rPr lang="sv" sz="2800"/>
              <a:t>Made to motivate and reward recycling</a:t>
            </a:r>
            <a:endParaRPr sz="2800"/>
          </a:p>
          <a:p>
            <a:pPr indent="-406400" lvl="1" marL="914400" rtl="0" algn="l">
              <a:spcBef>
                <a:spcPts val="0"/>
              </a:spcBef>
              <a:spcAft>
                <a:spcPts val="0"/>
              </a:spcAft>
              <a:buSzPts val="2800"/>
              <a:buChar char="○"/>
            </a:pPr>
            <a:r>
              <a:rPr lang="sv" sz="2800"/>
              <a:t>Successful</a:t>
            </a:r>
            <a:endParaRPr sz="2800"/>
          </a:p>
        </p:txBody>
      </p:sp>
      <p:pic>
        <p:nvPicPr>
          <p:cNvPr id="103" name="Google Shape;103;p20"/>
          <p:cNvPicPr preferRelativeResize="0"/>
          <p:nvPr/>
        </p:nvPicPr>
        <p:blipFill rotWithShape="1">
          <a:blip r:embed="rId3">
            <a:alphaModFix/>
          </a:blip>
          <a:srcRect b="0" l="0" r="0" t="2799"/>
          <a:stretch/>
        </p:blipFill>
        <p:spPr>
          <a:xfrm>
            <a:off x="6701615" y="0"/>
            <a:ext cx="2442385"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C186"/>
        </a:solidFill>
      </p:bgPr>
    </p:bg>
    <p:spTree>
      <p:nvGrpSpPr>
        <p:cNvPr id="107" name="Shape 107"/>
        <p:cNvGrpSpPr/>
        <p:nvPr/>
      </p:nvGrpSpPr>
      <p:grpSpPr>
        <a:xfrm>
          <a:off x="0" y="0"/>
          <a:ext cx="0" cy="0"/>
          <a:chOff x="0" y="0"/>
          <a:chExt cx="0" cy="0"/>
        </a:xfrm>
      </p:grpSpPr>
      <p:sp>
        <p:nvSpPr>
          <p:cNvPr id="108" name="Google Shape;108;p21"/>
          <p:cNvSpPr txBox="1"/>
          <p:nvPr/>
        </p:nvSpPr>
        <p:spPr>
          <a:xfrm>
            <a:off x="382000" y="367400"/>
            <a:ext cx="8208900" cy="87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sv" sz="4500">
                <a:solidFill>
                  <a:schemeClr val="dk1"/>
                </a:solidFill>
              </a:rPr>
              <a:t>User Research</a:t>
            </a:r>
            <a:endParaRPr b="1" sz="4500">
              <a:solidFill>
                <a:schemeClr val="dk1"/>
              </a:solidFill>
            </a:endParaRPr>
          </a:p>
        </p:txBody>
      </p:sp>
      <p:sp>
        <p:nvSpPr>
          <p:cNvPr id="109" name="Google Shape;109;p21"/>
          <p:cNvSpPr txBox="1"/>
          <p:nvPr/>
        </p:nvSpPr>
        <p:spPr>
          <a:xfrm>
            <a:off x="558550" y="1573650"/>
            <a:ext cx="29364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Char char="●"/>
            </a:pPr>
            <a:r>
              <a:rPr lang="sv" sz="2800"/>
              <a:t>Survey</a:t>
            </a:r>
            <a:endParaRPr sz="2800"/>
          </a:p>
          <a:p>
            <a:pPr indent="-406400" lvl="0" marL="457200" rtl="0" algn="l">
              <a:spcBef>
                <a:spcPts val="0"/>
              </a:spcBef>
              <a:spcAft>
                <a:spcPts val="0"/>
              </a:spcAft>
              <a:buSzPts val="2800"/>
              <a:buChar char="●"/>
            </a:pPr>
            <a:r>
              <a:rPr lang="sv" sz="2800"/>
              <a:t>Interviews</a:t>
            </a:r>
            <a:endParaRPr sz="2800"/>
          </a:p>
        </p:txBody>
      </p:sp>
      <p:pic>
        <p:nvPicPr>
          <p:cNvPr id="110" name="Google Shape;110;p21"/>
          <p:cNvPicPr preferRelativeResize="0"/>
          <p:nvPr/>
        </p:nvPicPr>
        <p:blipFill>
          <a:blip r:embed="rId3">
            <a:alphaModFix/>
          </a:blip>
          <a:stretch>
            <a:fillRect/>
          </a:stretch>
        </p:blipFill>
        <p:spPr>
          <a:xfrm>
            <a:off x="4458800" y="1573650"/>
            <a:ext cx="1996200" cy="1996200"/>
          </a:xfrm>
          <a:prstGeom prst="rect">
            <a:avLst/>
          </a:prstGeom>
          <a:noFill/>
          <a:ln>
            <a:noFill/>
          </a:ln>
        </p:spPr>
      </p:pic>
      <p:pic>
        <p:nvPicPr>
          <p:cNvPr id="111" name="Google Shape;111;p21"/>
          <p:cNvPicPr preferRelativeResize="0"/>
          <p:nvPr/>
        </p:nvPicPr>
        <p:blipFill>
          <a:blip r:embed="rId4">
            <a:alphaModFix/>
          </a:blip>
          <a:stretch>
            <a:fillRect/>
          </a:stretch>
        </p:blipFill>
        <p:spPr>
          <a:xfrm>
            <a:off x="6807925" y="2745150"/>
            <a:ext cx="1865500" cy="1865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