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322" r:id="rId3"/>
    <p:sldId id="330" r:id="rId4"/>
    <p:sldId id="325" r:id="rId5"/>
    <p:sldId id="326" r:id="rId6"/>
    <p:sldId id="327" r:id="rId7"/>
    <p:sldId id="328" r:id="rId8"/>
    <p:sldId id="331" r:id="rId9"/>
    <p:sldId id="332" r:id="rId10"/>
    <p:sldId id="333" r:id="rId11"/>
    <p:sldId id="334" r:id="rId12"/>
    <p:sldId id="335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7" r:id="rId23"/>
    <p:sldId id="346" r:id="rId24"/>
    <p:sldId id="348" r:id="rId25"/>
    <p:sldId id="349" r:id="rId26"/>
    <p:sldId id="350" r:id="rId27"/>
    <p:sldId id="351" r:id="rId28"/>
    <p:sldId id="336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29" r:id="rId37"/>
    <p:sldId id="300" r:id="rId3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2781"/>
    <a:srgbClr val="C22C2C"/>
    <a:srgbClr val="D85050"/>
    <a:srgbClr val="D03030"/>
    <a:srgbClr val="CC2E2E"/>
    <a:srgbClr val="008A3E"/>
    <a:srgbClr val="4FD1FF"/>
    <a:srgbClr val="CEDCE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0" autoAdjust="0"/>
    <p:restoredTop sz="91884" autoAdjust="0"/>
  </p:normalViewPr>
  <p:slideViewPr>
    <p:cSldViewPr>
      <p:cViewPr>
        <p:scale>
          <a:sx n="82" d="100"/>
          <a:sy n="82" d="100"/>
        </p:scale>
        <p:origin x="-117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DDB95B-CB4A-4241-AF2D-D90CE1B5C37B}" type="datetimeFigureOut">
              <a:rPr lang="en-US"/>
              <a:pPr>
                <a:defRPr/>
              </a:pPr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0689F4-B8F5-4654-98DB-6713CB90F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3EC1AB-602D-4503-9E70-42093828642F}" type="datetimeFigureOut">
              <a:rPr lang="en-US"/>
              <a:pPr>
                <a:defRPr/>
              </a:pPr>
              <a:t>2/20/2017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1558D5-A420-48E9-A7DB-E50A8DF54B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78DC2E-5791-4853-93B7-C3D8063235F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00D909-B7F1-46DF-95E3-428A428886C4}" type="datetimeFigureOut">
              <a:rPr lang="en-US"/>
              <a:pPr>
                <a:defRPr/>
              </a:pPr>
              <a:t>2/20/2017</a:t>
            </a:fld>
            <a:endParaRPr lang="en-US" dirty="0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7C4A91-740B-4C99-815E-2A8D91858B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1CBDE-C781-43CD-A5B6-DD0355AC8543}" type="datetimeFigureOut">
              <a:rPr lang="en-US"/>
              <a:pPr>
                <a:defRPr/>
              </a:pPr>
              <a:t>2/20/2017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4656D-1524-47A3-B2D2-F26AF22B5D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7C9C-D4F1-41E1-82EB-A2229E78D2B1}" type="datetimeFigureOut">
              <a:rPr lang="en-US"/>
              <a:pPr>
                <a:defRPr/>
              </a:pPr>
              <a:t>2/20/2017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653A2-5C8D-4800-A767-F77E26A286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05E9D-6648-40C2-A2CF-85F675753DF9}" type="datetimeFigureOut">
              <a:rPr lang="en-US"/>
              <a:pPr>
                <a:defRPr/>
              </a:pPr>
              <a:t>2/20/2017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9002D-BDF3-4809-A4E1-6DA4484F18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9842CA-7F8A-4864-B3A0-516415BCC6F6}" type="datetimeFigureOut">
              <a:rPr lang="en-US"/>
              <a:pPr>
                <a:defRPr/>
              </a:pPr>
              <a:t>2/20/2017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A46978-94F9-49DF-9FF2-784BE7BDA9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F6F12-38FC-41D1-B742-D8EF04464D59}" type="datetimeFigureOut">
              <a:rPr lang="en-US"/>
              <a:pPr>
                <a:defRPr/>
              </a:pPr>
              <a:t>2/20/2017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A0308-372E-4A33-A629-8FDE16269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9E4391-F6E5-4A5A-8BCA-77F5F506221C}" type="datetimeFigureOut">
              <a:rPr lang="en-US"/>
              <a:pPr>
                <a:defRPr/>
              </a:pPr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CF392B-CC20-462D-95A7-D784E6C0CE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9A5BB-15C8-49D4-BF23-FC71803A04CD}" type="datetimeFigureOut">
              <a:rPr lang="en-US"/>
              <a:pPr>
                <a:defRPr/>
              </a:pPr>
              <a:t>2/20/2017</a:t>
            </a:fld>
            <a:endParaRPr lang="en-US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3AC83-BE0F-4686-B63E-0B1B0EB602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24E4C6-2A62-4AF5-A31C-292A489546AB}" type="datetimeFigureOut">
              <a:rPr lang="en-US"/>
              <a:pPr>
                <a:defRPr/>
              </a:pPr>
              <a:t>2/20/2017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008D32-78B4-4F35-BE7B-EBCF1C9C5E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BBE1E9D-88E7-4BC9-BCAA-12E696B42A27}" type="datetimeFigureOut">
              <a:rPr lang="en-US"/>
              <a:pPr>
                <a:defRPr/>
              </a:pPr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78E2B1-DE89-4DCB-894E-2188A81072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86F2A6-E225-4380-BEA0-6533058E056E}" type="datetimeFigureOut">
              <a:rPr lang="en-US"/>
              <a:pPr>
                <a:defRPr/>
              </a:pPr>
              <a:t>2/20/2017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39E100-F548-4312-B081-FF4D19357B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487A33AE-4E90-4EE1-870F-6335DD9A6193}" type="datetimeFigureOut">
              <a:rPr lang="en-US"/>
              <a:pPr>
                <a:defRPr/>
              </a:pPr>
              <a:t>2/20/2017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7CF66677-3D17-4D52-A811-E9987152D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84" r:id="rId2"/>
    <p:sldLayoutId id="2147483990" r:id="rId3"/>
    <p:sldLayoutId id="2147483985" r:id="rId4"/>
    <p:sldLayoutId id="2147483991" r:id="rId5"/>
    <p:sldLayoutId id="2147483986" r:id="rId6"/>
    <p:sldLayoutId id="2147483992" r:id="rId7"/>
    <p:sldLayoutId id="2147483993" r:id="rId8"/>
    <p:sldLayoutId id="2147483994" r:id="rId9"/>
    <p:sldLayoutId id="2147483987" r:id="rId10"/>
    <p:sldLayoutId id="21474839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cs.ucf.edu/~dmarino/ucf/cop3503/lecture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xkcd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Dynamic Programming … Continued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0-1 Knapsack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Knapsack 0-1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772400" cy="27432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Let’s run our algorithm on the following data:</a:t>
            </a:r>
          </a:p>
          <a:p>
            <a:pPr lvl="1">
              <a:defRPr/>
            </a:pPr>
            <a:r>
              <a:rPr lang="en-US" dirty="0" smtClean="0"/>
              <a:t>n = 4 (# of elements)</a:t>
            </a:r>
          </a:p>
          <a:p>
            <a:pPr lvl="1">
              <a:defRPr/>
            </a:pPr>
            <a:r>
              <a:rPr lang="en-US" dirty="0" smtClean="0"/>
              <a:t>W = 5 (max weight)</a:t>
            </a:r>
          </a:p>
          <a:p>
            <a:pPr lvl="1">
              <a:defRPr/>
            </a:pPr>
            <a:r>
              <a:rPr lang="en-US" dirty="0" smtClean="0"/>
              <a:t>Elements (weight, value):</a:t>
            </a:r>
          </a:p>
          <a:p>
            <a:pPr lvl="1">
              <a:buFont typeface="Verdana" pitchFamily="34" charset="0"/>
              <a:buNone/>
              <a:defRPr/>
            </a:pPr>
            <a:r>
              <a:rPr lang="en-US" dirty="0" smtClean="0"/>
              <a:t>	(2,3), (3,4), (4,5), (5,6)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13716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65" name="Content Placeholder 7"/>
          <p:cNvSpPr>
            <a:spLocks noGrp="1"/>
          </p:cNvSpPr>
          <p:nvPr>
            <p:ph idx="1"/>
          </p:nvPr>
        </p:nvSpPr>
        <p:spPr>
          <a:xfrm>
            <a:off x="2286000" y="4038600"/>
            <a:ext cx="4648200" cy="2590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// Initialize the base cases</a:t>
            </a:r>
          </a:p>
          <a:p>
            <a:pPr>
              <a:buFont typeface="Wingdings 2" pitchFamily="18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for w = 0 to W</a:t>
            </a:r>
          </a:p>
          <a:p>
            <a:pPr>
              <a:buFont typeface="Wingdings 2" pitchFamily="18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	B[0,w] = 0</a:t>
            </a:r>
          </a:p>
          <a:p>
            <a:pPr>
              <a:buFont typeface="Wingdings 2" pitchFamily="18" charset="2"/>
              <a:buNone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for i = 1 to n</a:t>
            </a:r>
          </a:p>
          <a:p>
            <a:pPr>
              <a:buFont typeface="Wingdings 2" pitchFamily="18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	B[i,0]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0" y="3962400"/>
            <a:ext cx="64770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>
              <a:buFont typeface="Wingdings 2" pitchFamily="18" charset="2"/>
              <a:buNone/>
            </a:pP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pl-PL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B[i-1,w] 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// w</a:t>
            </a:r>
            <a:r>
              <a:rPr lang="pl-PL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1747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1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 = 1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-1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781301" y="2247900"/>
            <a:ext cx="3810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620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614" name="Content Placeholder 7"/>
          <p:cNvSpPr>
            <a:spLocks noGrp="1"/>
          </p:cNvSpPr>
          <p:nvPr>
            <p:ph idx="1"/>
          </p:nvPr>
        </p:nvSpPr>
        <p:spPr>
          <a:xfrm>
            <a:off x="1295400" y="3962400"/>
            <a:ext cx="64770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>
              <a:buFont typeface="Wingdings 2" pitchFamily="18" charset="2"/>
              <a:buNone/>
            </a:pP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15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1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62200" y="2133600"/>
            <a:ext cx="11430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620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Content Placeholder 7"/>
          <p:cNvSpPr txBox="1">
            <a:spLocks/>
          </p:cNvSpPr>
          <p:nvPr/>
        </p:nvSpPr>
        <p:spPr bwMode="auto">
          <a:xfrm>
            <a:off x="1295400" y="3962400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v</a:t>
            </a:r>
            <a:r>
              <a:rPr lang="en-US" sz="2000" b="1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="1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l-PL" sz="200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38" name="Content Placeholder 7"/>
          <p:cNvSpPr>
            <a:spLocks noGrp="1"/>
          </p:cNvSpPr>
          <p:nvPr>
            <p:ph idx="1"/>
          </p:nvPr>
        </p:nvSpPr>
        <p:spPr>
          <a:xfrm>
            <a:off x="1295400" y="3962400"/>
            <a:ext cx="64770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v</a:t>
            </a:r>
            <a:r>
              <a:rPr lang="en-US" sz="2000" b="1" baseline="-25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="1" baseline="-25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>
              <a:buFont typeface="Wingdings 2" pitchFamily="18" charset="2"/>
              <a:buNone/>
            </a:pP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39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1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2133600"/>
            <a:ext cx="10668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620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662" name="Content Placeholder 7"/>
          <p:cNvSpPr>
            <a:spLocks noGrp="1"/>
          </p:cNvSpPr>
          <p:nvPr>
            <p:ph idx="1"/>
          </p:nvPr>
        </p:nvSpPr>
        <p:spPr>
          <a:xfrm>
            <a:off x="1295400" y="3962400"/>
            <a:ext cx="64770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v</a:t>
            </a:r>
            <a:r>
              <a:rPr lang="en-US" sz="2000" b="1" baseline="-25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="1" baseline="-25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>
              <a:buFont typeface="Wingdings 2" pitchFamily="18" charset="2"/>
              <a:buNone/>
            </a:pP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63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1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2209800"/>
            <a:ext cx="1143000" cy="1524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686" name="Content Placeholder 7"/>
          <p:cNvSpPr>
            <a:spLocks noGrp="1"/>
          </p:cNvSpPr>
          <p:nvPr>
            <p:ph idx="1"/>
          </p:nvPr>
        </p:nvSpPr>
        <p:spPr>
          <a:xfrm>
            <a:off x="1295400" y="3962400"/>
            <a:ext cx="64770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v</a:t>
            </a:r>
            <a:r>
              <a:rPr lang="en-US" sz="2000" b="1" baseline="-25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="1" baseline="-25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>
              <a:buFont typeface="Wingdings 2" pitchFamily="18" charset="2"/>
              <a:buNone/>
            </a:pP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87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1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9600" y="2209800"/>
            <a:ext cx="11430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710" name="Content Placeholder 7"/>
          <p:cNvSpPr>
            <a:spLocks noGrp="1"/>
          </p:cNvSpPr>
          <p:nvPr>
            <p:ph idx="1"/>
          </p:nvPr>
        </p:nvSpPr>
        <p:spPr>
          <a:xfrm>
            <a:off x="1295400" y="3962400"/>
            <a:ext cx="64770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>
              <a:buFont typeface="Wingdings 2" pitchFamily="18" charset="2"/>
              <a:buNone/>
            </a:pP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711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1747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1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-2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667794" y="25900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620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ontent Placeholder 7"/>
          <p:cNvSpPr txBox="1">
            <a:spLocks/>
          </p:cNvSpPr>
          <p:nvPr/>
        </p:nvSpPr>
        <p:spPr bwMode="auto">
          <a:xfrm>
            <a:off x="1295400" y="3962400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B[i,w] = 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l-PL" sz="200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pl-PL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B[i-1,w] </a:t>
            </a:r>
            <a:r>
              <a:rPr lang="pl-PL" sz="2000">
                <a:latin typeface="Times New Roman" pitchFamily="18" charset="0"/>
                <a:cs typeface="Times New Roman" pitchFamily="18" charset="0"/>
              </a:rPr>
              <a:t>// w</a:t>
            </a:r>
            <a:r>
              <a:rPr lang="pl-PL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734" name="Content Placeholder 7"/>
          <p:cNvSpPr>
            <a:spLocks noGrp="1"/>
          </p:cNvSpPr>
          <p:nvPr>
            <p:ph idx="1"/>
          </p:nvPr>
        </p:nvSpPr>
        <p:spPr>
          <a:xfrm>
            <a:off x="1295400" y="3962400"/>
            <a:ext cx="64770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>
              <a:buFont typeface="Wingdings 2" pitchFamily="18" charset="2"/>
              <a:buNone/>
            </a:pP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pl-PL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B[i-1,w] 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// w</a:t>
            </a:r>
            <a:r>
              <a:rPr lang="pl-PL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735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1541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-1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277394" y="25900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758" name="Content Placeholder 7"/>
          <p:cNvSpPr>
            <a:spLocks noGrp="1"/>
          </p:cNvSpPr>
          <p:nvPr>
            <p:ph idx="1"/>
          </p:nvPr>
        </p:nvSpPr>
        <p:spPr>
          <a:xfrm>
            <a:off x="1295400" y="3962400"/>
            <a:ext cx="64770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>
              <a:buFont typeface="Wingdings 2" pitchFamily="18" charset="2"/>
              <a:buNone/>
            </a:pP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59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514600"/>
            <a:ext cx="16764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ontent Placeholder 7"/>
          <p:cNvSpPr txBox="1">
            <a:spLocks/>
          </p:cNvSpPr>
          <p:nvPr/>
        </p:nvSpPr>
        <p:spPr bwMode="auto">
          <a:xfrm>
            <a:off x="1295400" y="3962400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v</a:t>
            </a:r>
            <a:r>
              <a:rPr lang="en-US" sz="2000" b="1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="1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l-PL" sz="200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Knapsack 0-1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42672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000" dirty="0" smtClean="0">
                <a:cs typeface="Times New Roman" pitchFamily="18" charset="0"/>
              </a:rPr>
              <a:t>The goal is to </a:t>
            </a:r>
            <a:r>
              <a:rPr lang="en-US" sz="3000" b="1" dirty="0" smtClean="0">
                <a:cs typeface="Times New Roman" pitchFamily="18" charset="0"/>
              </a:rPr>
              <a:t>maximize the value of a knapsack </a:t>
            </a:r>
            <a:r>
              <a:rPr lang="en-US" sz="3000" dirty="0" smtClean="0">
                <a:cs typeface="Times New Roman" pitchFamily="18" charset="0"/>
              </a:rPr>
              <a:t>that can hold at most W units (i.e. lbs or kg) worth of goods from a list of items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… I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defRPr/>
            </a:pPr>
            <a:r>
              <a:rPr lang="en-US" dirty="0" smtClean="0">
                <a:cs typeface="Times New Roman" pitchFamily="18" charset="0"/>
              </a:rPr>
              <a:t>Each item has 2 attributes:</a:t>
            </a:r>
          </a:p>
          <a:p>
            <a:pPr marL="1163637" lvl="2" indent="-514350">
              <a:buFont typeface="+mj-lt"/>
              <a:buAutoNum type="arabicParenR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– let this be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item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1163637" lvl="2" indent="-514350">
              <a:buFont typeface="+mj-lt"/>
              <a:buAutoNum type="arabicParenR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Weight – let this be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item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642937" indent="-514350">
              <a:defRPr/>
            </a:pPr>
            <a:endParaRPr lang="en-US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Content Placeholder 5" descr="knapsack_proble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600200"/>
            <a:ext cx="396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82" name="Content Placeholder 7"/>
          <p:cNvSpPr>
            <a:spLocks noGrp="1"/>
          </p:cNvSpPr>
          <p:nvPr>
            <p:ph idx="1"/>
          </p:nvPr>
        </p:nvSpPr>
        <p:spPr>
          <a:xfrm>
            <a:off x="1295400" y="3962400"/>
            <a:ext cx="64770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v</a:t>
            </a:r>
            <a:r>
              <a:rPr lang="en-US" sz="2000" b="1" baseline="-25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="1" baseline="-25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>
              <a:buFont typeface="Wingdings 2" pitchFamily="18" charset="2"/>
              <a:buNone/>
            </a:pP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3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2514600"/>
            <a:ext cx="16764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806" name="Content Placeholder 7"/>
          <p:cNvSpPr>
            <a:spLocks noGrp="1"/>
          </p:cNvSpPr>
          <p:nvPr>
            <p:ph idx="1"/>
          </p:nvPr>
        </p:nvSpPr>
        <p:spPr>
          <a:xfrm>
            <a:off x="1295400" y="3962400"/>
            <a:ext cx="64770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v</a:t>
            </a:r>
            <a:r>
              <a:rPr lang="en-US" sz="2000" b="1" baseline="-25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="1" baseline="-25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>
              <a:buFont typeface="Wingdings 2" pitchFamily="18" charset="2"/>
              <a:buNone/>
            </a:pP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07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2438400"/>
            <a:ext cx="18288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830" name="Content Placeholder 7"/>
          <p:cNvSpPr>
            <a:spLocks noGrp="1"/>
          </p:cNvSpPr>
          <p:nvPr>
            <p:ph idx="1"/>
          </p:nvPr>
        </p:nvSpPr>
        <p:spPr>
          <a:xfrm>
            <a:off x="1295400" y="3962400"/>
            <a:ext cx="64770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>
              <a:buFont typeface="Wingdings 2" pitchFamily="18" charset="2"/>
              <a:buNone/>
            </a:pP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31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4954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1..3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-3..-1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667001" y="2971800"/>
            <a:ext cx="3048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914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275807" y="2971006"/>
            <a:ext cx="304800" cy="1587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963194" y="29710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7"/>
          <p:cNvSpPr txBox="1">
            <a:spLocks/>
          </p:cNvSpPr>
          <p:nvPr/>
        </p:nvSpPr>
        <p:spPr bwMode="auto">
          <a:xfrm>
            <a:off x="1295400" y="3962400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B[i,w] = 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l-PL" sz="200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pl-PL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B[i-1,w] </a:t>
            </a:r>
            <a:r>
              <a:rPr lang="pl-PL" sz="2000">
                <a:latin typeface="Times New Roman" pitchFamily="18" charset="0"/>
                <a:cs typeface="Times New Roman" pitchFamily="18" charset="0"/>
              </a:rPr>
              <a:t>// w</a:t>
            </a:r>
            <a:r>
              <a:rPr lang="pl-PL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854" name="Content Placeholder 7"/>
          <p:cNvSpPr>
            <a:spLocks noGrp="1"/>
          </p:cNvSpPr>
          <p:nvPr>
            <p:ph idx="1"/>
          </p:nvPr>
        </p:nvSpPr>
        <p:spPr>
          <a:xfrm>
            <a:off x="1295400" y="3962400"/>
            <a:ext cx="64770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>
              <a:buFont typeface="Wingdings 2" pitchFamily="18" charset="2"/>
              <a:buNone/>
            </a:pP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855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819400"/>
            <a:ext cx="24384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914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Content Placeholder 7"/>
          <p:cNvSpPr txBox="1">
            <a:spLocks/>
          </p:cNvSpPr>
          <p:nvPr/>
        </p:nvSpPr>
        <p:spPr bwMode="auto">
          <a:xfrm>
            <a:off x="1295400" y="3962400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v</a:t>
            </a:r>
            <a:r>
              <a:rPr lang="en-US" sz="2000" b="1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="1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l-PL" sz="200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878" name="Content Placeholder 7"/>
          <p:cNvSpPr>
            <a:spLocks noGrp="1"/>
          </p:cNvSpPr>
          <p:nvPr>
            <p:ph idx="1"/>
          </p:nvPr>
        </p:nvSpPr>
        <p:spPr>
          <a:xfrm>
            <a:off x="1295400" y="3810000"/>
            <a:ext cx="64770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>
              <a:buFont typeface="Wingdings 2" pitchFamily="18" charset="2"/>
              <a:buNone/>
            </a:pP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79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410201" y="2971800"/>
            <a:ext cx="3048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914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Content Placeholder 7"/>
          <p:cNvSpPr txBox="1">
            <a:spLocks/>
          </p:cNvSpPr>
          <p:nvPr/>
        </p:nvSpPr>
        <p:spPr bwMode="auto">
          <a:xfrm>
            <a:off x="1295400" y="3810000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B[i,w] = 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l-PL" sz="200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902" name="Content Placeholder 7"/>
          <p:cNvSpPr>
            <a:spLocks noGrp="1"/>
          </p:cNvSpPr>
          <p:nvPr>
            <p:ph idx="1"/>
          </p:nvPr>
        </p:nvSpPr>
        <p:spPr>
          <a:xfrm>
            <a:off x="1295400" y="3962400"/>
            <a:ext cx="64770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>
              <a:buFont typeface="Wingdings 2" pitchFamily="18" charset="2"/>
              <a:buNone/>
            </a:pP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903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4954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6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1..4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-4..-1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5915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1295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3535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0393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7251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/>
          <p:cNvSpPr txBox="1">
            <a:spLocks/>
          </p:cNvSpPr>
          <p:nvPr/>
        </p:nvSpPr>
        <p:spPr bwMode="auto">
          <a:xfrm>
            <a:off x="1295400" y="3962400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B[i,w] = 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l-PL" sz="200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pl-PL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B[i-1,w] </a:t>
            </a:r>
            <a:r>
              <a:rPr lang="pl-PL" sz="2000">
                <a:latin typeface="Times New Roman" pitchFamily="18" charset="0"/>
                <a:cs typeface="Times New Roman" pitchFamily="18" charset="0"/>
              </a:rPr>
              <a:t>// w</a:t>
            </a:r>
            <a:r>
              <a:rPr lang="pl-PL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926" name="Content Placeholder 7"/>
          <p:cNvSpPr>
            <a:spLocks noGrp="1"/>
          </p:cNvSpPr>
          <p:nvPr>
            <p:ph idx="1"/>
          </p:nvPr>
        </p:nvSpPr>
        <p:spPr>
          <a:xfrm>
            <a:off x="1295400" y="3962400"/>
            <a:ext cx="64770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v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>
              <a:buFont typeface="Wingdings 2" pitchFamily="18" charset="2"/>
              <a:buNone/>
            </a:pP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smtClean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927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6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3347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1295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Content Placeholder 7"/>
          <p:cNvSpPr txBox="1">
            <a:spLocks/>
          </p:cNvSpPr>
          <p:nvPr/>
        </p:nvSpPr>
        <p:spPr bwMode="auto">
          <a:xfrm>
            <a:off x="1295400" y="3962400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B[i,w] = 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l-PL" sz="200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950" name="Content Placeholder 7"/>
          <p:cNvSpPr>
            <a:spLocks noGrp="1"/>
          </p:cNvSpPr>
          <p:nvPr>
            <p:ph idx="1"/>
          </p:nvPr>
        </p:nvSpPr>
        <p:spPr>
          <a:xfrm>
            <a:off x="1295400" y="3962400"/>
            <a:ext cx="71628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We’re DONE!!  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The max possible value that can be carried in this knapsack is </a:t>
            </a:r>
            <a:r>
              <a:rPr lang="en-US" sz="2000" b="1" i="1" smtClean="0">
                <a:latin typeface="Times New Roman" pitchFamily="18" charset="0"/>
                <a:cs typeface="Times New Roman" pitchFamily="18" charset="0"/>
              </a:rPr>
              <a:t>$7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00" y="1295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Knapsack 0-1 Algorithm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algorithm only finds the max possible value that can be carried in the knapsack</a:t>
            </a:r>
          </a:p>
          <a:p>
            <a:pPr lvl="1"/>
            <a:r>
              <a:rPr lang="en-US" smtClean="0"/>
              <a:t>The value in B[n,W]</a:t>
            </a:r>
          </a:p>
          <a:p>
            <a:endParaRPr lang="en-US" smtClean="0"/>
          </a:p>
          <a:p>
            <a:r>
              <a:rPr lang="en-US" smtClean="0"/>
              <a:t>To know the </a:t>
            </a:r>
            <a:r>
              <a:rPr lang="en-US" b="1" i="1" smtClean="0"/>
              <a:t>items </a:t>
            </a:r>
            <a:r>
              <a:rPr lang="en-US" smtClean="0"/>
              <a:t>that make this maximum value, we need to trace back through the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93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Knapsack 0-1 Algorithm</a:t>
            </a:r>
            <a:br>
              <a:rPr lang="en-US" dirty="0" smtClean="0"/>
            </a:br>
            <a:r>
              <a:rPr lang="en-US" dirty="0" smtClean="0"/>
              <a:t>Finding the Items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3352800"/>
          </a:xfrm>
        </p:spPr>
        <p:txBody>
          <a:bodyPr/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Let i = n and k = W</a:t>
            </a:r>
          </a:p>
          <a:p>
            <a:pPr>
              <a:buFont typeface="Wingdings 2" pitchFamily="18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if B[i, k] ≠ B[i-1, k] then</a:t>
            </a:r>
          </a:p>
          <a:p>
            <a:pPr>
              <a:buFont typeface="Wingdings 2" pitchFamily="18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	mark the i</a:t>
            </a:r>
            <a:r>
              <a:rPr lang="en-US" sz="2400" baseline="3000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item as in the knapsack</a:t>
            </a:r>
          </a:p>
          <a:p>
            <a:pPr>
              <a:buFont typeface="Wingdings 2" pitchFamily="18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	i = i-1, k = k-w</a:t>
            </a:r>
            <a:r>
              <a:rPr lang="en-US" sz="2400" baseline="-2500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buFont typeface="Wingdings 2" pitchFamily="18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buFont typeface="Wingdings 2" pitchFamily="18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	i = i-1   // Assume the i</a:t>
            </a:r>
            <a:r>
              <a:rPr lang="en-US" sz="2400" baseline="3000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item is not in the knapsack</a:t>
            </a:r>
          </a:p>
          <a:p>
            <a:pPr>
              <a:buFont typeface="Wingdings 2" pitchFamily="18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		// Could it be in the optimally packed knapsack?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Knapsack 0-1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3886200" cy="4267200"/>
          </a:xfrm>
        </p:spPr>
        <p:txBody>
          <a:bodyPr>
            <a:normAutofit fontScale="85000" lnSpcReduction="20000"/>
          </a:bodyPr>
          <a:lstStyle/>
          <a:p>
            <a:pPr marL="642937" indent="-514350">
              <a:defRPr/>
            </a:pPr>
            <a:r>
              <a:rPr lang="en-US" dirty="0" smtClean="0">
                <a:cs typeface="Times New Roman" pitchFamily="18" charset="0"/>
              </a:rPr>
              <a:t>The difference between this problem and the fractional knapsack one is that you CANNOT take a fraction of an item.</a:t>
            </a:r>
          </a:p>
          <a:p>
            <a:pPr marL="642937" indent="-514350">
              <a:buFont typeface="Wingdings 2" pitchFamily="18" charset="2"/>
              <a:buNone/>
              <a:defRPr/>
            </a:pPr>
            <a:endParaRPr lang="en-US" dirty="0" smtClean="0">
              <a:cs typeface="Times New Roman" pitchFamily="18" charset="0"/>
            </a:endParaRPr>
          </a:p>
          <a:p>
            <a:pPr marL="917575" lvl="1" indent="-514350">
              <a:defRPr/>
            </a:pPr>
            <a:r>
              <a:rPr lang="en-US" dirty="0" smtClean="0">
                <a:cs typeface="Times New Roman" pitchFamily="18" charset="0"/>
              </a:rPr>
              <a:t>You can either take it or not.</a:t>
            </a:r>
          </a:p>
          <a:p>
            <a:pPr marL="917575" lvl="1" indent="-514350">
              <a:defRPr/>
            </a:pPr>
            <a:r>
              <a:rPr lang="en-US" dirty="0" smtClean="0">
                <a:cs typeface="Times New Roman" pitchFamily="18" charset="0"/>
              </a:rPr>
              <a:t>Hence the name Knapsack 0-1 problem.</a:t>
            </a:r>
            <a:endParaRPr lang="en-US" dirty="0">
              <a:cs typeface="Times New Roman" pitchFamily="18" charset="0"/>
            </a:endParaRPr>
          </a:p>
        </p:txBody>
      </p:sp>
      <p:pic>
        <p:nvPicPr>
          <p:cNvPr id="13316" name="Content Placeholder 5" descr="knapsack_proble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600200"/>
            <a:ext cx="396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5410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Knapsack 0-1 Algorithm</a:t>
            </a:r>
            <a:br>
              <a:rPr lang="en-US" dirty="0" smtClean="0"/>
            </a:br>
            <a:r>
              <a:rPr lang="en-US" dirty="0" smtClean="0"/>
              <a:t>Finding the Items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246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sp>
        <p:nvSpPr>
          <p:cNvPr id="40964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4033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6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B[i,k] = 7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B[i-1,k] = 7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16764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324600" y="304800"/>
            <a:ext cx="10668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024" name="Content Placeholder 7"/>
          <p:cNvSpPr txBox="1">
            <a:spLocks/>
          </p:cNvSpPr>
          <p:nvPr/>
        </p:nvSpPr>
        <p:spPr bwMode="auto">
          <a:xfrm>
            <a:off x="1295400" y="4038600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n , k = W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while  i, k &gt; 0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B[i, k] ≠ B[i-1, k]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mark the i</a:t>
            </a:r>
            <a:r>
              <a:rPr lang="en-US" sz="2000" i="1" baseline="3000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 item as in the knapsack</a:t>
            </a:r>
          </a:p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		i = i-1, k = k-w</a:t>
            </a:r>
            <a:r>
              <a:rPr lang="en-US" sz="2000" i="1" baseline="-2500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i = i-1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068094" y="3313906"/>
            <a:ext cx="3810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696200" y="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Knapsack:</a:t>
            </a:r>
            <a:endParaRPr lang="en-US" sz="3200" u="sng" dirty="0">
              <a:latin typeface="+mn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34000" y="2971800"/>
            <a:ext cx="381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5410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Knapsack 0-1 Algorithm</a:t>
            </a:r>
            <a:br>
              <a:rPr lang="en-US" dirty="0" smtClean="0"/>
            </a:br>
            <a:r>
              <a:rPr lang="en-US" dirty="0" smtClean="0"/>
              <a:t>Finding the Items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246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4033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B[i,k] = 7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B[i-1,k] = 7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16764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324600" y="304800"/>
            <a:ext cx="10668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048" name="Content Placeholder 7"/>
          <p:cNvSpPr txBox="1">
            <a:spLocks/>
          </p:cNvSpPr>
          <p:nvPr/>
        </p:nvSpPr>
        <p:spPr bwMode="auto">
          <a:xfrm>
            <a:off x="1295400" y="4038600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n , k = W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while  i, k &gt; 0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B[i, k] ≠ B[i-1, k]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mark the i</a:t>
            </a:r>
            <a:r>
              <a:rPr lang="en-US" sz="2000" i="1" baseline="3000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 item as in the knapsack</a:t>
            </a:r>
          </a:p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		i = i-1, k = k-w</a:t>
            </a:r>
            <a:r>
              <a:rPr lang="en-US" sz="2000" i="1" baseline="-2500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i = i-1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068094" y="2932906"/>
            <a:ext cx="3810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696200" y="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Knapsack:</a:t>
            </a:r>
            <a:endParaRPr lang="en-US" sz="3200" u="sng" dirty="0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34000" y="2667000"/>
            <a:ext cx="381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5410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Knapsack 0-1 Algorithm</a:t>
            </a:r>
            <a:br>
              <a:rPr lang="en-US" dirty="0" smtClean="0"/>
            </a:br>
            <a:r>
              <a:rPr lang="en-US" dirty="0" smtClean="0"/>
              <a:t>Finding the Items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246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40335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B[i,k] = 7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B[i-1,k]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 –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16764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324600" y="304800"/>
            <a:ext cx="10668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72" name="Content Placeholder 7"/>
          <p:cNvSpPr txBox="1">
            <a:spLocks/>
          </p:cNvSpPr>
          <p:nvPr/>
        </p:nvSpPr>
        <p:spPr bwMode="auto">
          <a:xfrm>
            <a:off x="1295400" y="4038600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n , k = W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while  i, k &gt; 0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B[i, k] ≠ B[i-1, k]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mark the i</a:t>
            </a:r>
            <a:r>
              <a:rPr lang="en-US" sz="2000" i="1" baseline="3000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 item as in the knapsack</a:t>
            </a:r>
          </a:p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		i = i-1, k = k-w</a:t>
            </a:r>
            <a:r>
              <a:rPr lang="en-US" sz="2000" i="1" baseline="-2500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i = i-1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3657600" y="2514600"/>
            <a:ext cx="16002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696200" y="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Knapsack:</a:t>
            </a:r>
            <a:endParaRPr lang="en-US" sz="3200" u="sng" dirty="0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34000" y="2362200"/>
            <a:ext cx="381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620000" y="304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2</a:t>
            </a:r>
            <a:endParaRPr lang="en-US" sz="3200" b="1" i="1" dirty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5410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Knapsack 0-1 Algorithm</a:t>
            </a:r>
            <a:br>
              <a:rPr lang="en-US" dirty="0" smtClean="0"/>
            </a:br>
            <a:r>
              <a:rPr lang="en-US" dirty="0" smtClean="0"/>
              <a:t>Finding the Items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246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sp>
        <p:nvSpPr>
          <p:cNvPr id="44036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40335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1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B[i,k]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B[i-1,k] = 0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 –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16764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324600" y="304800"/>
            <a:ext cx="10668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96" name="Content Placeholder 7"/>
          <p:cNvSpPr txBox="1">
            <a:spLocks/>
          </p:cNvSpPr>
          <p:nvPr/>
        </p:nvSpPr>
        <p:spPr bwMode="auto">
          <a:xfrm>
            <a:off x="1295400" y="4038600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n , k = W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while  i, k &gt; 0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B[i, k] ≠ B[i-1, k]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mark the i</a:t>
            </a:r>
            <a:r>
              <a:rPr lang="en-US" sz="2000" i="1" baseline="3000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 item as in the knapsack</a:t>
            </a:r>
          </a:p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		i = i-1, k = k-w</a:t>
            </a:r>
            <a:r>
              <a:rPr lang="en-US" sz="2000" i="1" baseline="-2500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i = i-1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209800" y="2209800"/>
            <a:ext cx="989013" cy="382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696200" y="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Knapsack:</a:t>
            </a:r>
            <a:endParaRPr lang="en-US" sz="3200" u="sng" dirty="0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76600" y="1981200"/>
            <a:ext cx="381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620000" y="685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1</a:t>
            </a:r>
            <a:endParaRPr lang="en-US" sz="3200" b="1" i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7620000" y="304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2</a:t>
            </a:r>
            <a:endParaRPr lang="en-US" sz="3200" b="1" i="1" dirty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5410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Knapsack 0-1 Algorithm</a:t>
            </a:r>
            <a:br>
              <a:rPr lang="en-US" dirty="0" smtClean="0"/>
            </a:br>
            <a:r>
              <a:rPr lang="en-US" dirty="0" smtClean="0"/>
              <a:t>Finding the Items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246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40335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1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B[i,k]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B[i-1,k] = 0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 –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16764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324600" y="304800"/>
            <a:ext cx="10668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120" name="Content Placeholder 7"/>
          <p:cNvSpPr txBox="1">
            <a:spLocks/>
          </p:cNvSpPr>
          <p:nvPr/>
        </p:nvSpPr>
        <p:spPr bwMode="auto">
          <a:xfrm>
            <a:off x="1295400" y="4038600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k = 0, so we’re DONE!</a:t>
            </a:r>
          </a:p>
          <a:p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The optimal knapsack should contain: </a:t>
            </a:r>
          </a:p>
          <a:p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	Item 1 and Item 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209800" y="2209800"/>
            <a:ext cx="989013" cy="382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696200" y="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Knapsack:</a:t>
            </a:r>
            <a:endParaRPr lang="en-US" sz="3200" u="sng" dirty="0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76600" y="1981200"/>
            <a:ext cx="381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620000" y="685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1</a:t>
            </a:r>
            <a:endParaRPr lang="en-US" sz="3200" b="1" i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620000" y="304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2</a:t>
            </a:r>
            <a:endParaRPr lang="en-US" sz="3200" b="1" i="1" dirty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Knapsack 0-1 Problem – Run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8077200" cy="5638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for w = 0 to W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B[0,w] = 0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 to 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B[i,0] = 0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 to 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for w = 0 to W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&lt; the rest of the code &gt;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the running time of this algorithm?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n*W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Remember that the brute-force algorithm takes: 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O(2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3800" y="1295400"/>
            <a:ext cx="1022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92650" y="3743325"/>
            <a:ext cx="1022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81400" y="3286125"/>
            <a:ext cx="2459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Repeat </a:t>
            </a:r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times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33800" y="2447925"/>
            <a:ext cx="904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962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Knapsack Problem</a:t>
            </a:r>
            <a:endParaRPr lang="en-US" dirty="0"/>
          </a:p>
        </p:txBody>
      </p:sp>
      <p:pic>
        <p:nvPicPr>
          <p:cNvPr id="47107" name="Picture 3" descr="knapsac_pro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447800"/>
            <a:ext cx="495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Content Placeholder 4"/>
          <p:cNvSpPr>
            <a:spLocks noGrp="1"/>
          </p:cNvSpPr>
          <p:nvPr>
            <p:ph idx="1"/>
          </p:nvPr>
        </p:nvSpPr>
        <p:spPr>
          <a:xfrm>
            <a:off x="914400" y="1066800"/>
            <a:ext cx="3657600" cy="5791200"/>
          </a:xfrm>
        </p:spPr>
        <p:txBody>
          <a:bodyPr/>
          <a:lstStyle/>
          <a:p>
            <a:pPr marL="596900" indent="-514350">
              <a:buFont typeface="Gill Sans MT" pitchFamily="34" charset="0"/>
              <a:buAutoNum type="arabicParenR"/>
            </a:pPr>
            <a:r>
              <a:rPr lang="en-US" smtClean="0"/>
              <a:t>Fill out the dynamic programming table for the knapsack problem to the right.</a:t>
            </a:r>
          </a:p>
          <a:p>
            <a:pPr marL="596900" indent="-514350">
              <a:buFont typeface="Gill Sans MT" pitchFamily="34" charset="0"/>
              <a:buAutoNum type="arabicParenR"/>
            </a:pPr>
            <a:r>
              <a:rPr lang="en-US" smtClean="0"/>
              <a:t>Trace back through the table to find the items in the knapsack.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sz="half" idx="1"/>
          </p:nvPr>
        </p:nvSpPr>
        <p:spPr>
          <a:xfrm>
            <a:off x="1435100" y="1524000"/>
            <a:ext cx="7480300" cy="4664075"/>
          </a:xfrm>
        </p:spPr>
        <p:txBody>
          <a:bodyPr/>
          <a:lstStyle/>
          <a:p>
            <a:pPr eaLnBrk="1" hangingPunct="1"/>
            <a:r>
              <a:rPr lang="en-US" smtClean="0"/>
              <a:t>Slides adapted from Arup Guha’s Computer Science II Lecture notes:  </a:t>
            </a:r>
            <a:r>
              <a:rPr lang="en-US" smtClean="0">
                <a:hlinkClick r:id="rId2"/>
              </a:rPr>
              <a:t>http://www.cs.ucf.edu/~dmarino/ucf/cop3503/lectures/</a:t>
            </a:r>
            <a:endParaRPr lang="en-US" smtClean="0"/>
          </a:p>
          <a:p>
            <a:pPr eaLnBrk="1" hangingPunct="1"/>
            <a:r>
              <a:rPr lang="en-US" smtClean="0"/>
              <a:t>Additional material from the textbook: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smtClean="0"/>
              <a:t>Data Structures and Algorithm Analysis in Java (Second Edition) by Mark Allen Weiss</a:t>
            </a:r>
          </a:p>
          <a:p>
            <a:pPr eaLnBrk="1" hangingPunct="1"/>
            <a:r>
              <a:rPr lang="en-US" smtClean="0"/>
              <a:t>Additional images: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smtClean="0">
                <a:hlinkClick r:id="rId3"/>
              </a:rPr>
              <a:t>www.wikipedia.com</a:t>
            </a:r>
            <a:endParaRPr lang="en-US" smtClean="0"/>
          </a:p>
          <a:p>
            <a:pPr lvl="1" eaLnBrk="1" hangingPunct="1">
              <a:buFont typeface="Verdana" pitchFamily="34" charset="0"/>
              <a:buNone/>
            </a:pPr>
            <a:r>
              <a:rPr lang="en-US" smtClean="0">
                <a:hlinkClick r:id="rId4"/>
              </a:rPr>
              <a:t>xkcd.com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Knapsack 0-1 Problem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Brute Force</a:t>
            </a:r>
          </a:p>
          <a:p>
            <a:pPr lvl="1"/>
            <a:r>
              <a:rPr lang="en-US" smtClean="0"/>
              <a:t>The naïve way to solve this problem is to cycle through all 2</a:t>
            </a:r>
            <a:r>
              <a:rPr lang="en-US" baseline="30000" smtClean="0"/>
              <a:t>n</a:t>
            </a:r>
            <a:r>
              <a:rPr lang="en-US" smtClean="0"/>
              <a:t> subsets of the n items and pick the subset with a legal weight that maximizes the value of the knapsack.</a:t>
            </a:r>
          </a:p>
          <a:p>
            <a:pPr lvl="1"/>
            <a:endParaRPr lang="en-US" baseline="30000" smtClean="0"/>
          </a:p>
          <a:p>
            <a:pPr lvl="1"/>
            <a:r>
              <a:rPr lang="en-US" smtClean="0"/>
              <a:t> We can come up with a dynamic programming algorithm that will USUALLY do better than this brute force technique.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Knapsack 0-1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715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As we did before we are going to solve the problem in terms of sub-problems.</a:t>
            </a:r>
          </a:p>
          <a:p>
            <a:pPr lvl="1">
              <a:defRPr/>
            </a:pPr>
            <a:r>
              <a:rPr lang="en-US" dirty="0" smtClean="0"/>
              <a:t>So let’s try to do that…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Our first attempt might be to characterize a sub-problem as follows:</a:t>
            </a:r>
          </a:p>
          <a:p>
            <a:pPr lvl="1"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be the optimal subset of elements from {I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}.  </a:t>
            </a:r>
          </a:p>
          <a:p>
            <a:pPr lvl="2">
              <a:defRPr/>
            </a:pPr>
            <a:r>
              <a:rPr lang="en-US" dirty="0" smtClean="0"/>
              <a:t>What we find is that the optimal subset from the elements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…,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dirty="0" smtClean="0"/>
              <a:t> may not correspond to the optimal subset of elements 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dirty="0" smtClean="0"/>
              <a:t>in any regular pattern.</a:t>
            </a:r>
          </a:p>
          <a:p>
            <a:pPr lvl="2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Basically, the solution to the optimization problem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US" dirty="0" smtClean="0"/>
              <a:t> might NOT contain the optimal solution from problem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0" y="0"/>
            <a:ext cx="749935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Knapsack 0-1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8229600" cy="60960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Let’s illustrate that point with an example: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b="1" u="sng" dirty="0" smtClean="0"/>
              <a:t>		Item			Weight			Value</a:t>
            </a:r>
            <a:endParaRPr lang="en-US" sz="2400" u="sng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sz="2400" b="1" dirty="0" smtClean="0"/>
              <a:t>		I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			 3			10</a:t>
            </a:r>
            <a:endParaRPr lang="en-US" sz="2400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sz="2400" b="1" dirty="0" smtClean="0"/>
              <a:t>		I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			 8			 4</a:t>
            </a:r>
            <a:endParaRPr lang="en-US" sz="2400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sz="2400" b="1" dirty="0" smtClean="0"/>
              <a:t>		I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			 9			 9</a:t>
            </a:r>
            <a:endParaRPr lang="en-US" sz="2400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sz="2400" b="1" dirty="0" smtClean="0"/>
              <a:t>		I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			 8			11</a:t>
            </a:r>
          </a:p>
          <a:p>
            <a:pPr>
              <a:buFont typeface="Wingdings 2" pitchFamily="18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800" b="1" u="sng" dirty="0" smtClean="0"/>
              <a:t>The maximum weight the knapsack can hold is 20.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best set of items from {I</a:t>
            </a:r>
            <a:r>
              <a:rPr lang="en-US" baseline="-25000" dirty="0" smtClean="0"/>
              <a:t>0</a:t>
            </a:r>
            <a:r>
              <a:rPr lang="en-US" dirty="0" smtClean="0"/>
              <a:t>, 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} is {I</a:t>
            </a:r>
            <a:r>
              <a:rPr lang="en-US" baseline="-25000" dirty="0" smtClean="0"/>
              <a:t>0</a:t>
            </a:r>
            <a:r>
              <a:rPr lang="en-US" dirty="0" smtClean="0"/>
              <a:t>, 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}  </a:t>
            </a:r>
          </a:p>
          <a:p>
            <a:pPr>
              <a:defRPr/>
            </a:pPr>
            <a:r>
              <a:rPr lang="en-US" dirty="0" smtClean="0"/>
              <a:t>BUT the best set of items from {I</a:t>
            </a:r>
            <a:r>
              <a:rPr lang="en-US" baseline="-25000" dirty="0" smtClean="0"/>
              <a:t>0</a:t>
            </a:r>
            <a:r>
              <a:rPr lang="en-US" dirty="0" smtClean="0"/>
              <a:t>, 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, I</a:t>
            </a:r>
            <a:r>
              <a:rPr lang="en-US" baseline="-25000" dirty="0" smtClean="0"/>
              <a:t>3</a:t>
            </a:r>
            <a:r>
              <a:rPr lang="en-US" dirty="0" smtClean="0"/>
              <a:t>}  is {I</a:t>
            </a:r>
            <a:r>
              <a:rPr lang="en-US" baseline="-25000" dirty="0" smtClean="0"/>
              <a:t>0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, I</a:t>
            </a:r>
            <a:r>
              <a:rPr lang="en-US" baseline="-25000" dirty="0" smtClean="0"/>
              <a:t>3</a:t>
            </a:r>
            <a:r>
              <a:rPr lang="en-US" dirty="0" smtClean="0"/>
              <a:t>}. </a:t>
            </a:r>
          </a:p>
          <a:p>
            <a:pPr lvl="1">
              <a:defRPr/>
            </a:pPr>
            <a:r>
              <a:rPr lang="en-US" sz="2600" dirty="0" smtClean="0"/>
              <a:t>In this example, note that this optimal solution, {I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, I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, I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}, does NOT build upon the previous optimal solution, {I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, I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 I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}. </a:t>
            </a:r>
          </a:p>
          <a:p>
            <a:pPr lvl="2">
              <a:defRPr/>
            </a:pPr>
            <a:r>
              <a:rPr lang="en-US" dirty="0" smtClean="0"/>
              <a:t>(Instead it build's upon the solution, {I</a:t>
            </a:r>
            <a:r>
              <a:rPr lang="en-US" baseline="-25000" dirty="0" smtClean="0"/>
              <a:t>0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}, which is really the optimal subset of   {I</a:t>
            </a:r>
            <a:r>
              <a:rPr lang="en-US" baseline="-25000" dirty="0" smtClean="0"/>
              <a:t>0</a:t>
            </a:r>
            <a:r>
              <a:rPr lang="en-US" dirty="0" smtClean="0"/>
              <a:t>, 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}  with weight 12 or less.)</a:t>
            </a:r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749935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Knapsack 0-1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8200"/>
            <a:ext cx="8229600" cy="5791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 smtClean="0"/>
              <a:t>So now we must re-work the way we build upon previous sub-problems…</a:t>
            </a:r>
          </a:p>
          <a:p>
            <a:pPr lvl="1">
              <a:defRPr/>
            </a:pPr>
            <a:r>
              <a:rPr lang="en-US" sz="2000" dirty="0" smtClean="0"/>
              <a:t>Let </a:t>
            </a:r>
            <a:r>
              <a:rPr lang="en-US" sz="2000" b="1" dirty="0" smtClean="0">
                <a:solidFill>
                  <a:srgbClr val="002060"/>
                </a:solidFill>
              </a:rPr>
              <a:t>B[k, w] </a:t>
            </a:r>
            <a:r>
              <a:rPr lang="en-US" sz="2000" dirty="0" smtClean="0"/>
              <a:t>represent the maximum total value of a subset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with weight w. </a:t>
            </a:r>
          </a:p>
          <a:p>
            <a:pPr lvl="1">
              <a:defRPr/>
            </a:pPr>
            <a:r>
              <a:rPr lang="en-US" sz="2000" dirty="0" smtClean="0"/>
              <a:t>Our goal is to find </a:t>
            </a:r>
            <a:r>
              <a:rPr lang="en-US" sz="2000" b="1" dirty="0" smtClean="0">
                <a:solidFill>
                  <a:srgbClr val="002060"/>
                </a:solidFill>
              </a:rPr>
              <a:t>B[n, W],</a:t>
            </a:r>
            <a:r>
              <a:rPr lang="en-US" sz="2000" b="1" dirty="0" smtClean="0"/>
              <a:t> </a:t>
            </a:r>
            <a:r>
              <a:rPr lang="en-US" sz="2000" dirty="0" smtClean="0"/>
              <a:t>where n is the total number of items and W is the maximal weight the knapsack can carry.</a:t>
            </a:r>
          </a:p>
          <a:p>
            <a:pPr lvl="1">
              <a:buFont typeface="Verdana" pitchFamily="34" charset="0"/>
              <a:buNone/>
              <a:defRPr/>
            </a:pPr>
            <a:endParaRPr lang="en-US" sz="1200" dirty="0" smtClean="0"/>
          </a:p>
          <a:p>
            <a:pPr>
              <a:defRPr/>
            </a:pPr>
            <a:r>
              <a:rPr lang="en-US" sz="2800" dirty="0" smtClean="0"/>
              <a:t>So our recursive formula for </a:t>
            </a:r>
            <a:r>
              <a:rPr lang="en-US" sz="2800" dirty="0" err="1" smtClean="0"/>
              <a:t>subproblems</a:t>
            </a:r>
            <a:r>
              <a:rPr lang="en-US" sz="2800" dirty="0" smtClean="0"/>
              <a:t>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B[k, w]   = B[k - 1,w], </a:t>
            </a:r>
            <a:r>
              <a:rPr lang="en-US" sz="20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</a:t>
            </a:r>
            <a:r>
              <a:rPr lang="en-US" sz="2000" b="1" u="sng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&gt; w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	 = max { B[k - 1,w], B[k - 1,w - w</a:t>
            </a:r>
            <a:r>
              <a:rPr lang="en-US" sz="2000" b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sz="20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otherwise</a:t>
            </a:r>
          </a:p>
          <a:p>
            <a:pPr>
              <a:buFont typeface="Wingdings 2" pitchFamily="18" charset="2"/>
              <a:buNone/>
              <a:defRPr/>
            </a:pP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 smtClean="0"/>
              <a:t>In English, this means that the best subset of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that has total weight w is:</a:t>
            </a:r>
          </a:p>
          <a:p>
            <a:pPr marL="746125" lvl="1" indent="-342900">
              <a:buFont typeface="+mj-lt"/>
              <a:buAutoNum type="arabicParenR"/>
              <a:defRPr/>
            </a:pPr>
            <a:r>
              <a:rPr lang="en-US" sz="2000" dirty="0" smtClean="0"/>
              <a:t>The best subset of S</a:t>
            </a:r>
            <a:r>
              <a:rPr lang="en-US" sz="2000" baseline="-25000" dirty="0" smtClean="0"/>
              <a:t>k-1</a:t>
            </a:r>
            <a:r>
              <a:rPr lang="en-US" sz="2000" dirty="0" smtClean="0"/>
              <a:t> that has total weight w, or</a:t>
            </a:r>
          </a:p>
          <a:p>
            <a:pPr marL="746125" lvl="1" indent="-342900">
              <a:buFont typeface="+mj-lt"/>
              <a:buAutoNum type="arabicParenR"/>
              <a:defRPr/>
            </a:pPr>
            <a:r>
              <a:rPr lang="en-US" sz="2000" dirty="0" smtClean="0"/>
              <a:t>The best subset of S</a:t>
            </a:r>
            <a:r>
              <a:rPr lang="en-US" sz="2000" baseline="-25000" dirty="0" smtClean="0"/>
              <a:t>k-1</a:t>
            </a:r>
            <a:r>
              <a:rPr lang="en-US" sz="2000" dirty="0" smtClean="0"/>
              <a:t> that has total weight w-w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 plus the item 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93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Knapsack 0-1 Problem – </a:t>
            </a:r>
            <a:br>
              <a:rPr lang="en-US" dirty="0" smtClean="0"/>
            </a:br>
            <a:r>
              <a:rPr lang="en-US" dirty="0" smtClean="0"/>
              <a:t>Recursive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743200"/>
            <a:ext cx="7924800" cy="4114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The best subset of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that has the total weight w, either contains item k or not.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u="sng" dirty="0" smtClean="0">
                <a:solidFill>
                  <a:srgbClr val="5A2781"/>
                </a:solidFill>
              </a:rPr>
              <a:t>First case:  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  <a:r>
              <a:rPr lang="en-US" i="1" dirty="0" smtClean="0"/>
              <a:t> &gt; w</a:t>
            </a:r>
          </a:p>
          <a:p>
            <a:pPr lvl="1">
              <a:defRPr/>
            </a:pPr>
            <a:r>
              <a:rPr lang="en-US" dirty="0" smtClean="0"/>
              <a:t>Item </a:t>
            </a:r>
            <a:r>
              <a:rPr lang="en-US" i="1" dirty="0" smtClean="0"/>
              <a:t>k</a:t>
            </a:r>
            <a:r>
              <a:rPr lang="en-US" dirty="0" smtClean="0"/>
              <a:t> can’t be part of the solution!  If it was the total weight would be &gt; w, which is unacceptable.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b="1" u="sng" dirty="0" smtClean="0">
                <a:solidFill>
                  <a:srgbClr val="5A2781"/>
                </a:solidFill>
              </a:rPr>
              <a:t>Second case:  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  <a:r>
              <a:rPr lang="en-US" i="1" dirty="0" smtClean="0"/>
              <a:t> ≤ w </a:t>
            </a:r>
          </a:p>
          <a:p>
            <a:pPr lvl="1">
              <a:defRPr/>
            </a:pPr>
            <a:r>
              <a:rPr lang="en-US" dirty="0" smtClean="0"/>
              <a:t>Then the item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u="sng" dirty="0" smtClean="0"/>
              <a:t>can </a:t>
            </a:r>
            <a:r>
              <a:rPr lang="en-US" dirty="0" smtClean="0"/>
              <a:t>be in the solution, and we choose the case with greater value.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18436" name="Picture 6" descr="knapsack_formul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7239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935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Knapsack 0-1 Algorithm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8153400" cy="6096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pl-PL" sz="1800" b="1" smtClean="0">
                <a:latin typeface="Courier New" pitchFamily="49" charset="0"/>
                <a:cs typeface="Courier New" pitchFamily="49" charset="0"/>
              </a:rPr>
              <a:t>for w = 0 to W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{  // Initialize 1</a:t>
            </a:r>
            <a:r>
              <a:rPr lang="en-US" sz="1800" b="1" baseline="30000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row to 0’s</a:t>
            </a:r>
            <a:endParaRPr lang="pl-PL" sz="18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B[0,w] = 0</a:t>
            </a:r>
          </a:p>
          <a:p>
            <a:pPr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for i = 1 to n {  // Initialize 1</a:t>
            </a:r>
            <a:r>
              <a:rPr lang="en-US" sz="1800" b="1" baseline="30000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column to 0’s</a:t>
            </a:r>
          </a:p>
          <a:p>
            <a:pPr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B[i,0] = 0</a:t>
            </a:r>
          </a:p>
          <a:p>
            <a:pPr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for i = 1 to n {</a:t>
            </a:r>
          </a:p>
          <a:p>
            <a:pPr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smtClean="0">
                <a:latin typeface="Courier New" pitchFamily="49" charset="0"/>
                <a:cs typeface="Courier New" pitchFamily="49" charset="0"/>
              </a:rPr>
              <a:t>for w = 0 to W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{</a:t>
            </a:r>
            <a:endParaRPr lang="pl-PL" sz="18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	if w</a:t>
            </a:r>
            <a:r>
              <a:rPr lang="en-US" sz="1800" b="1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&lt;= w {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		if v</a:t>
            </a:r>
            <a:r>
              <a:rPr lang="en-US" sz="1800" b="1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+ B[i-1,w-w</a:t>
            </a:r>
            <a:r>
              <a:rPr lang="en-US" sz="1800" b="1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			B[i,w] = v</a:t>
            </a:r>
            <a:r>
              <a:rPr lang="en-US" sz="1800" b="1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+ B[i-1,w- w</a:t>
            </a:r>
            <a:r>
              <a:rPr lang="en-US" sz="1800" b="1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pPr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			B[i,w] = B[i-1,w]</a:t>
            </a:r>
          </a:p>
          <a:p>
            <a:pPr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1800" b="1" smtClean="0">
                <a:latin typeface="Courier New" pitchFamily="49" charset="0"/>
                <a:cs typeface="Courier New" pitchFamily="49" charset="0"/>
              </a:rPr>
              <a:t>else B[i,w] = B[i-1,w] // w</a:t>
            </a:r>
            <a:r>
              <a:rPr lang="pl-PL" sz="1800" b="1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sz="1800" b="1" smtClean="0">
                <a:latin typeface="Courier New" pitchFamily="49" charset="0"/>
                <a:cs typeface="Courier New" pitchFamily="49" charset="0"/>
              </a:rPr>
              <a:t> &gt; w</a:t>
            </a:r>
            <a:endParaRPr lang="en-US" sz="18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6225</TotalTime>
  <Words>3175</Words>
  <Application>Microsoft Office PowerPoint</Application>
  <PresentationFormat>On-screen Show (4:3)</PresentationFormat>
  <Paragraphs>1737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Gill Sans MT</vt:lpstr>
      <vt:lpstr>Wingdings 2</vt:lpstr>
      <vt:lpstr>Verdana</vt:lpstr>
      <vt:lpstr>Calibri</vt:lpstr>
      <vt:lpstr>Times New Roman</vt:lpstr>
      <vt:lpstr>Courier New</vt:lpstr>
      <vt:lpstr>Solstice</vt:lpstr>
      <vt:lpstr>Dynamic Programming … Continued</vt:lpstr>
      <vt:lpstr>Knapsack 0-1 Problem</vt:lpstr>
      <vt:lpstr>Knapsack 0-1 Problem</vt:lpstr>
      <vt:lpstr>Knapsack 0-1 Problem</vt:lpstr>
      <vt:lpstr>Knapsack 0-1 Problem</vt:lpstr>
      <vt:lpstr>Knapsack 0-1 Problem</vt:lpstr>
      <vt:lpstr>Knapsack 0-1 problem</vt:lpstr>
      <vt:lpstr>Knapsack 0-1 Problem –  Recursive Formula</vt:lpstr>
      <vt:lpstr>Knapsack 0-1 Algorithm</vt:lpstr>
      <vt:lpstr>Knapsack 0-1 Problem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Algorithm</vt:lpstr>
      <vt:lpstr>Knapsack 0-1 Algorithm Finding the Items</vt:lpstr>
      <vt:lpstr>Knapsack 0-1 Algorithm Finding the Items</vt:lpstr>
      <vt:lpstr>Knapsack 0-1 Algorithm Finding the Items</vt:lpstr>
      <vt:lpstr>Knapsack 0-1 Algorithm Finding the Items</vt:lpstr>
      <vt:lpstr>Knapsack 0-1 Algorithm Finding the Items</vt:lpstr>
      <vt:lpstr>Knapsack 0-1 Algorithm Finding the Items</vt:lpstr>
      <vt:lpstr>Knapsack 0-1 Problem – Run Time</vt:lpstr>
      <vt:lpstr>Knapsack Problem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Sarah</dc:creator>
  <cp:lastModifiedBy>faisal</cp:lastModifiedBy>
  <cp:revision>382</cp:revision>
  <dcterms:created xsi:type="dcterms:W3CDTF">2006-08-16T00:00:00Z</dcterms:created>
  <dcterms:modified xsi:type="dcterms:W3CDTF">2017-02-20T15:19:49Z</dcterms:modified>
</cp:coreProperties>
</file>