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30275213"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35" userDrawn="1">
          <p15:clr>
            <a:srgbClr val="A4A3A4"/>
          </p15:clr>
        </p15:guide>
        <p15:guide id="2" pos="95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8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2" autoAdjust="0"/>
    <p:restoredTop sz="94660"/>
  </p:normalViewPr>
  <p:slideViewPr>
    <p:cSldViewPr snapToGrid="0">
      <p:cViewPr>
        <p:scale>
          <a:sx n="33" d="100"/>
          <a:sy n="33" d="100"/>
        </p:scale>
        <p:origin x="1368" y="294"/>
      </p:cViewPr>
      <p:guideLst>
        <p:guide orient="horz" pos="6735"/>
        <p:guide pos="95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en-US"/>
              <a:t>Click to edit Master title style</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84EE84-AB1E-465E-BA5A-1585B11C3065}" type="datetimeFigureOut">
              <a:rPr lang="en-GB" smtClean="0"/>
              <a:t>27/04/2022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0B57E83-95C8-4D8D-AAE5-27E552A9201B}" type="slidenum">
              <a:rPr lang="en-GB" smtClean="0"/>
              <a:t>‹#›</a:t>
            </a:fld>
            <a:endParaRPr lang="en-GB"/>
          </a:p>
        </p:txBody>
      </p:sp>
    </p:spTree>
    <p:extLst>
      <p:ext uri="{BB962C8B-B14F-4D97-AF65-F5344CB8AC3E}">
        <p14:creationId xmlns:p14="http://schemas.microsoft.com/office/powerpoint/2010/main" val="298165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84EE84-AB1E-465E-BA5A-1585B11C3065}" type="datetimeFigureOut">
              <a:rPr lang="en-GB" smtClean="0"/>
              <a:t>27/04/2022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0B57E83-95C8-4D8D-AAE5-27E552A9201B}" type="slidenum">
              <a:rPr lang="en-GB" smtClean="0"/>
              <a:t>‹#›</a:t>
            </a:fld>
            <a:endParaRPr lang="en-GB"/>
          </a:p>
        </p:txBody>
      </p:sp>
    </p:spTree>
    <p:extLst>
      <p:ext uri="{BB962C8B-B14F-4D97-AF65-F5344CB8AC3E}">
        <p14:creationId xmlns:p14="http://schemas.microsoft.com/office/powerpoint/2010/main" val="376978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84EE84-AB1E-465E-BA5A-1585B11C3065}" type="datetimeFigureOut">
              <a:rPr lang="en-GB" smtClean="0"/>
              <a:t>27/04/2022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0B57E83-95C8-4D8D-AAE5-27E552A9201B}" type="slidenum">
              <a:rPr lang="en-GB" smtClean="0"/>
              <a:t>‹#›</a:t>
            </a:fld>
            <a:endParaRPr lang="en-GB"/>
          </a:p>
        </p:txBody>
      </p:sp>
    </p:spTree>
    <p:extLst>
      <p:ext uri="{BB962C8B-B14F-4D97-AF65-F5344CB8AC3E}">
        <p14:creationId xmlns:p14="http://schemas.microsoft.com/office/powerpoint/2010/main" val="3424379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84EE84-AB1E-465E-BA5A-1585B11C3065}" type="datetimeFigureOut">
              <a:rPr lang="en-GB" smtClean="0"/>
              <a:t>27/04/2022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0B57E83-95C8-4D8D-AAE5-27E552A9201B}" type="slidenum">
              <a:rPr lang="en-GB" smtClean="0"/>
              <a:t>‹#›</a:t>
            </a:fld>
            <a:endParaRPr lang="en-GB"/>
          </a:p>
        </p:txBody>
      </p:sp>
    </p:spTree>
    <p:extLst>
      <p:ext uri="{BB962C8B-B14F-4D97-AF65-F5344CB8AC3E}">
        <p14:creationId xmlns:p14="http://schemas.microsoft.com/office/powerpoint/2010/main" val="1566891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en-US"/>
              <a:t>Click to edit Master title style</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84EE84-AB1E-465E-BA5A-1585B11C3065}" type="datetimeFigureOut">
              <a:rPr lang="en-GB" smtClean="0"/>
              <a:t>27/04/2022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0B57E83-95C8-4D8D-AAE5-27E552A9201B}" type="slidenum">
              <a:rPr lang="en-GB" smtClean="0"/>
              <a:t>‹#›</a:t>
            </a:fld>
            <a:endParaRPr lang="en-GB"/>
          </a:p>
        </p:txBody>
      </p:sp>
    </p:spTree>
    <p:extLst>
      <p:ext uri="{BB962C8B-B14F-4D97-AF65-F5344CB8AC3E}">
        <p14:creationId xmlns:p14="http://schemas.microsoft.com/office/powerpoint/2010/main" val="2543464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84EE84-AB1E-465E-BA5A-1585B11C3065}" type="datetimeFigureOut">
              <a:rPr lang="en-GB" smtClean="0"/>
              <a:t>27/04/2022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0B57E83-95C8-4D8D-AAE5-27E552A9201B}" type="slidenum">
              <a:rPr lang="en-GB" smtClean="0"/>
              <a:t>‹#›</a:t>
            </a:fld>
            <a:endParaRPr lang="en-GB"/>
          </a:p>
        </p:txBody>
      </p:sp>
    </p:spTree>
    <p:extLst>
      <p:ext uri="{BB962C8B-B14F-4D97-AF65-F5344CB8AC3E}">
        <p14:creationId xmlns:p14="http://schemas.microsoft.com/office/powerpoint/2010/main" val="2393335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4" name="Content Placeholder 3"/>
          <p:cNvSpPr>
            <a:spLocks noGrp="1"/>
          </p:cNvSpPr>
          <p:nvPr>
            <p:ph sz="half" idx="2"/>
          </p:nvPr>
        </p:nvSpPr>
        <p:spPr>
          <a:xfrm>
            <a:off x="2085368" y="7810963"/>
            <a:ext cx="12807832"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6" name="Content Placeholder 5"/>
          <p:cNvSpPr>
            <a:spLocks noGrp="1"/>
          </p:cNvSpPr>
          <p:nvPr>
            <p:ph sz="quarter" idx="4"/>
          </p:nvPr>
        </p:nvSpPr>
        <p:spPr>
          <a:xfrm>
            <a:off x="15326828" y="7810963"/>
            <a:ext cx="12870909"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84EE84-AB1E-465E-BA5A-1585B11C3065}" type="datetimeFigureOut">
              <a:rPr lang="en-GB" smtClean="0"/>
              <a:t>27/04/2022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0B57E83-95C8-4D8D-AAE5-27E552A9201B}" type="slidenum">
              <a:rPr lang="en-GB" smtClean="0"/>
              <a:t>‹#›</a:t>
            </a:fld>
            <a:endParaRPr lang="en-GB"/>
          </a:p>
        </p:txBody>
      </p:sp>
    </p:spTree>
    <p:extLst>
      <p:ext uri="{BB962C8B-B14F-4D97-AF65-F5344CB8AC3E}">
        <p14:creationId xmlns:p14="http://schemas.microsoft.com/office/powerpoint/2010/main" val="3673516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84EE84-AB1E-465E-BA5A-1585B11C3065}" type="datetimeFigureOut">
              <a:rPr lang="en-GB" smtClean="0"/>
              <a:t>27/04/2022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0B57E83-95C8-4D8D-AAE5-27E552A9201B}" type="slidenum">
              <a:rPr lang="en-GB" smtClean="0"/>
              <a:t>‹#›</a:t>
            </a:fld>
            <a:endParaRPr lang="en-GB"/>
          </a:p>
        </p:txBody>
      </p:sp>
    </p:spTree>
    <p:extLst>
      <p:ext uri="{BB962C8B-B14F-4D97-AF65-F5344CB8AC3E}">
        <p14:creationId xmlns:p14="http://schemas.microsoft.com/office/powerpoint/2010/main" val="315282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84EE84-AB1E-465E-BA5A-1585B11C3065}" type="datetimeFigureOut">
              <a:rPr lang="en-GB" smtClean="0"/>
              <a:t>27/04/2022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0B57E83-95C8-4D8D-AAE5-27E552A9201B}" type="slidenum">
              <a:rPr lang="en-GB" smtClean="0"/>
              <a:t>‹#›</a:t>
            </a:fld>
            <a:endParaRPr lang="en-GB"/>
          </a:p>
        </p:txBody>
      </p:sp>
    </p:spTree>
    <p:extLst>
      <p:ext uri="{BB962C8B-B14F-4D97-AF65-F5344CB8AC3E}">
        <p14:creationId xmlns:p14="http://schemas.microsoft.com/office/powerpoint/2010/main" val="1255439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5C84EE84-AB1E-465E-BA5A-1585B11C3065}" type="datetimeFigureOut">
              <a:rPr lang="en-GB" smtClean="0"/>
              <a:t>27/04/2022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0B57E83-95C8-4D8D-AAE5-27E552A9201B}" type="slidenum">
              <a:rPr lang="en-GB" smtClean="0"/>
              <a:t>‹#›</a:t>
            </a:fld>
            <a:endParaRPr lang="en-GB"/>
          </a:p>
        </p:txBody>
      </p:sp>
    </p:spTree>
    <p:extLst>
      <p:ext uri="{BB962C8B-B14F-4D97-AF65-F5344CB8AC3E}">
        <p14:creationId xmlns:p14="http://schemas.microsoft.com/office/powerpoint/2010/main" val="3691748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en-US"/>
              <a:t>Click icon to add picture</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5C84EE84-AB1E-465E-BA5A-1585B11C3065}" type="datetimeFigureOut">
              <a:rPr lang="en-GB" smtClean="0"/>
              <a:t>27/04/2022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0B57E83-95C8-4D8D-AAE5-27E552A9201B}" type="slidenum">
              <a:rPr lang="en-GB" smtClean="0"/>
              <a:t>‹#›</a:t>
            </a:fld>
            <a:endParaRPr lang="en-GB"/>
          </a:p>
        </p:txBody>
      </p:sp>
    </p:spTree>
    <p:extLst>
      <p:ext uri="{BB962C8B-B14F-4D97-AF65-F5344CB8AC3E}">
        <p14:creationId xmlns:p14="http://schemas.microsoft.com/office/powerpoint/2010/main" val="3272679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5C84EE84-AB1E-465E-BA5A-1585B11C3065}" type="datetimeFigureOut">
              <a:rPr lang="en-GB" smtClean="0"/>
              <a:t>27/04/2022</a:t>
            </a:fld>
            <a:endParaRPr lang="en-GB"/>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B0B57E83-95C8-4D8D-AAE5-27E552A9201B}" type="slidenum">
              <a:rPr lang="en-GB" smtClean="0"/>
              <a:t>‹#›</a:t>
            </a:fld>
            <a:endParaRPr lang="en-GB"/>
          </a:p>
        </p:txBody>
      </p:sp>
    </p:spTree>
    <p:extLst>
      <p:ext uri="{BB962C8B-B14F-4D97-AF65-F5344CB8AC3E}">
        <p14:creationId xmlns:p14="http://schemas.microsoft.com/office/powerpoint/2010/main" val="162097866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mailto:Robert.Wilson-7@students.plymouth.ac.uk" TargetMode="Externa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3D3ECB0-39D7-4840-A9DB-058C9657C6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1"/>
            <a:ext cx="30275213" cy="2663902"/>
          </a:xfrm>
          <a:prstGeom prst="rect">
            <a:avLst/>
          </a:prstGeom>
        </p:spPr>
      </p:pic>
      <p:sp>
        <p:nvSpPr>
          <p:cNvPr id="4" name="Text Box 2">
            <a:extLst>
              <a:ext uri="{FF2B5EF4-FFF2-40B4-BE49-F238E27FC236}">
                <a16:creationId xmlns:a16="http://schemas.microsoft.com/office/drawing/2014/main" id="{8052BC74-29B4-477D-BE22-EC7E836F9ED4}"/>
              </a:ext>
            </a:extLst>
          </p:cNvPr>
          <p:cNvSpPr txBox="1">
            <a:spLocks noChangeArrowheads="1"/>
          </p:cNvSpPr>
          <p:nvPr/>
        </p:nvSpPr>
        <p:spPr bwMode="auto">
          <a:xfrm>
            <a:off x="22026282" y="-26894"/>
            <a:ext cx="8248932" cy="1752403"/>
          </a:xfrm>
          <a:prstGeom prst="rect">
            <a:avLst/>
          </a:prstGeom>
          <a:noFill/>
          <a:ln w="9525">
            <a:noFill/>
            <a:miter lim="800000"/>
            <a:headEnd/>
            <a:tailEnd/>
          </a:ln>
        </p:spPr>
        <p:txBody>
          <a:bodyPr rot="0" vert="horz" wrap="square" lIns="91440" tIns="45720" rIns="91440" bIns="45720" anchor="t" anchorCtr="0">
            <a:spAutoFit/>
          </a:bodyPr>
          <a:lstStyle/>
          <a:p>
            <a:pPr algn="r">
              <a:lnSpc>
                <a:spcPct val="107000"/>
              </a:lnSpc>
              <a:spcAft>
                <a:spcPts val="800"/>
              </a:spcAft>
            </a:pPr>
            <a:r>
              <a:rPr lang="en-GB" sz="3200" dirty="0">
                <a:solidFill>
                  <a:schemeClr val="bg1"/>
                </a:solidFill>
                <a:latin typeface="+mj-lt"/>
                <a:ea typeface="Calibri" panose="020F0502020204030204" pitchFamily="34" charset="0"/>
                <a:cs typeface="Times New Roman" panose="02020603050405020304" pitchFamily="18" charset="0"/>
              </a:rPr>
              <a:t>Supervisor: Professor Nathan Clarke</a:t>
            </a:r>
          </a:p>
          <a:p>
            <a:pPr algn="r">
              <a:lnSpc>
                <a:spcPct val="107000"/>
              </a:lnSpc>
              <a:spcAft>
                <a:spcPts val="800"/>
              </a:spcAft>
            </a:pPr>
            <a:r>
              <a:rPr lang="en-GB" sz="3200" dirty="0">
                <a:solidFill>
                  <a:schemeClr val="bg1"/>
                </a:solidFill>
                <a:effectLst/>
                <a:latin typeface="+mj-lt"/>
                <a:ea typeface="Calibri" panose="020F0502020204030204" pitchFamily="34" charset="0"/>
                <a:cs typeface="Times New Roman" panose="02020603050405020304" pitchFamily="18" charset="0"/>
              </a:rPr>
              <a:t>BSc (Hons) Computer &amp; Information Security 2018</a:t>
            </a:r>
          </a:p>
        </p:txBody>
      </p:sp>
      <p:grpSp>
        <p:nvGrpSpPr>
          <p:cNvPr id="7" name="Group 6">
            <a:extLst>
              <a:ext uri="{FF2B5EF4-FFF2-40B4-BE49-F238E27FC236}">
                <a16:creationId xmlns:a16="http://schemas.microsoft.com/office/drawing/2014/main" id="{AA8E1777-3EC9-431E-9524-D49880792CB4}"/>
              </a:ext>
            </a:extLst>
          </p:cNvPr>
          <p:cNvGrpSpPr/>
          <p:nvPr/>
        </p:nvGrpSpPr>
        <p:grpSpPr>
          <a:xfrm>
            <a:off x="966236" y="2996961"/>
            <a:ext cx="8319446" cy="6049535"/>
            <a:chOff x="1744335" y="3218656"/>
            <a:chExt cx="12451977" cy="3302394"/>
          </a:xfrm>
        </p:grpSpPr>
        <p:sp>
          <p:nvSpPr>
            <p:cNvPr id="5" name="TextBox 4">
              <a:extLst>
                <a:ext uri="{FF2B5EF4-FFF2-40B4-BE49-F238E27FC236}">
                  <a16:creationId xmlns:a16="http://schemas.microsoft.com/office/drawing/2014/main" id="{0861CA6E-46C6-42E2-8EFB-3CD5D05B2D64}"/>
                </a:ext>
              </a:extLst>
            </p:cNvPr>
            <p:cNvSpPr txBox="1"/>
            <p:nvPr/>
          </p:nvSpPr>
          <p:spPr>
            <a:xfrm>
              <a:off x="1744335" y="3572599"/>
              <a:ext cx="12451977" cy="2948451"/>
            </a:xfrm>
            <a:prstGeom prst="rect">
              <a:avLst/>
            </a:prstGeom>
            <a:noFill/>
          </p:spPr>
          <p:txBody>
            <a:bodyPr wrap="square" rtlCol="0">
              <a:spAutoFit/>
            </a:bodyPr>
            <a:lstStyle/>
            <a:p>
              <a:pPr>
                <a:lnSpc>
                  <a:spcPct val="107000"/>
                </a:lnSpc>
                <a:spcAft>
                  <a:spcPts val="800"/>
                </a:spcAft>
              </a:pPr>
              <a:r>
                <a:rPr lang="en-GB" sz="3600" dirty="0">
                  <a:effectLst/>
                  <a:latin typeface="+mj-lt"/>
                  <a:ea typeface="Calibri" panose="020F0502020204030204" pitchFamily="34" charset="0"/>
                  <a:cs typeface="Times New Roman" panose="02020603050405020304" pitchFamily="18" charset="0"/>
                </a:rPr>
                <a:t>Keeping all your Windows and Linux devices up to date nowadays is a chore, especially if you’re not so tech-savvy. Many security breaches ar</a:t>
              </a:r>
              <a:r>
                <a:rPr lang="en-GB" sz="3600" dirty="0">
                  <a:latin typeface="+mj-lt"/>
                  <a:ea typeface="Calibri" panose="020F0502020204030204" pitchFamily="34" charset="0"/>
                  <a:cs typeface="Times New Roman" panose="02020603050405020304" pitchFamily="18" charset="0"/>
                </a:rPr>
                <a:t>e caused by unpatched software and the majority of the software for patch management systems is aimed at commercial consumers as opposed to domestic. </a:t>
              </a:r>
              <a:r>
                <a:rPr lang="en-GB" sz="3600" dirty="0">
                  <a:effectLst/>
                  <a:latin typeface="+mj-lt"/>
                  <a:ea typeface="Calibri" panose="020F0502020204030204" pitchFamily="34" charset="0"/>
                  <a:cs typeface="Times New Roman" panose="02020603050405020304" pitchFamily="18" charset="0"/>
                </a:rPr>
                <a:t>Organisations use patching policies but at home it is chaotic with no control.</a:t>
              </a:r>
            </a:p>
          </p:txBody>
        </p:sp>
        <p:sp>
          <p:nvSpPr>
            <p:cNvPr id="6" name="TextBox 5">
              <a:extLst>
                <a:ext uri="{FF2B5EF4-FFF2-40B4-BE49-F238E27FC236}">
                  <a16:creationId xmlns:a16="http://schemas.microsoft.com/office/drawing/2014/main" id="{435A122C-BF70-4FED-B6FB-DB003D273BD1}"/>
                </a:ext>
              </a:extLst>
            </p:cNvPr>
            <p:cNvSpPr txBox="1"/>
            <p:nvPr/>
          </p:nvSpPr>
          <p:spPr>
            <a:xfrm>
              <a:off x="1744335" y="3218656"/>
              <a:ext cx="7315200" cy="707886"/>
            </a:xfrm>
            <a:prstGeom prst="rect">
              <a:avLst/>
            </a:prstGeom>
            <a:noFill/>
          </p:spPr>
          <p:txBody>
            <a:bodyPr wrap="square" rtlCol="0">
              <a:spAutoFit/>
            </a:bodyPr>
            <a:lstStyle/>
            <a:p>
              <a:r>
                <a:rPr lang="en-GB" sz="4000" dirty="0">
                  <a:latin typeface="Arial Black" panose="020B0A04020102020204" pitchFamily="34" charset="0"/>
                </a:rPr>
                <a:t>Problem</a:t>
              </a:r>
            </a:p>
          </p:txBody>
        </p:sp>
      </p:grpSp>
      <p:grpSp>
        <p:nvGrpSpPr>
          <p:cNvPr id="19" name="Group 18">
            <a:extLst>
              <a:ext uri="{FF2B5EF4-FFF2-40B4-BE49-F238E27FC236}">
                <a16:creationId xmlns:a16="http://schemas.microsoft.com/office/drawing/2014/main" id="{2FEA8882-68D7-41D0-842B-10D593BBF70D}"/>
              </a:ext>
            </a:extLst>
          </p:cNvPr>
          <p:cNvGrpSpPr/>
          <p:nvPr/>
        </p:nvGrpSpPr>
        <p:grpSpPr>
          <a:xfrm>
            <a:off x="10104021" y="9416652"/>
            <a:ext cx="9425532" cy="7887416"/>
            <a:chOff x="9462945" y="14892064"/>
            <a:chExt cx="12451977" cy="7887416"/>
          </a:xfrm>
        </p:grpSpPr>
        <p:sp>
          <p:nvSpPr>
            <p:cNvPr id="8" name="TextBox 7">
              <a:extLst>
                <a:ext uri="{FF2B5EF4-FFF2-40B4-BE49-F238E27FC236}">
                  <a16:creationId xmlns:a16="http://schemas.microsoft.com/office/drawing/2014/main" id="{1C830262-A2C9-44F8-BD4D-0990A741CD04}"/>
                </a:ext>
              </a:extLst>
            </p:cNvPr>
            <p:cNvSpPr txBox="1"/>
            <p:nvPr/>
          </p:nvSpPr>
          <p:spPr>
            <a:xfrm>
              <a:off x="9462945" y="14892064"/>
              <a:ext cx="7315200" cy="707886"/>
            </a:xfrm>
            <a:prstGeom prst="rect">
              <a:avLst/>
            </a:prstGeom>
            <a:noFill/>
          </p:spPr>
          <p:txBody>
            <a:bodyPr wrap="square" rtlCol="0">
              <a:spAutoFit/>
            </a:bodyPr>
            <a:lstStyle/>
            <a:p>
              <a:r>
                <a:rPr lang="en-GB" sz="4000" dirty="0">
                  <a:latin typeface="Arial Black" panose="020B0A04020102020204" pitchFamily="34" charset="0"/>
                </a:rPr>
                <a:t>Project Vision</a:t>
              </a:r>
            </a:p>
          </p:txBody>
        </p:sp>
        <p:sp>
          <p:nvSpPr>
            <p:cNvPr id="9" name="TextBox 8">
              <a:extLst>
                <a:ext uri="{FF2B5EF4-FFF2-40B4-BE49-F238E27FC236}">
                  <a16:creationId xmlns:a16="http://schemas.microsoft.com/office/drawing/2014/main" id="{201CBB12-F316-4F46-A327-63A9ABE8F8B2}"/>
                </a:ext>
              </a:extLst>
            </p:cNvPr>
            <p:cNvSpPr txBox="1"/>
            <p:nvPr/>
          </p:nvSpPr>
          <p:spPr>
            <a:xfrm>
              <a:off x="9462945" y="15599950"/>
              <a:ext cx="12451977" cy="7179530"/>
            </a:xfrm>
            <a:prstGeom prst="rect">
              <a:avLst/>
            </a:prstGeom>
            <a:noFill/>
          </p:spPr>
          <p:txBody>
            <a:bodyPr wrap="square" rtlCol="0">
              <a:spAutoFit/>
            </a:bodyPr>
            <a:lstStyle/>
            <a:p>
              <a:pPr>
                <a:lnSpc>
                  <a:spcPct val="107000"/>
                </a:lnSpc>
                <a:spcAft>
                  <a:spcPts val="800"/>
                </a:spcAft>
              </a:pPr>
              <a:r>
                <a:rPr lang="en-GB" sz="3600" dirty="0">
                  <a:effectLst/>
                  <a:latin typeface="+mj-lt"/>
                  <a:ea typeface="Calibri" panose="020F0502020204030204" pitchFamily="34" charset="0"/>
                  <a:cs typeface="Times New Roman" panose="02020603050405020304" pitchFamily="18" charset="0"/>
                </a:rPr>
                <a:t>Need help with patching at home? This is where LANMan (Local Area Network Manager) comes in. The vision of this project is to help the not-so-technical keep their home systems up to date in the simplest way possible. By providing a familiar and minimalistic user interface, the user can view installed software packages and update them across Windows and Linux devices; this makes updating an easy experience. Protecting your home devices from cyber threats is just as important as a company protecting theirs. </a:t>
              </a:r>
            </a:p>
          </p:txBody>
        </p:sp>
      </p:grpSp>
      <p:pic>
        <p:nvPicPr>
          <p:cNvPr id="13" name="Picture 12">
            <a:extLst>
              <a:ext uri="{FF2B5EF4-FFF2-40B4-BE49-F238E27FC236}">
                <a16:creationId xmlns:a16="http://schemas.microsoft.com/office/drawing/2014/main" id="{CE1AE289-735E-4F0D-BA9D-F280EF12A4B4}"/>
              </a:ext>
            </a:extLst>
          </p:cNvPr>
          <p:cNvPicPr>
            <a:picLocks noChangeAspect="1"/>
          </p:cNvPicPr>
          <p:nvPr/>
        </p:nvPicPr>
        <p:blipFill rotWithShape="1">
          <a:blip r:embed="rId3"/>
          <a:srcRect l="42004"/>
          <a:stretch/>
        </p:blipFill>
        <p:spPr>
          <a:xfrm>
            <a:off x="10387081" y="3443396"/>
            <a:ext cx="9032644" cy="5706933"/>
          </a:xfrm>
          <a:prstGeom prst="rect">
            <a:avLst/>
          </a:prstGeom>
        </p:spPr>
      </p:pic>
      <p:sp>
        <p:nvSpPr>
          <p:cNvPr id="21" name="TextBox 20">
            <a:extLst>
              <a:ext uri="{FF2B5EF4-FFF2-40B4-BE49-F238E27FC236}">
                <a16:creationId xmlns:a16="http://schemas.microsoft.com/office/drawing/2014/main" id="{93825CA4-6C24-449D-B5F8-E5095D969937}"/>
              </a:ext>
            </a:extLst>
          </p:cNvPr>
          <p:cNvSpPr txBox="1"/>
          <p:nvPr/>
        </p:nvSpPr>
        <p:spPr>
          <a:xfrm>
            <a:off x="12076128" y="8585456"/>
            <a:ext cx="5654547" cy="369332"/>
          </a:xfrm>
          <a:prstGeom prst="rect">
            <a:avLst/>
          </a:prstGeom>
          <a:noFill/>
        </p:spPr>
        <p:txBody>
          <a:bodyPr wrap="square" rtlCol="0">
            <a:spAutoFit/>
          </a:bodyPr>
          <a:lstStyle/>
          <a:p>
            <a:r>
              <a:rPr lang="en-GB" dirty="0"/>
              <a:t>Source: Tripwire Dimensional Research VM Survey 2019</a:t>
            </a:r>
          </a:p>
        </p:txBody>
      </p:sp>
      <p:cxnSp>
        <p:nvCxnSpPr>
          <p:cNvPr id="25" name="Straight Connector 24">
            <a:extLst>
              <a:ext uri="{FF2B5EF4-FFF2-40B4-BE49-F238E27FC236}">
                <a16:creationId xmlns:a16="http://schemas.microsoft.com/office/drawing/2014/main" id="{CA775637-8E66-4595-A6BA-9A50A7319E23}"/>
              </a:ext>
            </a:extLst>
          </p:cNvPr>
          <p:cNvCxnSpPr>
            <a:cxnSpLocks/>
          </p:cNvCxnSpPr>
          <p:nvPr/>
        </p:nvCxnSpPr>
        <p:spPr>
          <a:xfrm>
            <a:off x="9749058" y="2996961"/>
            <a:ext cx="0" cy="14031592"/>
          </a:xfrm>
          <a:prstGeom prst="line">
            <a:avLst/>
          </a:prstGeom>
          <a:ln w="38100">
            <a:solidFill>
              <a:srgbClr val="0F82FF"/>
            </a:solidFill>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B23E3717-6273-4450-A602-57B3B6351F15}"/>
              </a:ext>
            </a:extLst>
          </p:cNvPr>
          <p:cNvGrpSpPr/>
          <p:nvPr/>
        </p:nvGrpSpPr>
        <p:grpSpPr>
          <a:xfrm>
            <a:off x="721101" y="10544351"/>
            <a:ext cx="8809716" cy="5639365"/>
            <a:chOff x="582046" y="9713354"/>
            <a:chExt cx="8809716" cy="5639365"/>
          </a:xfrm>
        </p:grpSpPr>
        <p:grpSp>
          <p:nvGrpSpPr>
            <p:cNvPr id="23" name="Group 22">
              <a:extLst>
                <a:ext uri="{FF2B5EF4-FFF2-40B4-BE49-F238E27FC236}">
                  <a16:creationId xmlns:a16="http://schemas.microsoft.com/office/drawing/2014/main" id="{CCCB1F06-3DB7-40DA-961D-ABC7AFBCEE3C}"/>
                </a:ext>
              </a:extLst>
            </p:cNvPr>
            <p:cNvGrpSpPr/>
            <p:nvPr/>
          </p:nvGrpSpPr>
          <p:grpSpPr>
            <a:xfrm>
              <a:off x="582046" y="10092555"/>
              <a:ext cx="8809716" cy="5260164"/>
              <a:chOff x="284380" y="14529520"/>
              <a:chExt cx="8809716" cy="5260164"/>
            </a:xfrm>
          </p:grpSpPr>
          <p:pic>
            <p:nvPicPr>
              <p:cNvPr id="11" name="Picture 10">
                <a:extLst>
                  <a:ext uri="{FF2B5EF4-FFF2-40B4-BE49-F238E27FC236}">
                    <a16:creationId xmlns:a16="http://schemas.microsoft.com/office/drawing/2014/main" id="{C1304729-9EA6-4A5A-8604-60BA911BA286}"/>
                  </a:ext>
                </a:extLst>
              </p:cNvPr>
              <p:cNvPicPr>
                <a:picLocks noChangeAspect="1"/>
              </p:cNvPicPr>
              <p:nvPr/>
            </p:nvPicPr>
            <p:blipFill rotWithShape="1">
              <a:blip r:embed="rId4"/>
              <a:srcRect l="34406"/>
              <a:stretch/>
            </p:blipFill>
            <p:spPr>
              <a:xfrm>
                <a:off x="284380" y="14529520"/>
                <a:ext cx="8809716" cy="4873617"/>
              </a:xfrm>
              <a:prstGeom prst="rect">
                <a:avLst/>
              </a:prstGeom>
            </p:spPr>
          </p:pic>
          <p:pic>
            <p:nvPicPr>
              <p:cNvPr id="16" name="Picture 15">
                <a:extLst>
                  <a:ext uri="{FF2B5EF4-FFF2-40B4-BE49-F238E27FC236}">
                    <a16:creationId xmlns:a16="http://schemas.microsoft.com/office/drawing/2014/main" id="{81949264-EFF2-461C-8287-1004D5EEA72A}"/>
                  </a:ext>
                </a:extLst>
              </p:cNvPr>
              <p:cNvPicPr>
                <a:picLocks noChangeAspect="1"/>
              </p:cNvPicPr>
              <p:nvPr/>
            </p:nvPicPr>
            <p:blipFill rotWithShape="1">
              <a:blip r:embed="rId4"/>
              <a:srcRect l="12707" t="52766" r="65881" b="27386"/>
              <a:stretch/>
            </p:blipFill>
            <p:spPr>
              <a:xfrm>
                <a:off x="3534782" y="18630394"/>
                <a:ext cx="2348498" cy="789958"/>
              </a:xfrm>
              <a:prstGeom prst="rect">
                <a:avLst/>
              </a:prstGeom>
            </p:spPr>
          </p:pic>
          <p:sp>
            <p:nvSpPr>
              <p:cNvPr id="22" name="TextBox 21">
                <a:extLst>
                  <a:ext uri="{FF2B5EF4-FFF2-40B4-BE49-F238E27FC236}">
                    <a16:creationId xmlns:a16="http://schemas.microsoft.com/office/drawing/2014/main" id="{8EFE0E18-20C7-494F-BD99-C26A731F6FB6}"/>
                  </a:ext>
                </a:extLst>
              </p:cNvPr>
              <p:cNvSpPr txBox="1"/>
              <p:nvPr/>
            </p:nvSpPr>
            <p:spPr>
              <a:xfrm>
                <a:off x="1881757" y="19420352"/>
                <a:ext cx="5654547" cy="369332"/>
              </a:xfrm>
              <a:prstGeom prst="rect">
                <a:avLst/>
              </a:prstGeom>
              <a:noFill/>
            </p:spPr>
            <p:txBody>
              <a:bodyPr wrap="square" rtlCol="0">
                <a:spAutoFit/>
              </a:bodyPr>
              <a:lstStyle/>
              <a:p>
                <a:pPr algn="ctr"/>
                <a:r>
                  <a:rPr lang="en-GB" dirty="0"/>
                  <a:t>Source: Tripwire Dimensional Research VM Survey 2019</a:t>
                </a:r>
              </a:p>
            </p:txBody>
          </p:sp>
        </p:grpSp>
        <p:sp>
          <p:nvSpPr>
            <p:cNvPr id="17" name="TextBox 16">
              <a:extLst>
                <a:ext uri="{FF2B5EF4-FFF2-40B4-BE49-F238E27FC236}">
                  <a16:creationId xmlns:a16="http://schemas.microsoft.com/office/drawing/2014/main" id="{028CBF0E-69FD-4BF3-BCF4-85C60E5CB6C4}"/>
                </a:ext>
              </a:extLst>
            </p:cNvPr>
            <p:cNvSpPr txBox="1"/>
            <p:nvPr/>
          </p:nvSpPr>
          <p:spPr>
            <a:xfrm>
              <a:off x="887609" y="9713354"/>
              <a:ext cx="8198590" cy="830997"/>
            </a:xfrm>
            <a:prstGeom prst="rect">
              <a:avLst/>
            </a:prstGeom>
            <a:noFill/>
          </p:spPr>
          <p:txBody>
            <a:bodyPr wrap="square" rtlCol="0">
              <a:spAutoFit/>
            </a:bodyPr>
            <a:lstStyle/>
            <a:p>
              <a:pPr algn="ctr"/>
              <a:r>
                <a:rPr lang="en-GB" sz="2400" dirty="0"/>
                <a:t>Percentage of breaches due to unpatched vulnerabilities in organisations</a:t>
              </a:r>
            </a:p>
          </p:txBody>
        </p:sp>
      </p:grpSp>
      <p:sp>
        <p:nvSpPr>
          <p:cNvPr id="26" name="TextBox 25">
            <a:extLst>
              <a:ext uri="{FF2B5EF4-FFF2-40B4-BE49-F238E27FC236}">
                <a16:creationId xmlns:a16="http://schemas.microsoft.com/office/drawing/2014/main" id="{DDCE6AF5-F8C5-46DC-AD50-66067EA27367}"/>
              </a:ext>
            </a:extLst>
          </p:cNvPr>
          <p:cNvSpPr txBox="1"/>
          <p:nvPr/>
        </p:nvSpPr>
        <p:spPr>
          <a:xfrm>
            <a:off x="10804106" y="2807705"/>
            <a:ext cx="8198590" cy="830997"/>
          </a:xfrm>
          <a:prstGeom prst="rect">
            <a:avLst/>
          </a:prstGeom>
          <a:noFill/>
        </p:spPr>
        <p:txBody>
          <a:bodyPr wrap="square" rtlCol="0">
            <a:spAutoFit/>
          </a:bodyPr>
          <a:lstStyle/>
          <a:p>
            <a:pPr algn="ctr"/>
            <a:r>
              <a:rPr lang="en-GB" sz="2400" dirty="0"/>
              <a:t>What percentage of hardware and software assets are automatically discovered?</a:t>
            </a:r>
          </a:p>
        </p:txBody>
      </p:sp>
      <p:cxnSp>
        <p:nvCxnSpPr>
          <p:cNvPr id="27" name="Straight Connector 26">
            <a:extLst>
              <a:ext uri="{FF2B5EF4-FFF2-40B4-BE49-F238E27FC236}">
                <a16:creationId xmlns:a16="http://schemas.microsoft.com/office/drawing/2014/main" id="{AE689199-C6CE-4676-89D8-4EF25E7A19B4}"/>
              </a:ext>
            </a:extLst>
          </p:cNvPr>
          <p:cNvCxnSpPr>
            <a:cxnSpLocks/>
          </p:cNvCxnSpPr>
          <p:nvPr/>
        </p:nvCxnSpPr>
        <p:spPr>
          <a:xfrm>
            <a:off x="19529553" y="2996961"/>
            <a:ext cx="0" cy="14031592"/>
          </a:xfrm>
          <a:prstGeom prst="line">
            <a:avLst/>
          </a:prstGeom>
          <a:ln w="38100">
            <a:solidFill>
              <a:srgbClr val="0F82FF"/>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9290BC91-A7EA-4ED1-8046-B786F44F526D}"/>
              </a:ext>
            </a:extLst>
          </p:cNvPr>
          <p:cNvSpPr txBox="1"/>
          <p:nvPr/>
        </p:nvSpPr>
        <p:spPr>
          <a:xfrm>
            <a:off x="20122360" y="2930816"/>
            <a:ext cx="5537245" cy="707886"/>
          </a:xfrm>
          <a:prstGeom prst="rect">
            <a:avLst/>
          </a:prstGeom>
          <a:noFill/>
        </p:spPr>
        <p:txBody>
          <a:bodyPr wrap="square" rtlCol="0">
            <a:spAutoFit/>
          </a:bodyPr>
          <a:lstStyle/>
          <a:p>
            <a:r>
              <a:rPr lang="en-GB" sz="4000" dirty="0">
                <a:latin typeface="Arial Black" panose="020B0A04020102020204" pitchFamily="34" charset="0"/>
              </a:rPr>
              <a:t>Solution</a:t>
            </a:r>
          </a:p>
        </p:txBody>
      </p:sp>
      <p:sp>
        <p:nvSpPr>
          <p:cNvPr id="32" name="TextBox 31">
            <a:extLst>
              <a:ext uri="{FF2B5EF4-FFF2-40B4-BE49-F238E27FC236}">
                <a16:creationId xmlns:a16="http://schemas.microsoft.com/office/drawing/2014/main" id="{7191B6E0-42FD-4273-BC3A-CCA023A0FA38}"/>
              </a:ext>
            </a:extLst>
          </p:cNvPr>
          <p:cNvSpPr txBox="1"/>
          <p:nvPr/>
        </p:nvSpPr>
        <p:spPr>
          <a:xfrm>
            <a:off x="20142318" y="3645336"/>
            <a:ext cx="9683231" cy="7848302"/>
          </a:xfrm>
          <a:prstGeom prst="rect">
            <a:avLst/>
          </a:prstGeom>
          <a:noFill/>
        </p:spPr>
        <p:txBody>
          <a:bodyPr wrap="square" rtlCol="0">
            <a:spAutoFit/>
          </a:bodyPr>
          <a:lstStyle/>
          <a:p>
            <a:r>
              <a:rPr lang="en-GB" sz="3600" dirty="0">
                <a:latin typeface="+mj-lt"/>
              </a:rPr>
              <a:t>LANMan is a lightweight application bundle which consists of two main components; a website and an agent. It’s so lightweight, it can run on a Raspberry Pi. The website is powered by Python and Flask, using Bootstrap 4 to provide a beautiful user interface.</a:t>
            </a:r>
          </a:p>
          <a:p>
            <a:endParaRPr lang="en-GB" sz="3600" dirty="0">
              <a:latin typeface="+mj-lt"/>
            </a:endParaRPr>
          </a:p>
          <a:p>
            <a:r>
              <a:rPr lang="en-GB" sz="3600" dirty="0">
                <a:latin typeface="+mj-lt"/>
              </a:rPr>
              <a:t>The agent is also powered by Python and has the ability to run on both Windows and Linux systems. For Windows, it utilises PowerShell to interact with the Windows update service. For Linux, it utilises the package repository manager directly to query for updates. </a:t>
            </a:r>
          </a:p>
          <a:p>
            <a:endParaRPr lang="en-GB" sz="3600" dirty="0">
              <a:latin typeface="+mj-lt"/>
            </a:endParaRPr>
          </a:p>
        </p:txBody>
      </p:sp>
      <p:pic>
        <p:nvPicPr>
          <p:cNvPr id="34" name="Picture 33" descr="Graphical user interface, text&#10;&#10;Description automatically generated">
            <a:extLst>
              <a:ext uri="{FF2B5EF4-FFF2-40B4-BE49-F238E27FC236}">
                <a16:creationId xmlns:a16="http://schemas.microsoft.com/office/drawing/2014/main" id="{204943EB-1A72-45E7-BF69-E973659791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639381" y="10965482"/>
            <a:ext cx="10402752" cy="4848902"/>
          </a:xfrm>
          <a:prstGeom prst="rect">
            <a:avLst/>
          </a:prstGeom>
        </p:spPr>
      </p:pic>
      <p:cxnSp>
        <p:nvCxnSpPr>
          <p:cNvPr id="38" name="Straight Connector 37">
            <a:extLst>
              <a:ext uri="{FF2B5EF4-FFF2-40B4-BE49-F238E27FC236}">
                <a16:creationId xmlns:a16="http://schemas.microsoft.com/office/drawing/2014/main" id="{9F5766C0-B9BB-4098-A393-1E3E1BCB59F1}"/>
              </a:ext>
            </a:extLst>
          </p:cNvPr>
          <p:cNvCxnSpPr>
            <a:cxnSpLocks/>
          </p:cNvCxnSpPr>
          <p:nvPr/>
        </p:nvCxnSpPr>
        <p:spPr>
          <a:xfrm>
            <a:off x="733286" y="17304068"/>
            <a:ext cx="28808640" cy="0"/>
          </a:xfrm>
          <a:prstGeom prst="line">
            <a:avLst/>
          </a:prstGeom>
          <a:ln w="12700">
            <a:solidFill>
              <a:srgbClr val="0F82FF"/>
            </a:solidFill>
          </a:ln>
        </p:spPr>
        <p:style>
          <a:lnRef idx="1">
            <a:schemeClr val="accent1"/>
          </a:lnRef>
          <a:fillRef idx="0">
            <a:schemeClr val="accent1"/>
          </a:fillRef>
          <a:effectRef idx="0">
            <a:schemeClr val="accent1"/>
          </a:effectRef>
          <a:fontRef idx="minor">
            <a:schemeClr val="tx1"/>
          </a:fontRef>
        </p:style>
      </p:cxnSp>
      <p:sp>
        <p:nvSpPr>
          <p:cNvPr id="39" name="Text Box 2">
            <a:extLst>
              <a:ext uri="{FF2B5EF4-FFF2-40B4-BE49-F238E27FC236}">
                <a16:creationId xmlns:a16="http://schemas.microsoft.com/office/drawing/2014/main" id="{C31A9063-22ED-4880-8FEC-5012A1C977CC}"/>
              </a:ext>
            </a:extLst>
          </p:cNvPr>
          <p:cNvSpPr txBox="1">
            <a:spLocks noChangeArrowheads="1"/>
          </p:cNvSpPr>
          <p:nvPr/>
        </p:nvSpPr>
        <p:spPr bwMode="auto">
          <a:xfrm>
            <a:off x="-42152" y="-30636"/>
            <a:ext cx="7411140" cy="1726050"/>
          </a:xfrm>
          <a:prstGeom prst="rect">
            <a:avLst/>
          </a:prstGeom>
          <a:noFill/>
          <a:ln w="9525">
            <a:noFill/>
            <a:miter lim="800000"/>
            <a:headEnd/>
            <a:tailEnd/>
          </a:ln>
        </p:spPr>
        <p:txBody>
          <a:bodyPr rot="0" vert="horz" wrap="square" lIns="91440" tIns="45720" rIns="91440" bIns="45720" anchor="t" anchorCtr="0">
            <a:spAutoFit/>
          </a:bodyPr>
          <a:lstStyle/>
          <a:p>
            <a:pPr>
              <a:lnSpc>
                <a:spcPct val="107000"/>
              </a:lnSpc>
              <a:spcAft>
                <a:spcPts val="800"/>
              </a:spcAft>
            </a:pPr>
            <a:r>
              <a:rPr lang="en-GB" sz="3200" dirty="0">
                <a:solidFill>
                  <a:schemeClr val="bg1"/>
                </a:solidFill>
                <a:latin typeface="+mj-lt"/>
                <a:ea typeface="Calibri" panose="020F0502020204030204" pitchFamily="34" charset="0"/>
                <a:cs typeface="Times New Roman" panose="02020603050405020304" pitchFamily="18" charset="0"/>
              </a:rPr>
              <a:t>Robert Wilson</a:t>
            </a:r>
            <a:endParaRPr lang="en-GB" sz="3200" u="sng" dirty="0">
              <a:solidFill>
                <a:schemeClr val="bg1"/>
              </a:solidFill>
              <a:latin typeface="+mj-lt"/>
              <a:ea typeface="Calibri" panose="020F050202020403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endParaRPr>
          </a:p>
          <a:p>
            <a:pPr>
              <a:lnSpc>
                <a:spcPct val="107000"/>
              </a:lnSpc>
              <a:spcAft>
                <a:spcPts val="800"/>
              </a:spcAft>
            </a:pPr>
            <a:r>
              <a:rPr lang="en-GB" sz="2800" u="sng" dirty="0">
                <a:solidFill>
                  <a:schemeClr val="bg1"/>
                </a:solidFill>
                <a:latin typeface="+mj-lt"/>
                <a:ea typeface="Calibri" panose="020F050202020403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Robert.Wilson-7@students.plymouth.ac.uk</a:t>
            </a:r>
            <a:endParaRPr lang="en-GB" sz="2800" u="sng" dirty="0">
              <a:solidFill>
                <a:schemeClr val="bg1"/>
              </a:solidFill>
              <a:latin typeface="+mj-lt"/>
              <a:ea typeface="Calibri" panose="020F0502020204030204" pitchFamily="34" charset="0"/>
              <a:cs typeface="Times New Roman" panose="02020603050405020304" pitchFamily="18" charset="0"/>
            </a:endParaRPr>
          </a:p>
          <a:p>
            <a:pPr>
              <a:lnSpc>
                <a:spcPct val="107000"/>
              </a:lnSpc>
              <a:spcAft>
                <a:spcPts val="800"/>
              </a:spcAft>
            </a:pPr>
            <a:endParaRPr lang="en-GB" sz="2800" dirty="0">
              <a:solidFill>
                <a:schemeClr val="bg1"/>
              </a:solidFill>
              <a:latin typeface="+mj-lt"/>
              <a:ea typeface="Calibri" panose="020F0502020204030204" pitchFamily="34" charset="0"/>
              <a:cs typeface="Times New Roman" panose="02020603050405020304" pitchFamily="18" charset="0"/>
            </a:endParaRPr>
          </a:p>
        </p:txBody>
      </p:sp>
      <p:cxnSp>
        <p:nvCxnSpPr>
          <p:cNvPr id="41" name="Straight Connector 40">
            <a:extLst>
              <a:ext uri="{FF2B5EF4-FFF2-40B4-BE49-F238E27FC236}">
                <a16:creationId xmlns:a16="http://schemas.microsoft.com/office/drawing/2014/main" id="{C279DD85-638B-46E2-8F8F-522D7A14BC7E}"/>
              </a:ext>
            </a:extLst>
          </p:cNvPr>
          <p:cNvCxnSpPr>
            <a:cxnSpLocks/>
          </p:cNvCxnSpPr>
          <p:nvPr/>
        </p:nvCxnSpPr>
        <p:spPr>
          <a:xfrm>
            <a:off x="14626617" y="17599903"/>
            <a:ext cx="0" cy="3399806"/>
          </a:xfrm>
          <a:prstGeom prst="line">
            <a:avLst/>
          </a:prstGeom>
          <a:ln w="38100">
            <a:solidFill>
              <a:srgbClr val="0F82FF"/>
            </a:solidFill>
          </a:ln>
        </p:spPr>
        <p:style>
          <a:lnRef idx="1">
            <a:schemeClr val="accent1"/>
          </a:lnRef>
          <a:fillRef idx="0">
            <a:schemeClr val="accent1"/>
          </a:fillRef>
          <a:effectRef idx="0">
            <a:schemeClr val="accent1"/>
          </a:effectRef>
          <a:fontRef idx="minor">
            <a:schemeClr val="tx1"/>
          </a:fontRef>
        </p:style>
      </p:cxnSp>
      <p:pic>
        <p:nvPicPr>
          <p:cNvPr id="52" name="Picture 51">
            <a:extLst>
              <a:ext uri="{FF2B5EF4-FFF2-40B4-BE49-F238E27FC236}">
                <a16:creationId xmlns:a16="http://schemas.microsoft.com/office/drawing/2014/main" id="{141653EE-9B23-44EE-A3AB-B4666FFA4634}"/>
              </a:ext>
            </a:extLst>
          </p:cNvPr>
          <p:cNvPicPr>
            <a:picLocks noChangeAspect="1"/>
          </p:cNvPicPr>
          <p:nvPr/>
        </p:nvPicPr>
        <p:blipFill rotWithShape="1">
          <a:blip r:embed="rId7"/>
          <a:srcRect l="60336"/>
          <a:stretch/>
        </p:blipFill>
        <p:spPr>
          <a:xfrm>
            <a:off x="8384108" y="18423810"/>
            <a:ext cx="5906666" cy="1809887"/>
          </a:xfrm>
          <a:prstGeom prst="rect">
            <a:avLst/>
          </a:prstGeom>
        </p:spPr>
      </p:pic>
      <p:pic>
        <p:nvPicPr>
          <p:cNvPr id="53" name="Picture 52">
            <a:extLst>
              <a:ext uri="{FF2B5EF4-FFF2-40B4-BE49-F238E27FC236}">
                <a16:creationId xmlns:a16="http://schemas.microsoft.com/office/drawing/2014/main" id="{D639C99F-E1EB-46E4-BE97-FFCCD46F07BD}"/>
              </a:ext>
            </a:extLst>
          </p:cNvPr>
          <p:cNvPicPr>
            <a:picLocks noChangeAspect="1"/>
          </p:cNvPicPr>
          <p:nvPr/>
        </p:nvPicPr>
        <p:blipFill rotWithShape="1">
          <a:blip r:embed="rId7"/>
          <a:srcRect r="52400"/>
          <a:stretch/>
        </p:blipFill>
        <p:spPr>
          <a:xfrm>
            <a:off x="959828" y="18385970"/>
            <a:ext cx="7088438" cy="1809887"/>
          </a:xfrm>
          <a:prstGeom prst="rect">
            <a:avLst/>
          </a:prstGeom>
        </p:spPr>
      </p:pic>
      <p:sp>
        <p:nvSpPr>
          <p:cNvPr id="54" name="TextBox 53">
            <a:extLst>
              <a:ext uri="{FF2B5EF4-FFF2-40B4-BE49-F238E27FC236}">
                <a16:creationId xmlns:a16="http://schemas.microsoft.com/office/drawing/2014/main" id="{BBE86D5D-3CD5-40AC-AB4C-D89E74AEE743}"/>
              </a:ext>
            </a:extLst>
          </p:cNvPr>
          <p:cNvSpPr txBox="1"/>
          <p:nvPr/>
        </p:nvSpPr>
        <p:spPr>
          <a:xfrm>
            <a:off x="14903401" y="17664244"/>
            <a:ext cx="14638522" cy="707886"/>
          </a:xfrm>
          <a:prstGeom prst="rect">
            <a:avLst/>
          </a:prstGeom>
          <a:noFill/>
        </p:spPr>
        <p:txBody>
          <a:bodyPr wrap="square" rtlCol="0">
            <a:spAutoFit/>
          </a:bodyPr>
          <a:lstStyle/>
          <a:p>
            <a:r>
              <a:rPr lang="en-GB" sz="4000" dirty="0">
                <a:latin typeface="Arial Black" panose="020B0A04020102020204" pitchFamily="34" charset="0"/>
              </a:rPr>
              <a:t>Future Work</a:t>
            </a:r>
          </a:p>
        </p:txBody>
      </p:sp>
      <p:sp>
        <p:nvSpPr>
          <p:cNvPr id="55" name="TextBox 54">
            <a:extLst>
              <a:ext uri="{FF2B5EF4-FFF2-40B4-BE49-F238E27FC236}">
                <a16:creationId xmlns:a16="http://schemas.microsoft.com/office/drawing/2014/main" id="{1A8318D1-F165-46A9-B88E-F2E8023F4A00}"/>
              </a:ext>
            </a:extLst>
          </p:cNvPr>
          <p:cNvSpPr txBox="1"/>
          <p:nvPr/>
        </p:nvSpPr>
        <p:spPr>
          <a:xfrm>
            <a:off x="14816787" y="18266190"/>
            <a:ext cx="14725136" cy="2862322"/>
          </a:xfrm>
          <a:prstGeom prst="rect">
            <a:avLst/>
          </a:prstGeom>
          <a:noFill/>
        </p:spPr>
        <p:txBody>
          <a:bodyPr wrap="square" rtlCol="0">
            <a:spAutoFit/>
          </a:bodyPr>
          <a:lstStyle/>
          <a:p>
            <a:r>
              <a:rPr lang="en-GB" sz="3600" dirty="0">
                <a:latin typeface="+mj-lt"/>
              </a:rPr>
              <a:t>Mobile support for the web interface is partially developed but will not be complete by final submission.</a:t>
            </a:r>
          </a:p>
          <a:p>
            <a:endParaRPr lang="en-GB" sz="3600" dirty="0">
              <a:latin typeface="+mj-lt"/>
            </a:endParaRPr>
          </a:p>
          <a:p>
            <a:r>
              <a:rPr lang="en-GB" sz="3600" dirty="0">
                <a:latin typeface="+mj-lt"/>
              </a:rPr>
              <a:t>This project could be adapted to be integrated into the cloud to provide a managed patch automation service.</a:t>
            </a:r>
          </a:p>
        </p:txBody>
      </p:sp>
    </p:spTree>
    <p:extLst>
      <p:ext uri="{BB962C8B-B14F-4D97-AF65-F5344CB8AC3E}">
        <p14:creationId xmlns:p14="http://schemas.microsoft.com/office/powerpoint/2010/main" val="42793684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131</TotalTime>
  <Words>361</Words>
  <Application>Microsoft Office PowerPoint</Application>
  <PresentationFormat>Custom</PresentationFormat>
  <Paragraphs>20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Black</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 .</dc:creator>
  <cp:lastModifiedBy>Rob .</cp:lastModifiedBy>
  <cp:revision>8</cp:revision>
  <dcterms:created xsi:type="dcterms:W3CDTF">2022-04-26T19:13:46Z</dcterms:created>
  <dcterms:modified xsi:type="dcterms:W3CDTF">2022-04-27T10:40:47Z</dcterms:modified>
</cp:coreProperties>
</file>