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9" r:id="rId3"/>
    <p:sldId id="260" r:id="rId4"/>
    <p:sldId id="261" r:id="rId5"/>
    <p:sldId id="262" r:id="rId6"/>
    <p:sldId id="263"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59E50-5397-46B3-96F6-A6D651068251}" type="datetimeFigureOut">
              <a:rPr lang="en-ZA" smtClean="0"/>
              <a:t>2025/06/30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D853E-2C97-4BBA-9D7B-392E02E76BC2}" type="slidenum">
              <a:rPr lang="en-ZA" smtClean="0"/>
              <a:t>‹#›</a:t>
            </a:fld>
            <a:endParaRPr lang="en-ZA"/>
          </a:p>
        </p:txBody>
      </p:sp>
    </p:spTree>
    <p:extLst>
      <p:ext uri="{BB962C8B-B14F-4D97-AF65-F5344CB8AC3E}">
        <p14:creationId xmlns:p14="http://schemas.microsoft.com/office/powerpoint/2010/main" val="204875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600D853E-2C97-4BBA-9D7B-392E02E76BC2}" type="slidenum">
              <a:rPr lang="en-ZA" smtClean="0"/>
              <a:t>7</a:t>
            </a:fld>
            <a:endParaRPr lang="en-ZA"/>
          </a:p>
        </p:txBody>
      </p:sp>
    </p:spTree>
    <p:extLst>
      <p:ext uri="{BB962C8B-B14F-4D97-AF65-F5344CB8AC3E}">
        <p14:creationId xmlns:p14="http://schemas.microsoft.com/office/powerpoint/2010/main" val="391565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AE82-9419-FC2B-8A6E-A2C547C8A3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D9146E82-C1F1-083A-C179-98285C528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16531DE8-D7DB-3C1C-AE1A-8CF6BB48CA00}"/>
              </a:ext>
            </a:extLst>
          </p:cNvPr>
          <p:cNvSpPr>
            <a:spLocks noGrp="1"/>
          </p:cNvSpPr>
          <p:nvPr>
            <p:ph type="dt" sz="half" idx="10"/>
          </p:nvPr>
        </p:nvSpPr>
        <p:spPr/>
        <p:txBody>
          <a:bodyPr/>
          <a:lstStyle/>
          <a:p>
            <a:fld id="{2E931422-92F4-4FF1-85E9-1D12A63313E5}" type="datetimeFigureOut">
              <a:rPr lang="en-ZA" smtClean="0"/>
              <a:t>2025/06/30</a:t>
            </a:fld>
            <a:endParaRPr lang="en-ZA"/>
          </a:p>
        </p:txBody>
      </p:sp>
      <p:sp>
        <p:nvSpPr>
          <p:cNvPr id="5" name="Footer Placeholder 4">
            <a:extLst>
              <a:ext uri="{FF2B5EF4-FFF2-40B4-BE49-F238E27FC236}">
                <a16:creationId xmlns:a16="http://schemas.microsoft.com/office/drawing/2014/main" id="{F066B55F-8F4F-B545-83A7-B8AE6A9418B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B389F55-7CF5-6988-9716-9512FED45D38}"/>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190560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201A-1FB8-9703-B6DF-97080844A823}"/>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984644F-272F-D6DC-32A3-94654D5943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ED3DB8E-BED8-D683-B3B3-005EEC9F8754}"/>
              </a:ext>
            </a:extLst>
          </p:cNvPr>
          <p:cNvSpPr>
            <a:spLocks noGrp="1"/>
          </p:cNvSpPr>
          <p:nvPr>
            <p:ph type="dt" sz="half" idx="10"/>
          </p:nvPr>
        </p:nvSpPr>
        <p:spPr/>
        <p:txBody>
          <a:bodyPr/>
          <a:lstStyle/>
          <a:p>
            <a:fld id="{2E931422-92F4-4FF1-85E9-1D12A63313E5}" type="datetimeFigureOut">
              <a:rPr lang="en-ZA" smtClean="0"/>
              <a:t>2025/06/30</a:t>
            </a:fld>
            <a:endParaRPr lang="en-ZA"/>
          </a:p>
        </p:txBody>
      </p:sp>
      <p:sp>
        <p:nvSpPr>
          <p:cNvPr id="5" name="Footer Placeholder 4">
            <a:extLst>
              <a:ext uri="{FF2B5EF4-FFF2-40B4-BE49-F238E27FC236}">
                <a16:creationId xmlns:a16="http://schemas.microsoft.com/office/drawing/2014/main" id="{9D104A9C-3691-B1A2-014D-2F12E0EF824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9CA1CA2-9009-3625-E007-6EEC246F1701}"/>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26139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EEF81F-A633-0299-1135-125D1AC691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921C7560-6D2B-C909-D4C1-528D52A97C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0CC4DF5-3917-0F50-B9EE-4DF399B0B9E5}"/>
              </a:ext>
            </a:extLst>
          </p:cNvPr>
          <p:cNvSpPr>
            <a:spLocks noGrp="1"/>
          </p:cNvSpPr>
          <p:nvPr>
            <p:ph type="dt" sz="half" idx="10"/>
          </p:nvPr>
        </p:nvSpPr>
        <p:spPr/>
        <p:txBody>
          <a:bodyPr/>
          <a:lstStyle/>
          <a:p>
            <a:fld id="{2E931422-92F4-4FF1-85E9-1D12A63313E5}" type="datetimeFigureOut">
              <a:rPr lang="en-ZA" smtClean="0"/>
              <a:t>2025/06/30</a:t>
            </a:fld>
            <a:endParaRPr lang="en-ZA"/>
          </a:p>
        </p:txBody>
      </p:sp>
      <p:sp>
        <p:nvSpPr>
          <p:cNvPr id="5" name="Footer Placeholder 4">
            <a:extLst>
              <a:ext uri="{FF2B5EF4-FFF2-40B4-BE49-F238E27FC236}">
                <a16:creationId xmlns:a16="http://schemas.microsoft.com/office/drawing/2014/main" id="{F7F9B141-E431-C172-58AC-63F06AE4031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90A09A9-60F2-B369-3B75-722BCF2376D5}"/>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17589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6240-DCD1-20D7-8F41-6C94D833B68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2D85D988-6651-C515-94DD-A76D0310D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FB98E1A-62D2-AA09-6BD1-B994FF9361FE}"/>
              </a:ext>
            </a:extLst>
          </p:cNvPr>
          <p:cNvSpPr>
            <a:spLocks noGrp="1"/>
          </p:cNvSpPr>
          <p:nvPr>
            <p:ph type="dt" sz="half" idx="10"/>
          </p:nvPr>
        </p:nvSpPr>
        <p:spPr/>
        <p:txBody>
          <a:bodyPr/>
          <a:lstStyle/>
          <a:p>
            <a:fld id="{2E931422-92F4-4FF1-85E9-1D12A63313E5}" type="datetimeFigureOut">
              <a:rPr lang="en-ZA" smtClean="0"/>
              <a:t>2025/06/30</a:t>
            </a:fld>
            <a:endParaRPr lang="en-ZA"/>
          </a:p>
        </p:txBody>
      </p:sp>
      <p:sp>
        <p:nvSpPr>
          <p:cNvPr id="5" name="Footer Placeholder 4">
            <a:extLst>
              <a:ext uri="{FF2B5EF4-FFF2-40B4-BE49-F238E27FC236}">
                <a16:creationId xmlns:a16="http://schemas.microsoft.com/office/drawing/2014/main" id="{1124D3FE-A87F-EC2D-1C8E-A71EBAAE1E5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FF811A-73B4-D5E4-94CC-6792CBA6643C}"/>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386496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0623-90C3-CD71-E127-D96FB6C1B0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2595CDA2-B54F-EEC2-A000-4DCF4082DA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0CDC13-A7E8-07BB-32E9-62623D727690}"/>
              </a:ext>
            </a:extLst>
          </p:cNvPr>
          <p:cNvSpPr>
            <a:spLocks noGrp="1"/>
          </p:cNvSpPr>
          <p:nvPr>
            <p:ph type="dt" sz="half" idx="10"/>
          </p:nvPr>
        </p:nvSpPr>
        <p:spPr/>
        <p:txBody>
          <a:bodyPr/>
          <a:lstStyle/>
          <a:p>
            <a:fld id="{2E931422-92F4-4FF1-85E9-1D12A63313E5}" type="datetimeFigureOut">
              <a:rPr lang="en-ZA" smtClean="0"/>
              <a:t>2025/06/30</a:t>
            </a:fld>
            <a:endParaRPr lang="en-ZA"/>
          </a:p>
        </p:txBody>
      </p:sp>
      <p:sp>
        <p:nvSpPr>
          <p:cNvPr id="5" name="Footer Placeholder 4">
            <a:extLst>
              <a:ext uri="{FF2B5EF4-FFF2-40B4-BE49-F238E27FC236}">
                <a16:creationId xmlns:a16="http://schemas.microsoft.com/office/drawing/2014/main" id="{799401CA-B668-E65A-AFB4-8612CDCD205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EA74DA4-7CF5-1746-E7EA-0BC0ECBDD7B5}"/>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3781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5BBC-8EED-F22C-68A0-4B4B21BEDC4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CBD1A5E-0C7C-8CF2-F0B5-902CD59AB4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8FDE4C44-84DA-2213-C6D6-523AEC387D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26CD498A-FDE0-BEC7-E401-A55091BD82B5}"/>
              </a:ext>
            </a:extLst>
          </p:cNvPr>
          <p:cNvSpPr>
            <a:spLocks noGrp="1"/>
          </p:cNvSpPr>
          <p:nvPr>
            <p:ph type="dt" sz="half" idx="10"/>
          </p:nvPr>
        </p:nvSpPr>
        <p:spPr/>
        <p:txBody>
          <a:bodyPr/>
          <a:lstStyle/>
          <a:p>
            <a:fld id="{2E931422-92F4-4FF1-85E9-1D12A63313E5}" type="datetimeFigureOut">
              <a:rPr lang="en-ZA" smtClean="0"/>
              <a:t>2025/06/30</a:t>
            </a:fld>
            <a:endParaRPr lang="en-ZA"/>
          </a:p>
        </p:txBody>
      </p:sp>
      <p:sp>
        <p:nvSpPr>
          <p:cNvPr id="6" name="Footer Placeholder 5">
            <a:extLst>
              <a:ext uri="{FF2B5EF4-FFF2-40B4-BE49-F238E27FC236}">
                <a16:creationId xmlns:a16="http://schemas.microsoft.com/office/drawing/2014/main" id="{064B9F6E-544D-0867-6D12-2C290D1F4CA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62A3CD6-3E93-153D-B5E0-D0DDCD038AC3}"/>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423143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7FE7-7212-46F4-6481-B67DBF2E172F}"/>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A2B35165-49D6-26BA-A8D2-5A1D97493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DA8022-179C-D527-E6BB-D6E1B581E0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ABAAEE58-D8DD-2E25-BDC4-C42B04D1B7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CCEFC-A155-67AD-6B8A-977606E5B5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BE86E042-0626-E162-BAE5-84EB52D18A93}"/>
              </a:ext>
            </a:extLst>
          </p:cNvPr>
          <p:cNvSpPr>
            <a:spLocks noGrp="1"/>
          </p:cNvSpPr>
          <p:nvPr>
            <p:ph type="dt" sz="half" idx="10"/>
          </p:nvPr>
        </p:nvSpPr>
        <p:spPr/>
        <p:txBody>
          <a:bodyPr/>
          <a:lstStyle/>
          <a:p>
            <a:fld id="{2E931422-92F4-4FF1-85E9-1D12A63313E5}" type="datetimeFigureOut">
              <a:rPr lang="en-ZA" smtClean="0"/>
              <a:t>2025/06/30</a:t>
            </a:fld>
            <a:endParaRPr lang="en-ZA"/>
          </a:p>
        </p:txBody>
      </p:sp>
      <p:sp>
        <p:nvSpPr>
          <p:cNvPr id="8" name="Footer Placeholder 7">
            <a:extLst>
              <a:ext uri="{FF2B5EF4-FFF2-40B4-BE49-F238E27FC236}">
                <a16:creationId xmlns:a16="http://schemas.microsoft.com/office/drawing/2014/main" id="{41AA1E7E-E130-F464-0D53-D205BB23D88B}"/>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3B7255A-AB14-A39A-2841-AAD21445F982}"/>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149150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9C32-1D4C-BF43-8E8A-EF13B1958C9E}"/>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56856ED6-206A-7E1B-AAC8-ADF984B08D5C}"/>
              </a:ext>
            </a:extLst>
          </p:cNvPr>
          <p:cNvSpPr>
            <a:spLocks noGrp="1"/>
          </p:cNvSpPr>
          <p:nvPr>
            <p:ph type="dt" sz="half" idx="10"/>
          </p:nvPr>
        </p:nvSpPr>
        <p:spPr/>
        <p:txBody>
          <a:bodyPr/>
          <a:lstStyle/>
          <a:p>
            <a:fld id="{2E931422-92F4-4FF1-85E9-1D12A63313E5}" type="datetimeFigureOut">
              <a:rPr lang="en-ZA" smtClean="0"/>
              <a:t>2025/06/30</a:t>
            </a:fld>
            <a:endParaRPr lang="en-ZA"/>
          </a:p>
        </p:txBody>
      </p:sp>
      <p:sp>
        <p:nvSpPr>
          <p:cNvPr id="4" name="Footer Placeholder 3">
            <a:extLst>
              <a:ext uri="{FF2B5EF4-FFF2-40B4-BE49-F238E27FC236}">
                <a16:creationId xmlns:a16="http://schemas.microsoft.com/office/drawing/2014/main" id="{A2ACD1C2-317D-768F-B857-5A7BCEA7F853}"/>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1B0C1402-D6DA-CDF7-2FE6-85835DEB89D4}"/>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302883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650C3D-04E4-4BA0-A529-5753204DFEF0}"/>
              </a:ext>
            </a:extLst>
          </p:cNvPr>
          <p:cNvSpPr>
            <a:spLocks noGrp="1"/>
          </p:cNvSpPr>
          <p:nvPr>
            <p:ph type="dt" sz="half" idx="10"/>
          </p:nvPr>
        </p:nvSpPr>
        <p:spPr/>
        <p:txBody>
          <a:bodyPr/>
          <a:lstStyle/>
          <a:p>
            <a:fld id="{2E931422-92F4-4FF1-85E9-1D12A63313E5}" type="datetimeFigureOut">
              <a:rPr lang="en-ZA" smtClean="0"/>
              <a:t>2025/06/30</a:t>
            </a:fld>
            <a:endParaRPr lang="en-ZA"/>
          </a:p>
        </p:txBody>
      </p:sp>
      <p:sp>
        <p:nvSpPr>
          <p:cNvPr id="3" name="Footer Placeholder 2">
            <a:extLst>
              <a:ext uri="{FF2B5EF4-FFF2-40B4-BE49-F238E27FC236}">
                <a16:creationId xmlns:a16="http://schemas.microsoft.com/office/drawing/2014/main" id="{2FD59897-77DC-36ED-769D-752B62D3D4E8}"/>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0DEE5E82-CE20-B162-33BD-BDF05D2B52F0}"/>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288498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05F9-A931-1F05-ABB3-AB2661C61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EEFB1A7-8B80-01C2-5757-F70317B810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62FA1F99-B257-A935-ED2D-73239441D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B4004C-2BDD-EADE-5A14-041B857C13B5}"/>
              </a:ext>
            </a:extLst>
          </p:cNvPr>
          <p:cNvSpPr>
            <a:spLocks noGrp="1"/>
          </p:cNvSpPr>
          <p:nvPr>
            <p:ph type="dt" sz="half" idx="10"/>
          </p:nvPr>
        </p:nvSpPr>
        <p:spPr/>
        <p:txBody>
          <a:bodyPr/>
          <a:lstStyle/>
          <a:p>
            <a:fld id="{2E931422-92F4-4FF1-85E9-1D12A63313E5}" type="datetimeFigureOut">
              <a:rPr lang="en-ZA" smtClean="0"/>
              <a:t>2025/06/30</a:t>
            </a:fld>
            <a:endParaRPr lang="en-ZA"/>
          </a:p>
        </p:txBody>
      </p:sp>
      <p:sp>
        <p:nvSpPr>
          <p:cNvPr id="6" name="Footer Placeholder 5">
            <a:extLst>
              <a:ext uri="{FF2B5EF4-FFF2-40B4-BE49-F238E27FC236}">
                <a16:creationId xmlns:a16="http://schemas.microsoft.com/office/drawing/2014/main" id="{7C12B8D4-8391-2832-3943-504FE690165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20D713B-8964-ABB7-5F4E-199D3B91B996}"/>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290648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B466-6D36-CFAB-04CD-73557BE11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DD50BC39-0336-B515-BAB9-36D9ED23D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E69DE61E-8F3B-972A-8B1B-4E2EEBDDC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84CCF-9D03-7251-B0A2-8F983A2ABDA5}"/>
              </a:ext>
            </a:extLst>
          </p:cNvPr>
          <p:cNvSpPr>
            <a:spLocks noGrp="1"/>
          </p:cNvSpPr>
          <p:nvPr>
            <p:ph type="dt" sz="half" idx="10"/>
          </p:nvPr>
        </p:nvSpPr>
        <p:spPr/>
        <p:txBody>
          <a:bodyPr/>
          <a:lstStyle/>
          <a:p>
            <a:fld id="{2E931422-92F4-4FF1-85E9-1D12A63313E5}" type="datetimeFigureOut">
              <a:rPr lang="en-ZA" smtClean="0"/>
              <a:t>2025/06/30</a:t>
            </a:fld>
            <a:endParaRPr lang="en-ZA"/>
          </a:p>
        </p:txBody>
      </p:sp>
      <p:sp>
        <p:nvSpPr>
          <p:cNvPr id="6" name="Footer Placeholder 5">
            <a:extLst>
              <a:ext uri="{FF2B5EF4-FFF2-40B4-BE49-F238E27FC236}">
                <a16:creationId xmlns:a16="http://schemas.microsoft.com/office/drawing/2014/main" id="{F0E8ED34-0808-7B80-48BE-26C17263065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B60A345-D24C-364A-4448-F3E62A5679F8}"/>
              </a:ext>
            </a:extLst>
          </p:cNvPr>
          <p:cNvSpPr>
            <a:spLocks noGrp="1"/>
          </p:cNvSpPr>
          <p:nvPr>
            <p:ph type="sldNum" sz="quarter" idx="12"/>
          </p:nvPr>
        </p:nvSpPr>
        <p:spPr/>
        <p:txBody>
          <a:bodyPr/>
          <a:lstStyle/>
          <a:p>
            <a:fld id="{8FF25E4A-07AD-445F-89C6-ED412CEDC137}" type="slidenum">
              <a:rPr lang="en-ZA" smtClean="0"/>
              <a:t>‹#›</a:t>
            </a:fld>
            <a:endParaRPr lang="en-ZA"/>
          </a:p>
        </p:txBody>
      </p:sp>
    </p:spTree>
    <p:extLst>
      <p:ext uri="{BB962C8B-B14F-4D97-AF65-F5344CB8AC3E}">
        <p14:creationId xmlns:p14="http://schemas.microsoft.com/office/powerpoint/2010/main" val="33391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4070B-9FA8-1A64-03FB-C2E4E7DE8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BDFD2E4-E640-8CD5-1AD5-58186B7189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F28DF26-3CD0-6114-484F-3ADF3A11D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31422-92F4-4FF1-85E9-1D12A63313E5}" type="datetimeFigureOut">
              <a:rPr lang="en-ZA" smtClean="0"/>
              <a:t>2025/06/30</a:t>
            </a:fld>
            <a:endParaRPr lang="en-ZA"/>
          </a:p>
        </p:txBody>
      </p:sp>
      <p:sp>
        <p:nvSpPr>
          <p:cNvPr id="5" name="Footer Placeholder 4">
            <a:extLst>
              <a:ext uri="{FF2B5EF4-FFF2-40B4-BE49-F238E27FC236}">
                <a16:creationId xmlns:a16="http://schemas.microsoft.com/office/drawing/2014/main" id="{9E32E80E-5548-79E4-8DF8-66B79A909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231F17EE-B233-1543-CE7B-E3EF47490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25E4A-07AD-445F-89C6-ED412CEDC137}" type="slidenum">
              <a:rPr lang="en-ZA" smtClean="0"/>
              <a:t>‹#›</a:t>
            </a:fld>
            <a:endParaRPr lang="en-ZA"/>
          </a:p>
        </p:txBody>
      </p:sp>
    </p:spTree>
    <p:extLst>
      <p:ext uri="{BB962C8B-B14F-4D97-AF65-F5344CB8AC3E}">
        <p14:creationId xmlns:p14="http://schemas.microsoft.com/office/powerpoint/2010/main" val="123721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6.png"/><Relationship Id="rId11" Type="http://schemas.microsoft.com/office/2007/relationships/hdphoto" Target="../media/hdphoto2.wdp"/><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1999B4-D786-E4EF-707C-D9B7CAC3F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2A736163-E0E9-DCA5-A70F-8AE2617E299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00" b="92444" l="8000" r="93778">
                        <a14:foregroundMark x1="27556" y1="20889" x2="33778" y2="18667"/>
                        <a14:foregroundMark x1="47111" y1="36444" x2="44889" y2="34667"/>
                        <a14:foregroundMark x1="45778" y1="34667" x2="47111" y2="28444"/>
                        <a14:foregroundMark x1="24444" y1="50222" x2="18222" y2="44889"/>
                        <a14:foregroundMark x1="17333" y1="44000" x2="12000" y2="40889"/>
                        <a14:foregroundMark x1="8444" y1="34667" x2="8444" y2="34667"/>
                        <a14:foregroundMark x1="30667" y1="45333" x2="22222" y2="36444"/>
                        <a14:foregroundMark x1="54667" y1="35111" x2="66667" y2="14222"/>
                        <a14:foregroundMark x1="66667" y1="14222" x2="61333" y2="16444"/>
                        <a14:foregroundMark x1="68889" y1="13778" x2="68889" y2="13778"/>
                        <a14:foregroundMark x1="65778" y1="8889" x2="65778" y2="8889"/>
                        <a14:foregroundMark x1="73778" y1="4444" x2="73778" y2="4444"/>
                        <a14:foregroundMark x1="63556" y1="8444" x2="63556" y2="8444"/>
                        <a14:foregroundMark x1="54667" y1="11111" x2="54667" y2="11111"/>
                        <a14:foregroundMark x1="72444" y1="31111" x2="80000" y2="20889"/>
                        <a14:foregroundMark x1="93778" y1="19556" x2="93778" y2="19556"/>
                        <a14:foregroundMark x1="29778" y1="90222" x2="29778" y2="90222"/>
                        <a14:foregroundMark x1="16889" y1="82667" x2="16889" y2="82667"/>
                        <a14:foregroundMark x1="9778" y1="87556" x2="9778" y2="87556"/>
                        <a14:foregroundMark x1="8000" y1="92444" x2="8000" y2="92444"/>
                        <a14:foregroundMark x1="19556" y1="90222" x2="19556" y2="90222"/>
                        <a14:foregroundMark x1="33333" y1="91111" x2="33333" y2="91111"/>
                        <a14:foregroundMark x1="23556" y1="53778" x2="23556" y2="53778"/>
                        <a14:foregroundMark x1="30667" y1="56444" x2="30667" y2="56444"/>
                        <a14:foregroundMark x1="29333" y1="59111" x2="29333" y2="59111"/>
                        <a14:foregroundMark x1="79556" y1="45333" x2="79556" y2="45333"/>
                        <a14:foregroundMark x1="73778" y1="45333" x2="73778" y2="45333"/>
                        <a14:foregroundMark x1="77333" y1="44889" x2="77333" y2="44889"/>
                        <a14:foregroundMark x1="79556" y1="43556" x2="79556" y2="43556"/>
                        <a14:foregroundMark x1="73778" y1="45333" x2="73778" y2="45333"/>
                        <a14:foregroundMark x1="73778" y1="45333" x2="73778" y2="45333"/>
                        <a14:foregroundMark x1="78667" y1="54667" x2="78667" y2="54667"/>
                      </a14:backgroundRemoval>
                    </a14:imgEffect>
                  </a14:imgLayer>
                </a14:imgProps>
              </a:ext>
              <a:ext uri="{28A0092B-C50C-407E-A947-70E740481C1C}">
                <a14:useLocalDpi xmlns:a14="http://schemas.microsoft.com/office/drawing/2010/main" val="0"/>
              </a:ext>
            </a:extLst>
          </a:blip>
          <a:stretch>
            <a:fillRect/>
          </a:stretch>
        </p:blipFill>
        <p:spPr>
          <a:xfrm>
            <a:off x="4301766" y="3714289"/>
            <a:ext cx="2880698" cy="2143125"/>
          </a:xfrm>
          <a:prstGeom prst="rect">
            <a:avLst/>
          </a:prstGeom>
        </p:spPr>
      </p:pic>
    </p:spTree>
    <p:extLst>
      <p:ext uri="{BB962C8B-B14F-4D97-AF65-F5344CB8AC3E}">
        <p14:creationId xmlns:p14="http://schemas.microsoft.com/office/powerpoint/2010/main" val="113437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C37B3D-468D-EE3A-BF88-418CF047B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72FB7EA-6B27-6C23-1FDC-7A78892597E0}"/>
              </a:ext>
            </a:extLst>
          </p:cNvPr>
          <p:cNvSpPr txBox="1"/>
          <p:nvPr/>
        </p:nvSpPr>
        <p:spPr>
          <a:xfrm>
            <a:off x="4409768" y="206477"/>
            <a:ext cx="2929007" cy="646331"/>
          </a:xfrm>
          <a:prstGeom prst="rect">
            <a:avLst/>
          </a:prstGeom>
          <a:noFill/>
        </p:spPr>
        <p:txBody>
          <a:bodyPr wrap="none" rtlCol="0">
            <a:spAutoFit/>
          </a:bodyPr>
          <a:lstStyle/>
          <a:p>
            <a:r>
              <a:rPr lang="en-ZA" sz="3600" b="1" u="sng" dirty="0">
                <a:solidFill>
                  <a:schemeClr val="accent2">
                    <a:lumMod val="75000"/>
                  </a:schemeClr>
                </a:solidFill>
                <a:latin typeface="Arial" panose="020B0604020202020204" pitchFamily="34" charset="0"/>
                <a:cs typeface="Arial" panose="020B0604020202020204" pitchFamily="34" charset="0"/>
              </a:rPr>
              <a:t>Sales trends</a:t>
            </a:r>
          </a:p>
        </p:txBody>
      </p:sp>
      <p:pic>
        <p:nvPicPr>
          <p:cNvPr id="10" name="Picture 9">
            <a:extLst>
              <a:ext uri="{FF2B5EF4-FFF2-40B4-BE49-F238E27FC236}">
                <a16:creationId xmlns:a16="http://schemas.microsoft.com/office/drawing/2014/main" id="{33D6FA0D-B82A-2074-A230-BDA9D7AECB94}"/>
              </a:ext>
            </a:extLst>
          </p:cNvPr>
          <p:cNvPicPr>
            <a:picLocks noChangeAspect="1"/>
          </p:cNvPicPr>
          <p:nvPr/>
        </p:nvPicPr>
        <p:blipFill>
          <a:blip r:embed="rId3"/>
          <a:stretch>
            <a:fillRect/>
          </a:stretch>
        </p:blipFill>
        <p:spPr>
          <a:xfrm>
            <a:off x="1277276" y="1059284"/>
            <a:ext cx="4468755" cy="2967025"/>
          </a:xfrm>
          <a:prstGeom prst="rect">
            <a:avLst/>
          </a:prstGeom>
        </p:spPr>
      </p:pic>
      <p:pic>
        <p:nvPicPr>
          <p:cNvPr id="11" name="Picture 10">
            <a:extLst>
              <a:ext uri="{FF2B5EF4-FFF2-40B4-BE49-F238E27FC236}">
                <a16:creationId xmlns:a16="http://schemas.microsoft.com/office/drawing/2014/main" id="{F8F5F01F-07E9-690B-DBB2-E25EAB68712F}"/>
              </a:ext>
            </a:extLst>
          </p:cNvPr>
          <p:cNvPicPr>
            <a:picLocks noChangeAspect="1"/>
          </p:cNvPicPr>
          <p:nvPr/>
        </p:nvPicPr>
        <p:blipFill>
          <a:blip r:embed="rId4"/>
          <a:stretch>
            <a:fillRect/>
          </a:stretch>
        </p:blipFill>
        <p:spPr>
          <a:xfrm>
            <a:off x="6762987" y="1059284"/>
            <a:ext cx="5153709" cy="2967025"/>
          </a:xfrm>
          <a:prstGeom prst="rect">
            <a:avLst/>
          </a:prstGeom>
        </p:spPr>
      </p:pic>
      <p:sp>
        <p:nvSpPr>
          <p:cNvPr id="15" name="TextBox 14">
            <a:extLst>
              <a:ext uri="{FF2B5EF4-FFF2-40B4-BE49-F238E27FC236}">
                <a16:creationId xmlns:a16="http://schemas.microsoft.com/office/drawing/2014/main" id="{A76074C3-D3C7-061E-352F-4CE064BE3B39}"/>
              </a:ext>
            </a:extLst>
          </p:cNvPr>
          <p:cNvSpPr txBox="1"/>
          <p:nvPr/>
        </p:nvSpPr>
        <p:spPr>
          <a:xfrm>
            <a:off x="1609111" y="4094285"/>
            <a:ext cx="3805084" cy="2308324"/>
          </a:xfrm>
          <a:prstGeom prst="rect">
            <a:avLst/>
          </a:prstGeom>
          <a:noFill/>
        </p:spPr>
        <p:txBody>
          <a:bodyPr wrap="square" rtlCol="0">
            <a:spAutoFit/>
          </a:bodyPr>
          <a:lstStyle/>
          <a:p>
            <a:pPr marL="285750" indent="-285750">
              <a:buFont typeface="Arial" panose="020B0604020202020204" pitchFamily="34" charset="0"/>
              <a:buChar char="•"/>
            </a:pPr>
            <a:r>
              <a:rPr lang="en-ZA" dirty="0"/>
              <a:t>Revenue grew steadily throughout the year.</a:t>
            </a:r>
          </a:p>
          <a:p>
            <a:pPr marL="285750" indent="-285750">
              <a:buFont typeface="Arial" panose="020B0604020202020204" pitchFamily="34" charset="0"/>
              <a:buChar char="•"/>
            </a:pPr>
            <a:r>
              <a:rPr lang="en-ZA" dirty="0"/>
              <a:t>Peaked in winter, this suggest a strong Autumn and Winter season impact.</a:t>
            </a:r>
          </a:p>
          <a:p>
            <a:pPr marL="285750" indent="-285750">
              <a:buFont typeface="Arial" panose="020B0604020202020204" pitchFamily="34" charset="0"/>
              <a:buChar char="•"/>
            </a:pPr>
            <a:r>
              <a:rPr lang="en-ZA" dirty="0"/>
              <a:t>This period can be used for seasonal promotions.</a:t>
            </a:r>
          </a:p>
          <a:p>
            <a:pPr marL="285750" indent="-285750">
              <a:buFont typeface="Arial" panose="020B0604020202020204" pitchFamily="34" charset="0"/>
              <a:buChar char="•"/>
            </a:pPr>
            <a:endParaRPr lang="en-ZA" dirty="0"/>
          </a:p>
        </p:txBody>
      </p:sp>
      <p:sp>
        <p:nvSpPr>
          <p:cNvPr id="16" name="TextBox 15">
            <a:extLst>
              <a:ext uri="{FF2B5EF4-FFF2-40B4-BE49-F238E27FC236}">
                <a16:creationId xmlns:a16="http://schemas.microsoft.com/office/drawing/2014/main" id="{0BA9A9C8-0AEE-FF4A-4B10-D4A7A2EFD05E}"/>
              </a:ext>
            </a:extLst>
          </p:cNvPr>
          <p:cNvSpPr txBox="1"/>
          <p:nvPr/>
        </p:nvSpPr>
        <p:spPr>
          <a:xfrm>
            <a:off x="7359446" y="4094285"/>
            <a:ext cx="3805084" cy="2308324"/>
          </a:xfrm>
          <a:prstGeom prst="rect">
            <a:avLst/>
          </a:prstGeom>
          <a:noFill/>
        </p:spPr>
        <p:txBody>
          <a:bodyPr wrap="square" rtlCol="0">
            <a:spAutoFit/>
          </a:bodyPr>
          <a:lstStyle/>
          <a:p>
            <a:pPr marL="285750" indent="-285750">
              <a:buFont typeface="Arial" panose="020B0604020202020204" pitchFamily="34" charset="0"/>
              <a:buChar char="•"/>
            </a:pPr>
            <a:r>
              <a:rPr lang="en-ZA" dirty="0"/>
              <a:t>Weekday sales outperform weekend sales.</a:t>
            </a:r>
          </a:p>
          <a:p>
            <a:pPr marL="285750" indent="-285750">
              <a:buFont typeface="Arial" panose="020B0604020202020204" pitchFamily="34" charset="0"/>
              <a:buChar char="•"/>
            </a:pPr>
            <a:r>
              <a:rPr lang="en-ZA" dirty="0"/>
              <a:t>This suggests that most of our customers work around the store location areas</a:t>
            </a:r>
          </a:p>
          <a:p>
            <a:pPr marL="285750" indent="-285750">
              <a:buFont typeface="Arial" panose="020B0604020202020204" pitchFamily="34" charset="0"/>
              <a:buChar char="•"/>
            </a:pPr>
            <a:r>
              <a:rPr lang="en-ZA" dirty="0"/>
              <a:t>Loyalty campaigns must be considered for weekdays customers. </a:t>
            </a:r>
          </a:p>
        </p:txBody>
      </p:sp>
      <p:pic>
        <p:nvPicPr>
          <p:cNvPr id="17" name="Picture 16">
            <a:extLst>
              <a:ext uri="{FF2B5EF4-FFF2-40B4-BE49-F238E27FC236}">
                <a16:creationId xmlns:a16="http://schemas.microsoft.com/office/drawing/2014/main" id="{EAA48449-5955-B2A9-C57C-14516F1F18F0}"/>
              </a:ext>
            </a:extLst>
          </p:cNvPr>
          <p:cNvPicPr>
            <a:picLocks noChangeAspect="1"/>
          </p:cNvPicPr>
          <p:nvPr/>
        </p:nvPicPr>
        <p:blipFill>
          <a:blip r:embed="rId5"/>
          <a:stretch>
            <a:fillRect/>
          </a:stretch>
        </p:blipFill>
        <p:spPr>
          <a:xfrm>
            <a:off x="5429014" y="3858267"/>
            <a:ext cx="1536325" cy="1390008"/>
          </a:xfrm>
          <a:prstGeom prst="rect">
            <a:avLst/>
          </a:prstGeom>
        </p:spPr>
      </p:pic>
      <p:pic>
        <p:nvPicPr>
          <p:cNvPr id="18" name="Picture 17">
            <a:extLst>
              <a:ext uri="{FF2B5EF4-FFF2-40B4-BE49-F238E27FC236}">
                <a16:creationId xmlns:a16="http://schemas.microsoft.com/office/drawing/2014/main" id="{3E17646F-BB94-01C0-23AC-6BDC0BF000A4}"/>
              </a:ext>
            </a:extLst>
          </p:cNvPr>
          <p:cNvPicPr>
            <a:picLocks noChangeAspect="1"/>
          </p:cNvPicPr>
          <p:nvPr/>
        </p:nvPicPr>
        <p:blipFill>
          <a:blip r:embed="rId5"/>
          <a:stretch>
            <a:fillRect/>
          </a:stretch>
        </p:blipFill>
        <p:spPr>
          <a:xfrm>
            <a:off x="9955737" y="0"/>
            <a:ext cx="1536325" cy="1390008"/>
          </a:xfrm>
          <a:prstGeom prst="rect">
            <a:avLst/>
          </a:prstGeom>
        </p:spPr>
      </p:pic>
      <p:pic>
        <p:nvPicPr>
          <p:cNvPr id="19" name="Picture 18">
            <a:extLst>
              <a:ext uri="{FF2B5EF4-FFF2-40B4-BE49-F238E27FC236}">
                <a16:creationId xmlns:a16="http://schemas.microsoft.com/office/drawing/2014/main" id="{1AE1906C-C65B-D54B-038B-9A515595D651}"/>
              </a:ext>
            </a:extLst>
          </p:cNvPr>
          <p:cNvPicPr>
            <a:picLocks noChangeAspect="1"/>
          </p:cNvPicPr>
          <p:nvPr/>
        </p:nvPicPr>
        <p:blipFill>
          <a:blip r:embed="rId5"/>
          <a:stretch>
            <a:fillRect/>
          </a:stretch>
        </p:blipFill>
        <p:spPr>
          <a:xfrm>
            <a:off x="1001972" y="37386"/>
            <a:ext cx="1536325" cy="1390008"/>
          </a:xfrm>
          <a:prstGeom prst="rect">
            <a:avLst/>
          </a:prstGeom>
        </p:spPr>
      </p:pic>
    </p:spTree>
    <p:extLst>
      <p:ext uri="{BB962C8B-B14F-4D97-AF65-F5344CB8AC3E}">
        <p14:creationId xmlns:p14="http://schemas.microsoft.com/office/powerpoint/2010/main" val="12457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43731D-6AAD-9129-D69E-202CC2C5B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A738222-AB95-510C-D3B5-9DF507111AE0}"/>
              </a:ext>
            </a:extLst>
          </p:cNvPr>
          <p:cNvSpPr txBox="1"/>
          <p:nvPr/>
        </p:nvSpPr>
        <p:spPr>
          <a:xfrm>
            <a:off x="4026310" y="175346"/>
            <a:ext cx="3451122" cy="584775"/>
          </a:xfrm>
          <a:prstGeom prst="rect">
            <a:avLst/>
          </a:prstGeom>
          <a:noFill/>
        </p:spPr>
        <p:txBody>
          <a:bodyPr wrap="square" rtlCol="0">
            <a:spAutoFit/>
          </a:bodyPr>
          <a:lstStyle/>
          <a:p>
            <a:r>
              <a:rPr lang="en-ZA" sz="3200" b="1" u="sng" dirty="0">
                <a:solidFill>
                  <a:schemeClr val="accent2">
                    <a:lumMod val="75000"/>
                  </a:schemeClr>
                </a:solidFill>
                <a:latin typeface="Arial" panose="020B0604020202020204" pitchFamily="34" charset="0"/>
                <a:cs typeface="Arial" panose="020B0604020202020204" pitchFamily="34" charset="0"/>
              </a:rPr>
              <a:t>Product analysis</a:t>
            </a:r>
          </a:p>
        </p:txBody>
      </p:sp>
      <p:pic>
        <p:nvPicPr>
          <p:cNvPr id="8" name="Picture 7">
            <a:extLst>
              <a:ext uri="{FF2B5EF4-FFF2-40B4-BE49-F238E27FC236}">
                <a16:creationId xmlns:a16="http://schemas.microsoft.com/office/drawing/2014/main" id="{E5CDB2B8-ECF5-08EC-55A3-D4D5C5DBC10F}"/>
              </a:ext>
            </a:extLst>
          </p:cNvPr>
          <p:cNvPicPr>
            <a:picLocks noChangeAspect="1"/>
          </p:cNvPicPr>
          <p:nvPr/>
        </p:nvPicPr>
        <p:blipFill>
          <a:blip r:embed="rId3"/>
          <a:stretch>
            <a:fillRect/>
          </a:stretch>
        </p:blipFill>
        <p:spPr>
          <a:xfrm>
            <a:off x="752169" y="1061884"/>
            <a:ext cx="4630992" cy="3421626"/>
          </a:xfrm>
          <a:prstGeom prst="rect">
            <a:avLst/>
          </a:prstGeom>
        </p:spPr>
      </p:pic>
      <p:sp>
        <p:nvSpPr>
          <p:cNvPr id="11" name="TextBox 10">
            <a:extLst>
              <a:ext uri="{FF2B5EF4-FFF2-40B4-BE49-F238E27FC236}">
                <a16:creationId xmlns:a16="http://schemas.microsoft.com/office/drawing/2014/main" id="{2214BAE0-0660-D310-4A3C-6BECD1D95034}"/>
              </a:ext>
            </a:extLst>
          </p:cNvPr>
          <p:cNvSpPr txBox="1"/>
          <p:nvPr/>
        </p:nvSpPr>
        <p:spPr>
          <a:xfrm>
            <a:off x="442453" y="4595787"/>
            <a:ext cx="5427406" cy="1754326"/>
          </a:xfrm>
          <a:prstGeom prst="rect">
            <a:avLst/>
          </a:prstGeom>
          <a:noFill/>
        </p:spPr>
        <p:txBody>
          <a:bodyPr wrap="square">
            <a:spAutoFit/>
          </a:bodyPr>
          <a:lstStyle/>
          <a:p>
            <a:pPr marL="285750" indent="-285750">
              <a:buFont typeface="Arial" panose="020B0604020202020204" pitchFamily="34" charset="0"/>
              <a:buChar char="•"/>
            </a:pPr>
            <a:r>
              <a:rPr lang="en-ZA" dirty="0"/>
              <a:t>Coffee and tea are customers favourites in all locations.</a:t>
            </a:r>
          </a:p>
          <a:p>
            <a:pPr marL="285750" indent="-285750">
              <a:buFont typeface="Arial" panose="020B0604020202020204" pitchFamily="34" charset="0"/>
              <a:buChar char="•"/>
            </a:pPr>
            <a:r>
              <a:rPr lang="en-ZA" dirty="0"/>
              <a:t> High activity seen in Lower Manhattan, followed by Hell’s Kitchen.</a:t>
            </a:r>
          </a:p>
          <a:p>
            <a:pPr marL="285750" indent="-285750">
              <a:buFont typeface="Arial" panose="020B0604020202020204" pitchFamily="34" charset="0"/>
              <a:buChar char="•"/>
            </a:pPr>
            <a:r>
              <a:rPr lang="en-ZA" dirty="0"/>
              <a:t> Campaigns on low selling products could boost revenue.</a:t>
            </a:r>
          </a:p>
        </p:txBody>
      </p:sp>
      <p:pic>
        <p:nvPicPr>
          <p:cNvPr id="14" name="Picture 13">
            <a:extLst>
              <a:ext uri="{FF2B5EF4-FFF2-40B4-BE49-F238E27FC236}">
                <a16:creationId xmlns:a16="http://schemas.microsoft.com/office/drawing/2014/main" id="{3AB78016-39C0-035B-C6BA-53B2161E272D}"/>
              </a:ext>
            </a:extLst>
          </p:cNvPr>
          <p:cNvPicPr>
            <a:picLocks noChangeAspect="1"/>
          </p:cNvPicPr>
          <p:nvPr/>
        </p:nvPicPr>
        <p:blipFill>
          <a:blip r:embed="rId4"/>
          <a:stretch>
            <a:fillRect/>
          </a:stretch>
        </p:blipFill>
        <p:spPr>
          <a:xfrm>
            <a:off x="5869859" y="1061885"/>
            <a:ext cx="5843544" cy="3421626"/>
          </a:xfrm>
          <a:prstGeom prst="rect">
            <a:avLst/>
          </a:prstGeom>
        </p:spPr>
      </p:pic>
      <p:sp>
        <p:nvSpPr>
          <p:cNvPr id="15" name="TextBox 14">
            <a:extLst>
              <a:ext uri="{FF2B5EF4-FFF2-40B4-BE49-F238E27FC236}">
                <a16:creationId xmlns:a16="http://schemas.microsoft.com/office/drawing/2014/main" id="{77B05FD7-5438-FCE2-734F-A5BF7B35F097}"/>
              </a:ext>
            </a:extLst>
          </p:cNvPr>
          <p:cNvSpPr txBox="1"/>
          <p:nvPr/>
        </p:nvSpPr>
        <p:spPr>
          <a:xfrm>
            <a:off x="6348457" y="4595787"/>
            <a:ext cx="3805084" cy="2031325"/>
          </a:xfrm>
          <a:prstGeom prst="rect">
            <a:avLst/>
          </a:prstGeom>
          <a:noFill/>
        </p:spPr>
        <p:txBody>
          <a:bodyPr wrap="square" rtlCol="0">
            <a:spAutoFit/>
          </a:bodyPr>
          <a:lstStyle/>
          <a:p>
            <a:pPr marL="285750" indent="-285750">
              <a:buFont typeface="Arial" panose="020B0604020202020204" pitchFamily="34" charset="0"/>
              <a:buChar char="•"/>
            </a:pPr>
            <a:r>
              <a:rPr lang="en-ZA" dirty="0"/>
              <a:t>Coffee and tea are our customers favourites.</a:t>
            </a:r>
          </a:p>
          <a:p>
            <a:pPr marL="285750" indent="-285750">
              <a:buFont typeface="Arial" panose="020B0604020202020204" pitchFamily="34" charset="0"/>
              <a:buChar char="•"/>
            </a:pPr>
            <a:r>
              <a:rPr lang="en-ZA" dirty="0"/>
              <a:t>With coffee contributing 39% followed by tea with 30%.</a:t>
            </a:r>
          </a:p>
          <a:p>
            <a:pPr marL="285750" indent="-285750">
              <a:buFont typeface="Arial" panose="020B0604020202020204" pitchFamily="34" charset="0"/>
              <a:buChar char="•"/>
            </a:pPr>
            <a:r>
              <a:rPr lang="en-ZA" dirty="0"/>
              <a:t>Least selling products may require re-evaluation.</a:t>
            </a:r>
          </a:p>
          <a:p>
            <a:pPr marL="285750" indent="-285750">
              <a:buFont typeface="Arial" panose="020B0604020202020204" pitchFamily="34" charset="0"/>
              <a:buChar char="•"/>
            </a:pPr>
            <a:endParaRPr lang="en-ZA" dirty="0"/>
          </a:p>
        </p:txBody>
      </p:sp>
      <p:pic>
        <p:nvPicPr>
          <p:cNvPr id="16" name="Picture 15">
            <a:extLst>
              <a:ext uri="{FF2B5EF4-FFF2-40B4-BE49-F238E27FC236}">
                <a16:creationId xmlns:a16="http://schemas.microsoft.com/office/drawing/2014/main" id="{2860F489-B96B-2E6B-0327-0BA81E89F244}"/>
              </a:ext>
            </a:extLst>
          </p:cNvPr>
          <p:cNvPicPr>
            <a:picLocks noChangeAspect="1"/>
          </p:cNvPicPr>
          <p:nvPr/>
        </p:nvPicPr>
        <p:blipFill>
          <a:blip r:embed="rId5"/>
          <a:stretch>
            <a:fillRect/>
          </a:stretch>
        </p:blipFill>
        <p:spPr>
          <a:xfrm>
            <a:off x="1832469" y="175346"/>
            <a:ext cx="1536325" cy="1390008"/>
          </a:xfrm>
          <a:prstGeom prst="rect">
            <a:avLst/>
          </a:prstGeom>
        </p:spPr>
      </p:pic>
      <p:pic>
        <p:nvPicPr>
          <p:cNvPr id="17" name="Picture 16">
            <a:extLst>
              <a:ext uri="{FF2B5EF4-FFF2-40B4-BE49-F238E27FC236}">
                <a16:creationId xmlns:a16="http://schemas.microsoft.com/office/drawing/2014/main" id="{04FEA760-41B6-2F1E-EBE2-024BCB016D7E}"/>
              </a:ext>
            </a:extLst>
          </p:cNvPr>
          <p:cNvPicPr>
            <a:picLocks noChangeAspect="1"/>
          </p:cNvPicPr>
          <p:nvPr/>
        </p:nvPicPr>
        <p:blipFill>
          <a:blip r:embed="rId5"/>
          <a:stretch>
            <a:fillRect/>
          </a:stretch>
        </p:blipFill>
        <p:spPr>
          <a:xfrm>
            <a:off x="10044972" y="4657544"/>
            <a:ext cx="1536325" cy="1390008"/>
          </a:xfrm>
          <a:prstGeom prst="rect">
            <a:avLst/>
          </a:prstGeom>
        </p:spPr>
      </p:pic>
      <p:pic>
        <p:nvPicPr>
          <p:cNvPr id="18" name="Picture 17">
            <a:extLst>
              <a:ext uri="{FF2B5EF4-FFF2-40B4-BE49-F238E27FC236}">
                <a16:creationId xmlns:a16="http://schemas.microsoft.com/office/drawing/2014/main" id="{3CB788DD-B625-1AE2-D99E-431B2F159133}"/>
              </a:ext>
            </a:extLst>
          </p:cNvPr>
          <p:cNvPicPr>
            <a:picLocks noChangeAspect="1"/>
          </p:cNvPicPr>
          <p:nvPr/>
        </p:nvPicPr>
        <p:blipFill>
          <a:blip r:embed="rId5"/>
          <a:stretch>
            <a:fillRect/>
          </a:stretch>
        </p:blipFill>
        <p:spPr>
          <a:xfrm>
            <a:off x="4918207" y="3669895"/>
            <a:ext cx="1536325" cy="1390008"/>
          </a:xfrm>
          <a:prstGeom prst="rect">
            <a:avLst/>
          </a:prstGeom>
        </p:spPr>
      </p:pic>
    </p:spTree>
    <p:extLst>
      <p:ext uri="{BB962C8B-B14F-4D97-AF65-F5344CB8AC3E}">
        <p14:creationId xmlns:p14="http://schemas.microsoft.com/office/powerpoint/2010/main" val="1949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49DAEC-25EB-8A7C-DDA4-93970A432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AAAD4E12-E40F-2C6E-4584-562E7D2D6F09}"/>
              </a:ext>
            </a:extLst>
          </p:cNvPr>
          <p:cNvPicPr>
            <a:picLocks noChangeAspect="1"/>
          </p:cNvPicPr>
          <p:nvPr/>
        </p:nvPicPr>
        <p:blipFill>
          <a:blip r:embed="rId3"/>
          <a:stretch>
            <a:fillRect/>
          </a:stretch>
        </p:blipFill>
        <p:spPr>
          <a:xfrm>
            <a:off x="6608199" y="673369"/>
            <a:ext cx="5394371" cy="3228737"/>
          </a:xfrm>
          <a:prstGeom prst="rect">
            <a:avLst/>
          </a:prstGeom>
        </p:spPr>
      </p:pic>
      <p:pic>
        <p:nvPicPr>
          <p:cNvPr id="6" name="Picture 5">
            <a:extLst>
              <a:ext uri="{FF2B5EF4-FFF2-40B4-BE49-F238E27FC236}">
                <a16:creationId xmlns:a16="http://schemas.microsoft.com/office/drawing/2014/main" id="{DFD839F7-A4ED-C731-610B-C370E2EA8036}"/>
              </a:ext>
            </a:extLst>
          </p:cNvPr>
          <p:cNvPicPr>
            <a:picLocks noChangeAspect="1"/>
          </p:cNvPicPr>
          <p:nvPr/>
        </p:nvPicPr>
        <p:blipFill>
          <a:blip r:embed="rId4"/>
          <a:stretch>
            <a:fillRect/>
          </a:stretch>
        </p:blipFill>
        <p:spPr>
          <a:xfrm>
            <a:off x="131398" y="1099041"/>
            <a:ext cx="6279424" cy="2755631"/>
          </a:xfrm>
          <a:prstGeom prst="rect">
            <a:avLst/>
          </a:prstGeom>
        </p:spPr>
      </p:pic>
      <p:sp>
        <p:nvSpPr>
          <p:cNvPr id="7" name="TextBox 6">
            <a:extLst>
              <a:ext uri="{FF2B5EF4-FFF2-40B4-BE49-F238E27FC236}">
                <a16:creationId xmlns:a16="http://schemas.microsoft.com/office/drawing/2014/main" id="{4B9B2053-6F92-2E4A-2C39-98832C2F3225}"/>
              </a:ext>
            </a:extLst>
          </p:cNvPr>
          <p:cNvSpPr txBox="1"/>
          <p:nvPr/>
        </p:nvSpPr>
        <p:spPr>
          <a:xfrm>
            <a:off x="634181" y="3902106"/>
            <a:ext cx="4188542" cy="2031325"/>
          </a:xfrm>
          <a:prstGeom prst="rect">
            <a:avLst/>
          </a:prstGeom>
          <a:noFill/>
        </p:spPr>
        <p:txBody>
          <a:bodyPr wrap="square" rtlCol="0">
            <a:spAutoFit/>
          </a:bodyPr>
          <a:lstStyle/>
          <a:p>
            <a:pPr marL="285750" indent="-285750">
              <a:buFont typeface="Arial" panose="020B0604020202020204" pitchFamily="34" charset="0"/>
              <a:buChar char="•"/>
            </a:pPr>
            <a:r>
              <a:rPr lang="en-ZA" dirty="0"/>
              <a:t>Autumn records the highest sales across all three stores.</a:t>
            </a:r>
          </a:p>
          <a:p>
            <a:pPr marL="285750" indent="-285750">
              <a:buFont typeface="Arial" panose="020B0604020202020204" pitchFamily="34" charset="0"/>
              <a:buChar char="•"/>
            </a:pPr>
            <a:r>
              <a:rPr lang="en-ZA" dirty="0"/>
              <a:t>Followed by Winter then Summer.</a:t>
            </a:r>
          </a:p>
          <a:p>
            <a:pPr marL="285750" indent="-285750">
              <a:buFont typeface="Arial" panose="020B0604020202020204" pitchFamily="34" charset="0"/>
              <a:buChar char="•"/>
            </a:pPr>
            <a:r>
              <a:rPr lang="en-ZA" dirty="0"/>
              <a:t>Sales remain evenly distributed across all stores regardless of location.</a:t>
            </a:r>
          </a:p>
          <a:p>
            <a:pPr marL="285750" indent="-285750">
              <a:buFont typeface="Arial" panose="020B0604020202020204" pitchFamily="34" charset="0"/>
              <a:buChar char="•"/>
            </a:pPr>
            <a:r>
              <a:rPr lang="en-ZA" dirty="0"/>
              <a:t>This is indicative of stability in terms of demand.</a:t>
            </a:r>
          </a:p>
        </p:txBody>
      </p:sp>
      <p:sp>
        <p:nvSpPr>
          <p:cNvPr id="8" name="TextBox 7">
            <a:extLst>
              <a:ext uri="{FF2B5EF4-FFF2-40B4-BE49-F238E27FC236}">
                <a16:creationId xmlns:a16="http://schemas.microsoft.com/office/drawing/2014/main" id="{C840F04B-C66D-A49B-A7BD-D9F594B68793}"/>
              </a:ext>
            </a:extLst>
          </p:cNvPr>
          <p:cNvSpPr txBox="1"/>
          <p:nvPr/>
        </p:nvSpPr>
        <p:spPr>
          <a:xfrm>
            <a:off x="6801925" y="3902106"/>
            <a:ext cx="4188542" cy="2308324"/>
          </a:xfrm>
          <a:prstGeom prst="rect">
            <a:avLst/>
          </a:prstGeom>
          <a:noFill/>
        </p:spPr>
        <p:txBody>
          <a:bodyPr wrap="square" rtlCol="0">
            <a:spAutoFit/>
          </a:bodyPr>
          <a:lstStyle/>
          <a:p>
            <a:pPr marL="285750" indent="-285750">
              <a:buFont typeface="Arial" panose="020B0604020202020204" pitchFamily="34" charset="0"/>
              <a:buChar char="•"/>
            </a:pPr>
            <a:r>
              <a:rPr lang="en-ZA" dirty="0"/>
              <a:t>Hell’s Kitchen has the highest average order value at 35%.</a:t>
            </a:r>
          </a:p>
          <a:p>
            <a:pPr marL="285750" indent="-285750">
              <a:buFont typeface="Arial" panose="020B0604020202020204" pitchFamily="34" charset="0"/>
              <a:buChar char="•"/>
            </a:pPr>
            <a:r>
              <a:rPr lang="en-ZA" dirty="0"/>
              <a:t>Followed by Lower Manhattan at 33% then Astoria at 32%.</a:t>
            </a:r>
          </a:p>
          <a:p>
            <a:pPr marL="285750" indent="-285750">
              <a:buFont typeface="Arial" panose="020B0604020202020204" pitchFamily="34" charset="0"/>
              <a:buChar char="•"/>
            </a:pPr>
            <a:r>
              <a:rPr lang="en-ZA" dirty="0"/>
              <a:t>Despite the variation, there is consistency with a near-even distribution.</a:t>
            </a:r>
          </a:p>
          <a:p>
            <a:pPr marL="285750" indent="-285750">
              <a:buFont typeface="Arial" panose="020B0604020202020204" pitchFamily="34" charset="0"/>
              <a:buChar char="•"/>
            </a:pPr>
            <a:endParaRPr lang="en-ZA" dirty="0"/>
          </a:p>
        </p:txBody>
      </p:sp>
      <p:pic>
        <p:nvPicPr>
          <p:cNvPr id="9" name="Picture 8">
            <a:extLst>
              <a:ext uri="{FF2B5EF4-FFF2-40B4-BE49-F238E27FC236}">
                <a16:creationId xmlns:a16="http://schemas.microsoft.com/office/drawing/2014/main" id="{4906EF2E-1B18-5DB9-3846-A732B3AA2F68}"/>
              </a:ext>
            </a:extLst>
          </p:cNvPr>
          <p:cNvPicPr>
            <a:picLocks noChangeAspect="1"/>
          </p:cNvPicPr>
          <p:nvPr/>
        </p:nvPicPr>
        <p:blipFill>
          <a:blip r:embed="rId5"/>
          <a:stretch>
            <a:fillRect/>
          </a:stretch>
        </p:blipFill>
        <p:spPr>
          <a:xfrm>
            <a:off x="5168737" y="5515426"/>
            <a:ext cx="1536325" cy="1390008"/>
          </a:xfrm>
          <a:prstGeom prst="rect">
            <a:avLst/>
          </a:prstGeom>
        </p:spPr>
      </p:pic>
      <p:pic>
        <p:nvPicPr>
          <p:cNvPr id="10" name="Picture 9">
            <a:extLst>
              <a:ext uri="{FF2B5EF4-FFF2-40B4-BE49-F238E27FC236}">
                <a16:creationId xmlns:a16="http://schemas.microsoft.com/office/drawing/2014/main" id="{294F0244-EA79-BCF5-3E0C-6AB38E88938C}"/>
              </a:ext>
            </a:extLst>
          </p:cNvPr>
          <p:cNvPicPr>
            <a:picLocks noChangeAspect="1"/>
          </p:cNvPicPr>
          <p:nvPr/>
        </p:nvPicPr>
        <p:blipFill>
          <a:blip r:embed="rId5"/>
          <a:stretch>
            <a:fillRect/>
          </a:stretch>
        </p:blipFill>
        <p:spPr>
          <a:xfrm>
            <a:off x="10466245" y="462745"/>
            <a:ext cx="1536325" cy="1390008"/>
          </a:xfrm>
          <a:prstGeom prst="rect">
            <a:avLst/>
          </a:prstGeom>
        </p:spPr>
      </p:pic>
      <p:pic>
        <p:nvPicPr>
          <p:cNvPr id="11" name="Picture 10">
            <a:extLst>
              <a:ext uri="{FF2B5EF4-FFF2-40B4-BE49-F238E27FC236}">
                <a16:creationId xmlns:a16="http://schemas.microsoft.com/office/drawing/2014/main" id="{E76F2468-82EE-CEE3-24AF-E77B2736896E}"/>
              </a:ext>
            </a:extLst>
          </p:cNvPr>
          <p:cNvPicPr>
            <a:picLocks noChangeAspect="1"/>
          </p:cNvPicPr>
          <p:nvPr/>
        </p:nvPicPr>
        <p:blipFill>
          <a:blip r:embed="rId5"/>
          <a:stretch>
            <a:fillRect/>
          </a:stretch>
        </p:blipFill>
        <p:spPr>
          <a:xfrm>
            <a:off x="189430" y="0"/>
            <a:ext cx="1536325" cy="1390008"/>
          </a:xfrm>
          <a:prstGeom prst="rect">
            <a:avLst/>
          </a:prstGeom>
        </p:spPr>
      </p:pic>
      <p:sp>
        <p:nvSpPr>
          <p:cNvPr id="12" name="TextBox 11">
            <a:extLst>
              <a:ext uri="{FF2B5EF4-FFF2-40B4-BE49-F238E27FC236}">
                <a16:creationId xmlns:a16="http://schemas.microsoft.com/office/drawing/2014/main" id="{139606D0-AD84-1AEC-3AEC-CF51AD3E31AA}"/>
              </a:ext>
            </a:extLst>
          </p:cNvPr>
          <p:cNvSpPr txBox="1"/>
          <p:nvPr/>
        </p:nvSpPr>
        <p:spPr>
          <a:xfrm>
            <a:off x="3314911" y="233339"/>
            <a:ext cx="3481541" cy="461665"/>
          </a:xfrm>
          <a:prstGeom prst="rect">
            <a:avLst/>
          </a:prstGeom>
          <a:noFill/>
        </p:spPr>
        <p:txBody>
          <a:bodyPr wrap="square" rtlCol="0">
            <a:spAutoFit/>
          </a:bodyPr>
          <a:lstStyle/>
          <a:p>
            <a:r>
              <a:rPr lang="en-ZA" sz="2400" u="sng" dirty="0">
                <a:solidFill>
                  <a:schemeClr val="accent2">
                    <a:lumMod val="75000"/>
                  </a:schemeClr>
                </a:solidFill>
                <a:latin typeface="Arial" panose="020B0604020202020204" pitchFamily="34" charset="0"/>
                <a:cs typeface="Arial" panose="020B0604020202020204" pitchFamily="34" charset="0"/>
              </a:rPr>
              <a:t>Store location analysis</a:t>
            </a:r>
          </a:p>
        </p:txBody>
      </p:sp>
    </p:spTree>
    <p:extLst>
      <p:ext uri="{BB962C8B-B14F-4D97-AF65-F5344CB8AC3E}">
        <p14:creationId xmlns:p14="http://schemas.microsoft.com/office/powerpoint/2010/main" val="204646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123F2A-A0DA-A545-C590-086D3543D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FE4BDEE-04F1-51D2-B1DF-C027194B08C9}"/>
              </a:ext>
            </a:extLst>
          </p:cNvPr>
          <p:cNvSpPr txBox="1"/>
          <p:nvPr/>
        </p:nvSpPr>
        <p:spPr>
          <a:xfrm>
            <a:off x="3244646" y="441570"/>
            <a:ext cx="4778476" cy="707886"/>
          </a:xfrm>
          <a:prstGeom prst="rect">
            <a:avLst/>
          </a:prstGeom>
          <a:noFill/>
        </p:spPr>
        <p:txBody>
          <a:bodyPr wrap="square" rtlCol="0">
            <a:spAutoFit/>
          </a:bodyPr>
          <a:lstStyle/>
          <a:p>
            <a:pPr algn="ctr"/>
            <a:r>
              <a:rPr lang="en-ZA" sz="4000" b="1" u="sng" dirty="0">
                <a:solidFill>
                  <a:schemeClr val="accent2">
                    <a:lumMod val="75000"/>
                  </a:schemeClr>
                </a:solidFill>
                <a:latin typeface="Arial" panose="020B0604020202020204" pitchFamily="34" charset="0"/>
                <a:cs typeface="Arial" panose="020B0604020202020204" pitchFamily="34" charset="0"/>
              </a:rPr>
              <a:t>Recommendations</a:t>
            </a:r>
          </a:p>
        </p:txBody>
      </p:sp>
      <p:sp>
        <p:nvSpPr>
          <p:cNvPr id="5" name="TextBox 4">
            <a:extLst>
              <a:ext uri="{FF2B5EF4-FFF2-40B4-BE49-F238E27FC236}">
                <a16:creationId xmlns:a16="http://schemas.microsoft.com/office/drawing/2014/main" id="{5FD7B8A6-3A10-BBA2-CC7B-7F080C83BF89}"/>
              </a:ext>
            </a:extLst>
          </p:cNvPr>
          <p:cNvSpPr txBox="1"/>
          <p:nvPr/>
        </p:nvSpPr>
        <p:spPr>
          <a:xfrm>
            <a:off x="973394" y="1603071"/>
            <a:ext cx="9660193" cy="4801314"/>
          </a:xfrm>
          <a:prstGeom prst="rect">
            <a:avLst/>
          </a:prstGeom>
          <a:noFill/>
        </p:spPr>
        <p:txBody>
          <a:bodyPr wrap="square" rtlCol="0">
            <a:spAutoFit/>
          </a:bodyPr>
          <a:lstStyle/>
          <a:p>
            <a:r>
              <a:rPr lang="en-ZA" dirty="0">
                <a:solidFill>
                  <a:schemeClr val="accent2">
                    <a:lumMod val="75000"/>
                  </a:schemeClr>
                </a:solidFill>
                <a:latin typeface="Arial" panose="020B0604020202020204" pitchFamily="34" charset="0"/>
                <a:cs typeface="Arial" panose="020B0604020202020204" pitchFamily="34" charset="0"/>
              </a:rPr>
              <a:t>Boost Average order value</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Promote premium or seasonal drinks, especially in Astoria where AOV is low.</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Introduce combo offers, this way more products will be sold</a:t>
            </a:r>
          </a:p>
          <a:p>
            <a:pPr marL="285750" indent="-285750">
              <a:buFont typeface="Arial" panose="020B0604020202020204" pitchFamily="34" charset="0"/>
              <a:buChar char="•"/>
            </a:pPr>
            <a:endParaRPr lang="en-ZA" dirty="0">
              <a:latin typeface="Arial" panose="020B0604020202020204" pitchFamily="34" charset="0"/>
              <a:cs typeface="Arial" panose="020B0604020202020204" pitchFamily="34" charset="0"/>
            </a:endParaRPr>
          </a:p>
          <a:p>
            <a:r>
              <a:rPr lang="en-ZA" dirty="0">
                <a:solidFill>
                  <a:schemeClr val="accent2">
                    <a:lumMod val="75000"/>
                  </a:schemeClr>
                </a:solidFill>
                <a:latin typeface="Arial" panose="020B0604020202020204" pitchFamily="34" charset="0"/>
                <a:cs typeface="Arial" panose="020B0604020202020204" pitchFamily="34" charset="0"/>
              </a:rPr>
              <a:t>Leverage Seasonal trends</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With Autumn and winter showing the highest sales, ensure popular items are always in stock.</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Promote hot beverages and other preferred items during this period.</a:t>
            </a:r>
          </a:p>
          <a:p>
            <a:pPr marL="285750" indent="-285750">
              <a:buFont typeface="Arial" panose="020B0604020202020204" pitchFamily="34" charset="0"/>
              <a:buChar char="•"/>
            </a:pPr>
            <a:endParaRPr lang="en-ZA" dirty="0">
              <a:latin typeface="Arial" panose="020B0604020202020204" pitchFamily="34" charset="0"/>
              <a:cs typeface="Arial" panose="020B0604020202020204" pitchFamily="34" charset="0"/>
            </a:endParaRPr>
          </a:p>
          <a:p>
            <a:r>
              <a:rPr lang="en-ZA" dirty="0">
                <a:solidFill>
                  <a:schemeClr val="accent2">
                    <a:lumMod val="75000"/>
                  </a:schemeClr>
                </a:solidFill>
                <a:latin typeface="Arial" panose="020B0604020202020204" pitchFamily="34" charset="0"/>
                <a:cs typeface="Arial" panose="020B0604020202020204" pitchFamily="34" charset="0"/>
              </a:rPr>
              <a:t>Improve performance of low selling products</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Offer tasting on products.</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Increase their visibility in the stores.</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Consider discontinuing items.</a:t>
            </a:r>
          </a:p>
          <a:p>
            <a:pPr marL="285750" indent="-285750">
              <a:buFont typeface="Arial" panose="020B0604020202020204" pitchFamily="34" charset="0"/>
              <a:buChar char="•"/>
            </a:pPr>
            <a:endParaRPr lang="en-ZA" dirty="0">
              <a:latin typeface="Arial" panose="020B0604020202020204" pitchFamily="34" charset="0"/>
              <a:cs typeface="Arial" panose="020B0604020202020204" pitchFamily="34" charset="0"/>
            </a:endParaRPr>
          </a:p>
          <a:p>
            <a:r>
              <a:rPr lang="en-ZA" dirty="0">
                <a:solidFill>
                  <a:schemeClr val="accent2">
                    <a:lumMod val="75000"/>
                  </a:schemeClr>
                </a:solidFill>
                <a:latin typeface="Arial" panose="020B0604020202020204" pitchFamily="34" charset="0"/>
                <a:cs typeface="Arial" panose="020B0604020202020204" pitchFamily="34" charset="0"/>
              </a:rPr>
              <a:t>Increase weekday traffic</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Offer rewards and loyalty points to encourage visits.</a:t>
            </a:r>
          </a:p>
          <a:p>
            <a:pPr marL="285750" indent="-285750">
              <a:buFont typeface="Arial" panose="020B0604020202020204" pitchFamily="34" charset="0"/>
              <a:buChar char="•"/>
            </a:pPr>
            <a:r>
              <a:rPr lang="en-ZA" dirty="0">
                <a:latin typeface="Arial" panose="020B0604020202020204" pitchFamily="34" charset="0"/>
                <a:cs typeface="Arial" panose="020B0604020202020204" pitchFamily="34" charset="0"/>
              </a:rPr>
              <a:t>Consider a special for the early birds.</a:t>
            </a:r>
          </a:p>
        </p:txBody>
      </p:sp>
      <p:pic>
        <p:nvPicPr>
          <p:cNvPr id="6" name="Picture 5">
            <a:extLst>
              <a:ext uri="{FF2B5EF4-FFF2-40B4-BE49-F238E27FC236}">
                <a16:creationId xmlns:a16="http://schemas.microsoft.com/office/drawing/2014/main" id="{305F014F-12C1-E9C6-4B6B-E928AB9F59C2}"/>
              </a:ext>
            </a:extLst>
          </p:cNvPr>
          <p:cNvPicPr>
            <a:picLocks noChangeAspect="1"/>
          </p:cNvPicPr>
          <p:nvPr/>
        </p:nvPicPr>
        <p:blipFill>
          <a:blip r:embed="rId3"/>
          <a:stretch>
            <a:fillRect/>
          </a:stretch>
        </p:blipFill>
        <p:spPr>
          <a:xfrm>
            <a:off x="6286483" y="4194087"/>
            <a:ext cx="1536325" cy="1390008"/>
          </a:xfrm>
          <a:prstGeom prst="rect">
            <a:avLst/>
          </a:prstGeom>
        </p:spPr>
      </p:pic>
      <p:pic>
        <p:nvPicPr>
          <p:cNvPr id="7" name="Picture 6">
            <a:extLst>
              <a:ext uri="{FF2B5EF4-FFF2-40B4-BE49-F238E27FC236}">
                <a16:creationId xmlns:a16="http://schemas.microsoft.com/office/drawing/2014/main" id="{1F2797C0-E750-9594-9C2D-F339E01B7A39}"/>
              </a:ext>
            </a:extLst>
          </p:cNvPr>
          <p:cNvPicPr>
            <a:picLocks noChangeAspect="1"/>
          </p:cNvPicPr>
          <p:nvPr/>
        </p:nvPicPr>
        <p:blipFill>
          <a:blip r:embed="rId3"/>
          <a:stretch>
            <a:fillRect/>
          </a:stretch>
        </p:blipFill>
        <p:spPr>
          <a:xfrm>
            <a:off x="8808457" y="908067"/>
            <a:ext cx="1536325" cy="1390008"/>
          </a:xfrm>
          <a:prstGeom prst="rect">
            <a:avLst/>
          </a:prstGeom>
        </p:spPr>
      </p:pic>
      <p:pic>
        <p:nvPicPr>
          <p:cNvPr id="8" name="Picture 7">
            <a:extLst>
              <a:ext uri="{FF2B5EF4-FFF2-40B4-BE49-F238E27FC236}">
                <a16:creationId xmlns:a16="http://schemas.microsoft.com/office/drawing/2014/main" id="{0DF2D0B1-EFA1-A8C3-C79D-09E93F61C57E}"/>
              </a:ext>
            </a:extLst>
          </p:cNvPr>
          <p:cNvPicPr>
            <a:picLocks noChangeAspect="1"/>
          </p:cNvPicPr>
          <p:nvPr/>
        </p:nvPicPr>
        <p:blipFill>
          <a:blip r:embed="rId3"/>
          <a:stretch>
            <a:fillRect/>
          </a:stretch>
        </p:blipFill>
        <p:spPr>
          <a:xfrm>
            <a:off x="882411" y="441570"/>
            <a:ext cx="1536325" cy="1390008"/>
          </a:xfrm>
          <a:prstGeom prst="rect">
            <a:avLst/>
          </a:prstGeom>
        </p:spPr>
      </p:pic>
    </p:spTree>
    <p:extLst>
      <p:ext uri="{BB962C8B-B14F-4D97-AF65-F5344CB8AC3E}">
        <p14:creationId xmlns:p14="http://schemas.microsoft.com/office/powerpoint/2010/main" val="311356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4988BE-2046-0696-2094-16A3C8C2D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310CFD8-E535-A9F5-EC26-B8B741F1C27B}"/>
              </a:ext>
            </a:extLst>
          </p:cNvPr>
          <p:cNvSpPr txBox="1"/>
          <p:nvPr/>
        </p:nvSpPr>
        <p:spPr>
          <a:xfrm>
            <a:off x="4498258" y="811161"/>
            <a:ext cx="2698175" cy="646331"/>
          </a:xfrm>
          <a:prstGeom prst="rect">
            <a:avLst/>
          </a:prstGeom>
          <a:noFill/>
        </p:spPr>
        <p:txBody>
          <a:bodyPr wrap="none" rtlCol="0">
            <a:spAutoFit/>
          </a:bodyPr>
          <a:lstStyle/>
          <a:p>
            <a:r>
              <a:rPr lang="en-ZA" sz="3600" b="1" u="sng" dirty="0">
                <a:solidFill>
                  <a:schemeClr val="accent2">
                    <a:lumMod val="75000"/>
                  </a:schemeClr>
                </a:solidFill>
                <a:latin typeface="Arial" panose="020B0604020202020204" pitchFamily="34" charset="0"/>
                <a:cs typeface="Arial" panose="020B0604020202020204" pitchFamily="34" charset="0"/>
              </a:rPr>
              <a:t>Conclusion</a:t>
            </a:r>
          </a:p>
        </p:txBody>
      </p:sp>
      <p:sp>
        <p:nvSpPr>
          <p:cNvPr id="5" name="TextBox 4">
            <a:extLst>
              <a:ext uri="{FF2B5EF4-FFF2-40B4-BE49-F238E27FC236}">
                <a16:creationId xmlns:a16="http://schemas.microsoft.com/office/drawing/2014/main" id="{6B9461F7-7082-24E0-E653-EE0E4790A137}"/>
              </a:ext>
            </a:extLst>
          </p:cNvPr>
          <p:cNvSpPr txBox="1"/>
          <p:nvPr/>
        </p:nvSpPr>
        <p:spPr>
          <a:xfrm>
            <a:off x="1745226" y="1651820"/>
            <a:ext cx="8701548" cy="1938992"/>
          </a:xfrm>
          <a:prstGeom prst="rect">
            <a:avLst/>
          </a:prstGeom>
          <a:noFill/>
        </p:spPr>
        <p:txBody>
          <a:bodyPr wrap="square" rtlCol="0">
            <a:spAutoFit/>
          </a:bodyPr>
          <a:lstStyle/>
          <a:p>
            <a:r>
              <a:rPr lang="en-ZA" sz="2000" dirty="0">
                <a:latin typeface="Arial" panose="020B0604020202020204" pitchFamily="34" charset="0"/>
                <a:cs typeface="Arial" panose="020B0604020202020204" pitchFamily="34" charset="0"/>
              </a:rPr>
              <a:t>The sales data reveals consistent performance across all stores. However, there are measures that can be put in place to better and optimise operations. Campaigns, loyalty points and promotions may assist with attracting more customers. By understanding time and location-based trends we can adjust the inventory to better suit our customers therefore increasing sales.</a:t>
            </a:r>
          </a:p>
        </p:txBody>
      </p:sp>
      <p:pic>
        <p:nvPicPr>
          <p:cNvPr id="6" name="Picture 5">
            <a:extLst>
              <a:ext uri="{FF2B5EF4-FFF2-40B4-BE49-F238E27FC236}">
                <a16:creationId xmlns:a16="http://schemas.microsoft.com/office/drawing/2014/main" id="{B8DDCEE6-1F7D-F792-A6F8-39691A389A4C}"/>
              </a:ext>
            </a:extLst>
          </p:cNvPr>
          <p:cNvPicPr>
            <a:picLocks noChangeAspect="1"/>
          </p:cNvPicPr>
          <p:nvPr/>
        </p:nvPicPr>
        <p:blipFill>
          <a:blip r:embed="rId3"/>
          <a:stretch>
            <a:fillRect/>
          </a:stretch>
        </p:blipFill>
        <p:spPr>
          <a:xfrm>
            <a:off x="2776366" y="4164590"/>
            <a:ext cx="1536325" cy="1390008"/>
          </a:xfrm>
          <a:prstGeom prst="rect">
            <a:avLst/>
          </a:prstGeom>
        </p:spPr>
      </p:pic>
      <p:pic>
        <p:nvPicPr>
          <p:cNvPr id="7" name="Picture 6">
            <a:extLst>
              <a:ext uri="{FF2B5EF4-FFF2-40B4-BE49-F238E27FC236}">
                <a16:creationId xmlns:a16="http://schemas.microsoft.com/office/drawing/2014/main" id="{B91351AA-2CE2-0985-1EDB-7C20478CAFB2}"/>
              </a:ext>
            </a:extLst>
          </p:cNvPr>
          <p:cNvPicPr>
            <a:picLocks noChangeAspect="1"/>
          </p:cNvPicPr>
          <p:nvPr/>
        </p:nvPicPr>
        <p:blipFill>
          <a:blip r:embed="rId3"/>
          <a:stretch>
            <a:fillRect/>
          </a:stretch>
        </p:blipFill>
        <p:spPr>
          <a:xfrm>
            <a:off x="7111148" y="3779301"/>
            <a:ext cx="1536325" cy="1390008"/>
          </a:xfrm>
          <a:prstGeom prst="rect">
            <a:avLst/>
          </a:prstGeom>
        </p:spPr>
      </p:pic>
      <p:pic>
        <p:nvPicPr>
          <p:cNvPr id="8" name="Picture 7">
            <a:extLst>
              <a:ext uri="{FF2B5EF4-FFF2-40B4-BE49-F238E27FC236}">
                <a16:creationId xmlns:a16="http://schemas.microsoft.com/office/drawing/2014/main" id="{19D420D4-7708-EFC8-0A21-9E0C77359F68}"/>
              </a:ext>
            </a:extLst>
          </p:cNvPr>
          <p:cNvPicPr>
            <a:picLocks noChangeAspect="1"/>
          </p:cNvPicPr>
          <p:nvPr/>
        </p:nvPicPr>
        <p:blipFill>
          <a:blip r:embed="rId3"/>
          <a:stretch>
            <a:fillRect/>
          </a:stretch>
        </p:blipFill>
        <p:spPr>
          <a:xfrm>
            <a:off x="9398392" y="67484"/>
            <a:ext cx="1536325" cy="1390008"/>
          </a:xfrm>
          <a:prstGeom prst="rect">
            <a:avLst/>
          </a:prstGeom>
        </p:spPr>
      </p:pic>
    </p:spTree>
    <p:extLst>
      <p:ext uri="{BB962C8B-B14F-4D97-AF65-F5344CB8AC3E}">
        <p14:creationId xmlns:p14="http://schemas.microsoft.com/office/powerpoint/2010/main" val="198408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8B44E3-5D28-F8EE-C59A-BCF101253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2605F57-3458-DC5B-33D2-541D00EB3481}"/>
              </a:ext>
            </a:extLst>
          </p:cNvPr>
          <p:cNvSpPr txBox="1"/>
          <p:nvPr/>
        </p:nvSpPr>
        <p:spPr>
          <a:xfrm>
            <a:off x="3716593" y="-15369"/>
            <a:ext cx="4350774" cy="461665"/>
          </a:xfrm>
          <a:prstGeom prst="rect">
            <a:avLst/>
          </a:prstGeom>
          <a:noFill/>
        </p:spPr>
        <p:txBody>
          <a:bodyPr wrap="square" rtlCol="0">
            <a:spAutoFit/>
          </a:bodyPr>
          <a:lstStyle/>
          <a:p>
            <a:pPr algn="ctr"/>
            <a:r>
              <a:rPr lang="en-ZA" sz="2400" b="1" u="sng" dirty="0">
                <a:solidFill>
                  <a:schemeClr val="accent2"/>
                </a:solidFill>
              </a:rPr>
              <a:t>Bright coffee shop analysis</a:t>
            </a:r>
          </a:p>
        </p:txBody>
      </p:sp>
      <p:pic>
        <p:nvPicPr>
          <p:cNvPr id="8" name="Picture 7">
            <a:extLst>
              <a:ext uri="{FF2B5EF4-FFF2-40B4-BE49-F238E27FC236}">
                <a16:creationId xmlns:a16="http://schemas.microsoft.com/office/drawing/2014/main" id="{24683183-1153-AF72-1694-F97960FD81B7}"/>
              </a:ext>
            </a:extLst>
          </p:cNvPr>
          <p:cNvPicPr>
            <a:picLocks noChangeAspect="1"/>
          </p:cNvPicPr>
          <p:nvPr/>
        </p:nvPicPr>
        <p:blipFill>
          <a:blip r:embed="rId4"/>
          <a:stretch>
            <a:fillRect/>
          </a:stretch>
        </p:blipFill>
        <p:spPr>
          <a:xfrm>
            <a:off x="3994353" y="426715"/>
            <a:ext cx="4203291" cy="2755631"/>
          </a:xfrm>
          <a:prstGeom prst="rect">
            <a:avLst/>
          </a:prstGeom>
        </p:spPr>
      </p:pic>
      <p:pic>
        <p:nvPicPr>
          <p:cNvPr id="11" name="Picture 10">
            <a:extLst>
              <a:ext uri="{FF2B5EF4-FFF2-40B4-BE49-F238E27FC236}">
                <a16:creationId xmlns:a16="http://schemas.microsoft.com/office/drawing/2014/main" id="{8972030A-77B9-C4C7-FC73-A78A057C5DC8}"/>
              </a:ext>
            </a:extLst>
          </p:cNvPr>
          <p:cNvPicPr>
            <a:picLocks noChangeAspect="1"/>
          </p:cNvPicPr>
          <p:nvPr/>
        </p:nvPicPr>
        <p:blipFill>
          <a:blip r:embed="rId5"/>
          <a:stretch>
            <a:fillRect/>
          </a:stretch>
        </p:blipFill>
        <p:spPr>
          <a:xfrm>
            <a:off x="0" y="407136"/>
            <a:ext cx="3716593" cy="2755629"/>
          </a:xfrm>
          <a:prstGeom prst="rect">
            <a:avLst/>
          </a:prstGeom>
        </p:spPr>
      </p:pic>
      <p:pic>
        <p:nvPicPr>
          <p:cNvPr id="16" name="Picture 15">
            <a:extLst>
              <a:ext uri="{FF2B5EF4-FFF2-40B4-BE49-F238E27FC236}">
                <a16:creationId xmlns:a16="http://schemas.microsoft.com/office/drawing/2014/main" id="{AE6F0CEF-F129-4107-4073-F56D89A334C6}"/>
              </a:ext>
            </a:extLst>
          </p:cNvPr>
          <p:cNvPicPr>
            <a:picLocks noChangeAspect="1"/>
          </p:cNvPicPr>
          <p:nvPr/>
        </p:nvPicPr>
        <p:blipFill>
          <a:blip r:embed="rId6"/>
          <a:stretch>
            <a:fillRect/>
          </a:stretch>
        </p:blipFill>
        <p:spPr>
          <a:xfrm>
            <a:off x="4008141" y="3837308"/>
            <a:ext cx="4203291" cy="2249620"/>
          </a:xfrm>
          <a:prstGeom prst="rect">
            <a:avLst/>
          </a:prstGeom>
        </p:spPr>
      </p:pic>
      <p:pic>
        <p:nvPicPr>
          <p:cNvPr id="18" name="Picture 17">
            <a:extLst>
              <a:ext uri="{FF2B5EF4-FFF2-40B4-BE49-F238E27FC236}">
                <a16:creationId xmlns:a16="http://schemas.microsoft.com/office/drawing/2014/main" id="{3C974CEE-5433-E952-C80C-3503303567FE}"/>
              </a:ext>
            </a:extLst>
          </p:cNvPr>
          <p:cNvPicPr>
            <a:picLocks noChangeAspect="1"/>
          </p:cNvPicPr>
          <p:nvPr/>
        </p:nvPicPr>
        <p:blipFill>
          <a:blip r:embed="rId7"/>
          <a:stretch>
            <a:fillRect/>
          </a:stretch>
        </p:blipFill>
        <p:spPr>
          <a:xfrm>
            <a:off x="9002354" y="3905153"/>
            <a:ext cx="2639962" cy="2249619"/>
          </a:xfrm>
          <a:prstGeom prst="rect">
            <a:avLst/>
          </a:prstGeom>
        </p:spPr>
      </p:pic>
      <p:pic>
        <p:nvPicPr>
          <p:cNvPr id="20" name="Picture 19">
            <a:extLst>
              <a:ext uri="{FF2B5EF4-FFF2-40B4-BE49-F238E27FC236}">
                <a16:creationId xmlns:a16="http://schemas.microsoft.com/office/drawing/2014/main" id="{05433F51-AD9A-2CD8-70C5-9830CF7240A1}"/>
              </a:ext>
            </a:extLst>
          </p:cNvPr>
          <p:cNvPicPr>
            <a:picLocks noChangeAspect="1"/>
          </p:cNvPicPr>
          <p:nvPr/>
        </p:nvPicPr>
        <p:blipFill>
          <a:blip r:embed="rId8"/>
          <a:stretch>
            <a:fillRect/>
          </a:stretch>
        </p:blipFill>
        <p:spPr>
          <a:xfrm>
            <a:off x="403271" y="3996840"/>
            <a:ext cx="3340898" cy="2249619"/>
          </a:xfrm>
          <a:prstGeom prst="rect">
            <a:avLst/>
          </a:prstGeom>
        </p:spPr>
      </p:pic>
      <p:pic>
        <p:nvPicPr>
          <p:cNvPr id="21" name="Picture 20">
            <a:extLst>
              <a:ext uri="{FF2B5EF4-FFF2-40B4-BE49-F238E27FC236}">
                <a16:creationId xmlns:a16="http://schemas.microsoft.com/office/drawing/2014/main" id="{82D326B9-F2C9-2AA2-DBB2-9EEB3F66B191}"/>
              </a:ext>
            </a:extLst>
          </p:cNvPr>
          <p:cNvPicPr>
            <a:picLocks noChangeAspect="1"/>
          </p:cNvPicPr>
          <p:nvPr/>
        </p:nvPicPr>
        <p:blipFill>
          <a:blip r:embed="rId9"/>
          <a:stretch>
            <a:fillRect/>
          </a:stretch>
        </p:blipFill>
        <p:spPr>
          <a:xfrm>
            <a:off x="8302415" y="407135"/>
            <a:ext cx="3889585" cy="2755630"/>
          </a:xfrm>
          <a:prstGeom prst="rect">
            <a:avLst/>
          </a:prstGeom>
        </p:spPr>
      </p:pic>
      <p:sp>
        <p:nvSpPr>
          <p:cNvPr id="22" name="TextBox 21">
            <a:extLst>
              <a:ext uri="{FF2B5EF4-FFF2-40B4-BE49-F238E27FC236}">
                <a16:creationId xmlns:a16="http://schemas.microsoft.com/office/drawing/2014/main" id="{D010802A-ECBB-FCAC-393A-F421331E0CA9}"/>
              </a:ext>
            </a:extLst>
          </p:cNvPr>
          <p:cNvSpPr txBox="1"/>
          <p:nvPr/>
        </p:nvSpPr>
        <p:spPr>
          <a:xfrm>
            <a:off x="4039363" y="3083275"/>
            <a:ext cx="3940278" cy="738664"/>
          </a:xfrm>
          <a:prstGeom prst="rect">
            <a:avLst/>
          </a:prstGeom>
          <a:noFill/>
        </p:spPr>
        <p:txBody>
          <a:bodyPr wrap="square" rtlCol="0">
            <a:spAutoFit/>
          </a:bodyPr>
          <a:lstStyle/>
          <a:p>
            <a:pPr algn="ctr"/>
            <a:r>
              <a:rPr lang="en-ZA" sz="1400" dirty="0">
                <a:latin typeface="Arial" panose="020B0604020202020204" pitchFamily="34" charset="0"/>
                <a:cs typeface="Arial" panose="020B0604020202020204" pitchFamily="34" charset="0"/>
              </a:rPr>
              <a:t>Steady revenue growth throughout the year, with peaks seen in June. This suggests a strong winter season impact.</a:t>
            </a:r>
          </a:p>
        </p:txBody>
      </p:sp>
      <p:sp>
        <p:nvSpPr>
          <p:cNvPr id="23" name="TextBox 22">
            <a:extLst>
              <a:ext uri="{FF2B5EF4-FFF2-40B4-BE49-F238E27FC236}">
                <a16:creationId xmlns:a16="http://schemas.microsoft.com/office/drawing/2014/main" id="{9010210D-FEE9-378F-F13C-C60B39AA9418}"/>
              </a:ext>
            </a:extLst>
          </p:cNvPr>
          <p:cNvSpPr txBox="1"/>
          <p:nvPr/>
        </p:nvSpPr>
        <p:spPr>
          <a:xfrm>
            <a:off x="0" y="3187791"/>
            <a:ext cx="3744169" cy="954107"/>
          </a:xfrm>
          <a:prstGeom prst="rect">
            <a:avLst/>
          </a:prstGeom>
          <a:noFill/>
        </p:spPr>
        <p:txBody>
          <a:bodyPr wrap="square" rtlCol="0">
            <a:spAutoFit/>
          </a:bodyPr>
          <a:lstStyle/>
          <a:p>
            <a:pPr algn="ctr"/>
            <a:r>
              <a:rPr lang="en-ZA" sz="1400" dirty="0">
                <a:latin typeface="Arial" panose="020B0604020202020204" pitchFamily="34" charset="0"/>
                <a:cs typeface="Arial" panose="020B0604020202020204" pitchFamily="34" charset="0"/>
              </a:rPr>
              <a:t>Coffee and tea dominate sales, both accounting for majority of product revenue. Promotional sales must be considered for least selling products.</a:t>
            </a:r>
          </a:p>
        </p:txBody>
      </p:sp>
      <p:sp>
        <p:nvSpPr>
          <p:cNvPr id="24" name="TextBox 23">
            <a:extLst>
              <a:ext uri="{FF2B5EF4-FFF2-40B4-BE49-F238E27FC236}">
                <a16:creationId xmlns:a16="http://schemas.microsoft.com/office/drawing/2014/main" id="{0A200AAB-C34D-1AD9-ED09-9C20F7BD93A4}"/>
              </a:ext>
            </a:extLst>
          </p:cNvPr>
          <p:cNvSpPr txBox="1"/>
          <p:nvPr/>
        </p:nvSpPr>
        <p:spPr>
          <a:xfrm>
            <a:off x="-13789" y="6144362"/>
            <a:ext cx="4008141" cy="738664"/>
          </a:xfrm>
          <a:prstGeom prst="rect">
            <a:avLst/>
          </a:prstGeom>
          <a:noFill/>
        </p:spPr>
        <p:txBody>
          <a:bodyPr wrap="square" rtlCol="0">
            <a:spAutoFit/>
          </a:bodyPr>
          <a:lstStyle/>
          <a:p>
            <a:pPr algn="ctr"/>
            <a:r>
              <a:rPr lang="en-ZA" sz="1400" dirty="0">
                <a:latin typeface="Arial" panose="020B0604020202020204" pitchFamily="34" charset="0"/>
                <a:cs typeface="Arial" panose="020B0604020202020204" pitchFamily="34" charset="0"/>
              </a:rPr>
              <a:t>Highest sales seen mornings of weekdays. Consider loyalty campaigns. Less activity seen on weekends, less staff required.</a:t>
            </a:r>
          </a:p>
        </p:txBody>
      </p:sp>
      <p:sp>
        <p:nvSpPr>
          <p:cNvPr id="25" name="TextBox 24">
            <a:extLst>
              <a:ext uri="{FF2B5EF4-FFF2-40B4-BE49-F238E27FC236}">
                <a16:creationId xmlns:a16="http://schemas.microsoft.com/office/drawing/2014/main" id="{805EC618-801D-07EC-1CC6-CDB6340FF7D5}"/>
              </a:ext>
            </a:extLst>
          </p:cNvPr>
          <p:cNvSpPr txBox="1"/>
          <p:nvPr/>
        </p:nvSpPr>
        <p:spPr>
          <a:xfrm>
            <a:off x="9252537" y="6131849"/>
            <a:ext cx="2536723" cy="738664"/>
          </a:xfrm>
          <a:prstGeom prst="rect">
            <a:avLst/>
          </a:prstGeom>
          <a:noFill/>
        </p:spPr>
        <p:txBody>
          <a:bodyPr wrap="square" rtlCol="0">
            <a:spAutoFit/>
          </a:bodyPr>
          <a:lstStyle/>
          <a:p>
            <a:pPr algn="ctr"/>
            <a:r>
              <a:rPr lang="en-ZA" sz="1400" dirty="0">
                <a:latin typeface="Arial" panose="020B0604020202020204" pitchFamily="34" charset="0"/>
                <a:cs typeface="Arial" panose="020B0604020202020204" pitchFamily="34" charset="0"/>
              </a:rPr>
              <a:t>Consistency seen across all stores with a near even distribution of AOV</a:t>
            </a:r>
            <a:r>
              <a:rPr lang="en-ZA" sz="1400" dirty="0"/>
              <a:t>.</a:t>
            </a:r>
          </a:p>
        </p:txBody>
      </p:sp>
      <p:sp>
        <p:nvSpPr>
          <p:cNvPr id="26" name="TextBox 25">
            <a:extLst>
              <a:ext uri="{FF2B5EF4-FFF2-40B4-BE49-F238E27FC236}">
                <a16:creationId xmlns:a16="http://schemas.microsoft.com/office/drawing/2014/main" id="{F975E9CC-24E1-DA2F-205A-F7285F3EEFAD}"/>
              </a:ext>
            </a:extLst>
          </p:cNvPr>
          <p:cNvSpPr txBox="1"/>
          <p:nvPr/>
        </p:nvSpPr>
        <p:spPr>
          <a:xfrm>
            <a:off x="3907856" y="6109568"/>
            <a:ext cx="4203291" cy="738664"/>
          </a:xfrm>
          <a:prstGeom prst="rect">
            <a:avLst/>
          </a:prstGeom>
          <a:noFill/>
        </p:spPr>
        <p:txBody>
          <a:bodyPr wrap="square" rtlCol="0">
            <a:spAutoFit/>
          </a:bodyPr>
          <a:lstStyle/>
          <a:p>
            <a:pPr algn="ctr"/>
            <a:r>
              <a:rPr lang="en-ZA" sz="1400" dirty="0">
                <a:latin typeface="Arial" panose="020B0604020202020204" pitchFamily="34" charset="0"/>
                <a:cs typeface="Arial" panose="020B0604020202020204" pitchFamily="34" charset="0"/>
              </a:rPr>
              <a:t>Highest sales in Autumn across all stores. Sales are evenly distributed in Summer and Winter. Demands are stable in all locations.</a:t>
            </a:r>
          </a:p>
        </p:txBody>
      </p:sp>
      <p:sp>
        <p:nvSpPr>
          <p:cNvPr id="27" name="TextBox 26">
            <a:extLst>
              <a:ext uri="{FF2B5EF4-FFF2-40B4-BE49-F238E27FC236}">
                <a16:creationId xmlns:a16="http://schemas.microsoft.com/office/drawing/2014/main" id="{EF71834D-BA29-218A-BA76-AE4EE3E9C500}"/>
              </a:ext>
            </a:extLst>
          </p:cNvPr>
          <p:cNvSpPr txBox="1"/>
          <p:nvPr/>
        </p:nvSpPr>
        <p:spPr>
          <a:xfrm>
            <a:off x="7988709" y="3140166"/>
            <a:ext cx="4203291" cy="1015663"/>
          </a:xfrm>
          <a:prstGeom prst="rect">
            <a:avLst/>
          </a:prstGeom>
          <a:noFill/>
        </p:spPr>
        <p:txBody>
          <a:bodyPr wrap="square" rtlCol="0">
            <a:spAutoFit/>
          </a:bodyPr>
          <a:lstStyle/>
          <a:p>
            <a:pPr algn="ctr"/>
            <a:r>
              <a:rPr lang="en-ZA" sz="1400" dirty="0">
                <a:latin typeface="Arial" panose="020B0604020202020204" pitchFamily="34" charset="0"/>
                <a:cs typeface="Arial" panose="020B0604020202020204" pitchFamily="34" charset="0"/>
              </a:rPr>
              <a:t>Coffee and tea are customers favourites in all locations. High activity seen in Lower Manhattan, followed by Hell’s Kitchen Campaigns on low selling products could boost revenue</a:t>
            </a:r>
            <a:r>
              <a:rPr lang="en-ZA" dirty="0">
                <a:latin typeface="Arial" panose="020B0604020202020204" pitchFamily="34" charset="0"/>
                <a:cs typeface="Arial" panose="020B0604020202020204" pitchFamily="34" charset="0"/>
              </a:rPr>
              <a:t>.</a:t>
            </a:r>
          </a:p>
        </p:txBody>
      </p:sp>
      <p:pic>
        <p:nvPicPr>
          <p:cNvPr id="31" name="Picture 30">
            <a:extLst>
              <a:ext uri="{FF2B5EF4-FFF2-40B4-BE49-F238E27FC236}">
                <a16:creationId xmlns:a16="http://schemas.microsoft.com/office/drawing/2014/main" id="{D7BD8CB1-4F5F-B8FB-2C2D-1B029EFC1E07}"/>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1002297" y="421270"/>
            <a:ext cx="946706" cy="800219"/>
          </a:xfrm>
          <a:prstGeom prst="rect">
            <a:avLst/>
          </a:prstGeom>
          <a:ln>
            <a:noFill/>
          </a:ln>
          <a:effectLst>
            <a:outerShdw blurRad="292100" dist="139700" dir="2700000" algn="tl" rotWithShape="0">
              <a:srgbClr val="333333">
                <a:alpha val="65000"/>
              </a:srgbClr>
            </a:outerShdw>
          </a:effectLst>
        </p:spPr>
      </p:pic>
      <p:pic>
        <p:nvPicPr>
          <p:cNvPr id="34" name="Picture 33">
            <a:extLst>
              <a:ext uri="{FF2B5EF4-FFF2-40B4-BE49-F238E27FC236}">
                <a16:creationId xmlns:a16="http://schemas.microsoft.com/office/drawing/2014/main" id="{A6B6A0D3-03A8-72C5-D826-BF79C05A80FE}"/>
              </a:ext>
            </a:extLst>
          </p:cNvPr>
          <p:cNvPicPr>
            <a:picLocks noChangeAspect="1"/>
          </p:cNvPicPr>
          <p:nvPr/>
        </p:nvPicPr>
        <p:blipFill>
          <a:blip r:embed="rId12"/>
          <a:stretch>
            <a:fillRect/>
          </a:stretch>
        </p:blipFill>
        <p:spPr>
          <a:xfrm>
            <a:off x="7838731" y="4585742"/>
            <a:ext cx="1536325" cy="1390008"/>
          </a:xfrm>
          <a:prstGeom prst="rect">
            <a:avLst/>
          </a:prstGeom>
        </p:spPr>
      </p:pic>
      <p:pic>
        <p:nvPicPr>
          <p:cNvPr id="35" name="Picture 34">
            <a:extLst>
              <a:ext uri="{FF2B5EF4-FFF2-40B4-BE49-F238E27FC236}">
                <a16:creationId xmlns:a16="http://schemas.microsoft.com/office/drawing/2014/main" id="{B0753811-AAD8-0804-99CB-5A74544C81D7}"/>
              </a:ext>
            </a:extLst>
          </p:cNvPr>
          <p:cNvPicPr>
            <a:picLocks noChangeAspect="1"/>
          </p:cNvPicPr>
          <p:nvPr/>
        </p:nvPicPr>
        <p:blipFill>
          <a:blip r:embed="rId12"/>
          <a:stretch>
            <a:fillRect/>
          </a:stretch>
        </p:blipFill>
        <p:spPr>
          <a:xfrm>
            <a:off x="2985074" y="2177874"/>
            <a:ext cx="1536325" cy="1390008"/>
          </a:xfrm>
          <a:prstGeom prst="rect">
            <a:avLst/>
          </a:prstGeom>
        </p:spPr>
      </p:pic>
    </p:spTree>
    <p:extLst>
      <p:ext uri="{BB962C8B-B14F-4D97-AF65-F5344CB8AC3E}">
        <p14:creationId xmlns:p14="http://schemas.microsoft.com/office/powerpoint/2010/main" val="2663094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3514</TotalTime>
  <Words>498</Words>
  <Application>Microsoft Office PowerPoint</Application>
  <PresentationFormat>Widescreen</PresentationFormat>
  <Paragraphs>49</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Rebaabetswe Kotu</dc:creator>
  <cp:lastModifiedBy>Rebaabetswe Kotu</cp:lastModifiedBy>
  <cp:revision>3</cp:revision>
  <dcterms:created xsi:type="dcterms:W3CDTF">2025-06-28T10:45:17Z</dcterms:created>
  <dcterms:modified xsi:type="dcterms:W3CDTF">2025-06-30T21:25:31Z</dcterms:modified>
</cp:coreProperties>
</file>