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343" r:id="rId2"/>
    <p:sldId id="329" r:id="rId3"/>
    <p:sldId id="258" r:id="rId4"/>
    <p:sldId id="260" r:id="rId5"/>
    <p:sldId id="362" r:id="rId6"/>
    <p:sldId id="363" r:id="rId7"/>
    <p:sldId id="367" r:id="rId8"/>
    <p:sldId id="369" r:id="rId9"/>
    <p:sldId id="339" r:id="rId10"/>
    <p:sldId id="340" r:id="rId11"/>
    <p:sldId id="341" r:id="rId12"/>
    <p:sldId id="342" r:id="rId13"/>
    <p:sldId id="345" r:id="rId14"/>
    <p:sldId id="370" r:id="rId15"/>
    <p:sldId id="344" r:id="rId16"/>
    <p:sldId id="360" r:id="rId17"/>
    <p:sldId id="361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Fredoka" panose="020B0604020202020204" charset="-79"/>
      <p:regular r:id="rId21"/>
      <p:bold r:id="rId22"/>
    </p:embeddedFont>
    <p:embeddedFont>
      <p:font typeface="Manrope" panose="020B0604020202020204" charset="0"/>
      <p:regular r:id="rId23"/>
      <p:bold r:id="rId24"/>
    </p:embeddedFont>
    <p:embeddedFont>
      <p:font typeface="Nunito Light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F36"/>
    <a:srgbClr val="0A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18033-E30F-30BB-0207-3123CBF5EA10}" v="27" dt="2024-03-17T18:48:31.398"/>
    <p1510:client id="{8AE9CC51-1393-8100-6861-A4138005FEA0}" v="3054" dt="2024-03-16T23:51:00.222"/>
    <p1510:client id="{9BFF3FFD-66C5-3045-5F4C-22EACF4C0561}" v="58" dt="2024-03-17T15:59:09.097"/>
    <p1510:client id="{B6A9C96A-72DD-D455-703E-F505CBB18728}" v="1174" dt="2024-03-16T18:04:29.925"/>
    <p1510:client id="{C6C84E45-8B17-2046-97B8-5CD31AC4D13D}" v="38" dt="2024-03-17T21:08:03.224"/>
  </p1510:revLst>
</p1510:revInfo>
</file>

<file path=ppt/tableStyles.xml><?xml version="1.0" encoding="utf-8"?>
<a:tblStyleLst xmlns:a="http://schemas.openxmlformats.org/drawingml/2006/main" def="{EFAB7347-F592-4010-B88C-8C714748FB0B}">
  <a:tblStyle styleId="{EFAB7347-F592-4010-B88C-8C714748F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1874BA-2E8A-46F8-9FC7-508B2EF0E3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ead2f713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ead2f713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5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16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29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0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2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1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5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9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3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0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6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75" y="1059375"/>
            <a:ext cx="4025700" cy="26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24875" y="4157775"/>
            <a:ext cx="40257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799425" y="1241550"/>
            <a:ext cx="3847800" cy="17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99425" y="3016650"/>
            <a:ext cx="38478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>
            <a:spLocks noGrp="1"/>
          </p:cNvSpPr>
          <p:nvPr>
            <p:ph type="pic" idx="2"/>
          </p:nvPr>
        </p:nvSpPr>
        <p:spPr>
          <a:xfrm>
            <a:off x="5434575" y="1048050"/>
            <a:ext cx="2910000" cy="304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6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0000" y="2942000"/>
            <a:ext cx="41805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720000" y="3636800"/>
            <a:ext cx="41805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rot="478948">
            <a:off x="7779090" y="4614186"/>
            <a:ext cx="160368" cy="193469"/>
            <a:chOff x="1096838" y="391396"/>
            <a:chExt cx="245538" cy="296218"/>
          </a:xfrm>
        </p:grpSpPr>
        <p:sp>
          <p:nvSpPr>
            <p:cNvPr id="110" name="Google Shape;110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rot="10800000" flipH="1">
            <a:off x="-12700" y="4513108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425350" y="1022650"/>
            <a:ext cx="40053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425541" y="1717450"/>
            <a:ext cx="4005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 rot="538220">
            <a:off x="1706894" y="4651076"/>
            <a:ext cx="202673" cy="265807"/>
            <a:chOff x="4877309" y="2281842"/>
            <a:chExt cx="82188" cy="107795"/>
          </a:xfrm>
        </p:grpSpPr>
        <p:sp>
          <p:nvSpPr>
            <p:cNvPr id="117" name="Google Shape;117;p18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680599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2"/>
          </p:nvPr>
        </p:nvSpPr>
        <p:spPr>
          <a:xfrm>
            <a:off x="719975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 rot="479055">
            <a:off x="252268" y="555117"/>
            <a:ext cx="245536" cy="296216"/>
            <a:chOff x="1096838" y="391396"/>
            <a:chExt cx="245538" cy="296218"/>
          </a:xfrm>
        </p:grpSpPr>
        <p:sp>
          <p:nvSpPr>
            <p:cNvPr id="146" name="Google Shape;146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20000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3443543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6167065" y="2551831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720000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3443551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6167074" y="1615320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 rot="538220">
            <a:off x="8556669" y="553676"/>
            <a:ext cx="202673" cy="265807"/>
            <a:chOff x="4877309" y="2281842"/>
            <a:chExt cx="82188" cy="107795"/>
          </a:xfrm>
        </p:grpSpPr>
        <p:sp>
          <p:nvSpPr>
            <p:cNvPr id="158" name="Google Shape;158;p22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65625" y="6078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865625" y="1592350"/>
            <a:ext cx="4448100" cy="12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865625" y="374402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25" name="Google Shape;225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7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 flipH="1">
            <a:off x="6336262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8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232" name="Google Shape;232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38" name="Google Shape;238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33025"/>
            <a:ext cx="46950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55246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583154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55246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583154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2700" y="-38100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72994" y="1559300"/>
            <a:ext cx="2610000" cy="258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13" y="16687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anrop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747200" y="1522156"/>
            <a:ext cx="5649600" cy="10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482800" y="2924744"/>
            <a:ext cx="4178400" cy="8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56400" cy="9405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44950"/>
            <a:ext cx="58143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3130850"/>
            <a:ext cx="5814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>
            <a:off x="8536600" y="512046"/>
            <a:ext cx="245538" cy="296218"/>
            <a:chOff x="1096838" y="391396"/>
            <a:chExt cx="245538" cy="296218"/>
          </a:xfrm>
        </p:grpSpPr>
        <p:sp>
          <p:nvSpPr>
            <p:cNvPr id="68" name="Google Shape;68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143042">
            <a:off x="8663594" y="3855608"/>
            <a:ext cx="245554" cy="296238"/>
            <a:chOff x="1096838" y="391396"/>
            <a:chExt cx="245538" cy="296218"/>
          </a:xfrm>
        </p:grpSpPr>
        <p:sp>
          <p:nvSpPr>
            <p:cNvPr id="95" name="Google Shape;95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98" name="Google Shape;98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68" r:id="rId14"/>
    <p:sldLayoutId id="2147483673" r:id="rId15"/>
    <p:sldLayoutId id="2147483674" r:id="rId16"/>
    <p:sldLayoutId id="214748367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">
            <a:extLst>
              <a:ext uri="{FF2B5EF4-FFF2-40B4-BE49-F238E27FC236}">
                <a16:creationId xmlns:a16="http://schemas.microsoft.com/office/drawing/2014/main" id="{AE2BD7C4-FB87-2966-20EE-971B70BA5650}"/>
              </a:ext>
            </a:extLst>
          </p:cNvPr>
          <p:cNvSpPr txBox="1"/>
          <p:nvPr/>
        </p:nvSpPr>
        <p:spPr>
          <a:xfrm>
            <a:off x="173357" y="758405"/>
            <a:ext cx="3985846" cy="37548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Apresentação do Grupo/empresa e integrantes</a:t>
            </a:r>
          </a:p>
          <a:p>
            <a:endParaRPr lang="pt-BR"/>
          </a:p>
          <a:p>
            <a:r>
              <a:rPr lang="pt-BR"/>
              <a:t> 2. Qual segmento/mercado será tratado na apresentação </a:t>
            </a:r>
          </a:p>
          <a:p>
            <a:endParaRPr lang="pt-BR"/>
          </a:p>
          <a:p>
            <a:r>
              <a:rPr lang="pt-BR"/>
              <a:t>3. Contexto / Desafio / Problema </a:t>
            </a:r>
          </a:p>
          <a:p>
            <a:endParaRPr lang="pt-BR"/>
          </a:p>
          <a:p>
            <a:r>
              <a:rPr lang="pt-BR"/>
              <a:t>4. Solução Proposta (foco no negócio – ainda não é técnico) </a:t>
            </a:r>
          </a:p>
          <a:p>
            <a:endParaRPr lang="pt-BR"/>
          </a:p>
          <a:p>
            <a:r>
              <a:rPr lang="pt-BR"/>
              <a:t>5. Diagrama de Visão de Negócio – Como funcionará a solução (foco no negócio – ainda não é técnico) </a:t>
            </a:r>
          </a:p>
          <a:p>
            <a:endParaRPr lang="pt-BR"/>
          </a:p>
          <a:p>
            <a:r>
              <a:rPr lang="pt-BR"/>
              <a:t>6. Ferramenta de gestão – como o grupo se organizou para o projeto + Backlog/requisitos na ferramenta </a:t>
            </a:r>
          </a:p>
        </p:txBody>
      </p:sp>
      <p:sp>
        <p:nvSpPr>
          <p:cNvPr id="6" name="CaixaDeTexto 2">
            <a:extLst>
              <a:ext uri="{FF2B5EF4-FFF2-40B4-BE49-F238E27FC236}">
                <a16:creationId xmlns:a16="http://schemas.microsoft.com/office/drawing/2014/main" id="{5D3FD091-01CE-F184-1C02-AA2D9279A5FA}"/>
              </a:ext>
            </a:extLst>
          </p:cNvPr>
          <p:cNvSpPr txBox="1"/>
          <p:nvPr/>
        </p:nvSpPr>
        <p:spPr>
          <a:xfrm>
            <a:off x="4572000" y="891673"/>
            <a:ext cx="4293576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7. Protótipo do Site Institucional – explicar em detalhes o porquê de cada elemento da página </a:t>
            </a:r>
          </a:p>
          <a:p>
            <a:endParaRPr lang="pt-BR"/>
          </a:p>
          <a:p>
            <a:r>
              <a:rPr lang="pt-BR"/>
              <a:t>8. Simulador Financeiro – explicar a lógica de negócio e explicar o código </a:t>
            </a:r>
          </a:p>
          <a:p>
            <a:endParaRPr lang="pt-BR"/>
          </a:p>
          <a:p>
            <a:r>
              <a:rPr lang="pt-BR"/>
              <a:t>9. Mostrar Tabelas / Abrir MySQL executar </a:t>
            </a:r>
            <a:r>
              <a:rPr lang="pt-BR" err="1"/>
              <a:t>create</a:t>
            </a:r>
            <a:r>
              <a:rPr lang="pt-BR"/>
              <a:t> </a:t>
            </a:r>
            <a:r>
              <a:rPr lang="pt-BR" err="1"/>
              <a:t>table</a:t>
            </a:r>
            <a:r>
              <a:rPr lang="pt-BR"/>
              <a:t>, </a:t>
            </a:r>
            <a:r>
              <a:rPr lang="pt-BR" err="1"/>
              <a:t>inserts</a:t>
            </a:r>
            <a:r>
              <a:rPr lang="pt-BR"/>
              <a:t>, </a:t>
            </a:r>
            <a:r>
              <a:rPr lang="pt-BR" err="1"/>
              <a:t>selects</a:t>
            </a:r>
            <a:r>
              <a:rPr lang="pt-BR"/>
              <a:t> </a:t>
            </a:r>
          </a:p>
          <a:p>
            <a:endParaRPr lang="pt-BR"/>
          </a:p>
          <a:p>
            <a:r>
              <a:rPr lang="pt-BR"/>
              <a:t>10. Demonstração do Arduino – montar Arduino, abrir e explicar código Arduino</a:t>
            </a:r>
          </a:p>
          <a:p>
            <a:endParaRPr lang="pt-BR"/>
          </a:p>
          <a:p>
            <a:r>
              <a:rPr lang="pt-BR"/>
              <a:t> 11. Demonstração Linux VM – explicar funcionamento e relevância no projeto </a:t>
            </a:r>
          </a:p>
          <a:p>
            <a:endParaRPr lang="pt-BR"/>
          </a:p>
          <a:p>
            <a:r>
              <a:rPr lang="pt-BR"/>
              <a:t>12. Conclusão com visão dos próximos passos (fechamento otimista)</a:t>
            </a: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0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PROTÓTIPO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026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9310" y="1918022"/>
            <a:ext cx="8167131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0"/>
              <a:t>SIMULADOR</a:t>
            </a:r>
            <a:r>
              <a:rPr lang="pt-BR" sz="4400"/>
              <a:t> </a:t>
            </a:r>
            <a:r>
              <a:rPr lang="pt-BR" sz="4400" b="0"/>
              <a:t>FINANCEIRO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04</a:t>
            </a:r>
            <a:endParaRPr lang="en-US" b="0"/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1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6657509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BANCO</a:t>
            </a:r>
            <a:r>
              <a:rPr lang="pt-BR" sz="4800"/>
              <a:t> </a:t>
            </a:r>
            <a:r>
              <a:rPr lang="pt-BR" sz="4800" b="0"/>
              <a:t>DE DADOS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495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SENSOR</a:t>
            </a:r>
            <a:r>
              <a:rPr lang="pt-BR" sz="4800"/>
              <a:t> </a:t>
            </a:r>
            <a:r>
              <a:rPr lang="pt-BR" sz="4800" b="0"/>
              <a:t>E ARDUÍNO</a:t>
            </a:r>
            <a:endParaRPr lang="pt-BR" b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850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154" y="4088832"/>
            <a:ext cx="1394711" cy="556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600" b="0"/>
              <a:t>TCRT5000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A591DB-3930-B71E-AD35-CA57885B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123950"/>
            <a:ext cx="5667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0"/>
              <a:t>SISTEMAS</a:t>
            </a:r>
            <a:r>
              <a:rPr lang="pt-BR" sz="4400"/>
              <a:t> </a:t>
            </a:r>
            <a:r>
              <a:rPr lang="pt-BR" sz="4400" b="0"/>
              <a:t>OPERACIONAIS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07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16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046" y="1918022"/>
            <a:ext cx="4263679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CONCLUSÃO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08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130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9">
            <a:extLst>
              <a:ext uri="{FF2B5EF4-FFF2-40B4-BE49-F238E27FC236}">
                <a16:creationId xmlns:a16="http://schemas.microsoft.com/office/drawing/2014/main" id="{BA8FFBD3-8CAE-8DAF-B34D-CA7CE170C5A1}"/>
              </a:ext>
            </a:extLst>
          </p:cNvPr>
          <p:cNvSpPr txBox="1"/>
          <p:nvPr/>
        </p:nvSpPr>
        <p:spPr>
          <a:xfrm>
            <a:off x="649701" y="449859"/>
            <a:ext cx="50298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Agradecemos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a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sua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atenção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!</a:t>
            </a:r>
            <a:endParaRPr lang="en-US" sz="5400">
              <a:solidFill>
                <a:srgbClr val="28625F"/>
              </a:solidFill>
              <a:latin typeface="Fredok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56A61F-0752-4D0F-1276-DC3F959772B5}"/>
              </a:ext>
            </a:extLst>
          </p:cNvPr>
          <p:cNvSpPr txBox="1"/>
          <p:nvPr/>
        </p:nvSpPr>
        <p:spPr>
          <a:xfrm>
            <a:off x="456666" y="2640886"/>
            <a:ext cx="765008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Beatriz Mendes; </a:t>
            </a:r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Gabriel Cordeiro;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Julia Gouveia;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Lívia Negrini;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Manuela Monteiro;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Pedro Antunes;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Pedro Barbosa; 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Rebeca </a:t>
            </a:r>
            <a:r>
              <a:rPr lang="en-US" err="1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Cagni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.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05A59541-C0B7-B2EA-DE21-0D193D34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55" y="3825421"/>
            <a:ext cx="1394733" cy="12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3"/>
          <p:cNvCxnSpPr/>
          <p:nvPr/>
        </p:nvCxnSpPr>
        <p:spPr>
          <a:xfrm>
            <a:off x="2228093" y="2517596"/>
            <a:ext cx="4747290" cy="32349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48466A-1F1A-1AB8-03F3-7F2374A628C7}"/>
              </a:ext>
            </a:extLst>
          </p:cNvPr>
          <p:cNvSpPr txBox="1"/>
          <p:nvPr/>
        </p:nvSpPr>
        <p:spPr>
          <a:xfrm>
            <a:off x="2033844" y="1621046"/>
            <a:ext cx="54526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>
                <a:solidFill>
                  <a:schemeClr val="tx2"/>
                </a:solidFill>
                <a:latin typeface="Fredoka"/>
              </a:rPr>
              <a:t>SMART 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738D6D-CE82-D5E1-5035-F7FF983D8901}"/>
              </a:ext>
            </a:extLst>
          </p:cNvPr>
          <p:cNvSpPr txBox="1"/>
          <p:nvPr/>
        </p:nvSpPr>
        <p:spPr>
          <a:xfrm>
            <a:off x="1335712" y="2602302"/>
            <a:ext cx="6520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>
                <a:solidFill>
                  <a:schemeClr val="tx2"/>
                </a:solidFill>
                <a:latin typeface="Fredoka"/>
              </a:rPr>
              <a:t>Uma lixeira diferente do que você já viu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3FFE2C1-E93C-3F82-E08E-D74952FF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98" y="2918278"/>
            <a:ext cx="1539876" cy="13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1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35"/>
          <p:cNvCxnSpPr/>
          <p:nvPr/>
        </p:nvCxnSpPr>
        <p:spPr>
          <a:xfrm>
            <a:off x="3732951" y="3143670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1C5CD1-B64C-E1C1-3747-EE47D585A473}"/>
              </a:ext>
            </a:extLst>
          </p:cNvPr>
          <p:cNvSpPr txBox="1"/>
          <p:nvPr/>
        </p:nvSpPr>
        <p:spPr>
          <a:xfrm>
            <a:off x="2044627" y="2063150"/>
            <a:ext cx="54526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>
                <a:solidFill>
                  <a:schemeClr val="tx2"/>
                </a:solidFill>
                <a:latin typeface="Fredoka"/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/>
              <a:t>PROJETO</a:t>
            </a:r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</a:t>
            </a:r>
          </a:p>
        </p:txBody>
      </p:sp>
      <p:cxnSp>
        <p:nvCxnSpPr>
          <p:cNvPr id="514" name="Google Shape;514;p37"/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1482" y="1428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PROBLEMA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A95F2C-6330-740A-2981-264F5EFD2E16}"/>
              </a:ext>
            </a:extLst>
          </p:cNvPr>
          <p:cNvSpPr txBox="1"/>
          <p:nvPr/>
        </p:nvSpPr>
        <p:spPr>
          <a:xfrm>
            <a:off x="242660" y="852714"/>
            <a:ext cx="85498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>
                <a:latin typeface="Fredoka"/>
              </a:rPr>
              <a:t>Gasto anual de R$ 2.2 bilhões pela prefeitura de São Paulo na coleta de lixo;</a:t>
            </a:r>
          </a:p>
          <a:p>
            <a:pPr marL="285750" indent="-285750">
              <a:buChar char="•"/>
            </a:pPr>
            <a:r>
              <a:rPr lang="pt-BR" sz="1600">
                <a:latin typeface="Fredoka"/>
              </a:rPr>
              <a:t>Modo como o lixo é coletado: rotas ineficientes, lixos despejados nas ruas em dia de coleta, alto gasto de combustíveis e CO</a:t>
            </a:r>
            <a:r>
              <a:rPr lang="pt-BR" sz="1600" baseline="-25000">
                <a:latin typeface="Fredoka"/>
              </a:rPr>
              <a:t>2</a:t>
            </a:r>
            <a:r>
              <a:rPr lang="pt-BR" sz="1600">
                <a:latin typeface="Fredoka"/>
              </a:rPr>
              <a:t>,</a:t>
            </a:r>
            <a:r>
              <a:rPr lang="pt-BR" sz="1600" baseline="-25000">
                <a:latin typeface="Fredoka"/>
              </a:rPr>
              <a:t> </a:t>
            </a:r>
            <a:r>
              <a:rPr lang="pt-BR" sz="1600">
                <a:latin typeface="Fredoka"/>
              </a:rPr>
              <a:t>problemas ambientais.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6632E-08DB-D2CD-1988-9BB6684DBF5B}"/>
              </a:ext>
            </a:extLst>
          </p:cNvPr>
          <p:cNvSpPr txBox="1"/>
          <p:nvPr/>
        </p:nvSpPr>
        <p:spPr>
          <a:xfrm>
            <a:off x="2148114" y="1907721"/>
            <a:ext cx="4729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JUSTIFICATIVA</a:t>
            </a:r>
            <a:endParaRPr lang="pt-BR" sz="36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26D379-7F00-880B-07DC-EBAE42E3C5B1}"/>
              </a:ext>
            </a:extLst>
          </p:cNvPr>
          <p:cNvSpPr txBox="1"/>
          <p:nvPr/>
        </p:nvSpPr>
        <p:spPr>
          <a:xfrm>
            <a:off x="261257" y="2696936"/>
            <a:ext cx="86305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293131"/>
                </a:solidFill>
                <a:latin typeface="Fredoka"/>
              </a:rPr>
              <a:t>Diminuir os gastos com a coleta de lixo, em até, 20%.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B8944-3FDB-6610-646E-F3F705977650}"/>
              </a:ext>
            </a:extLst>
          </p:cNvPr>
          <p:cNvSpPr txBox="1"/>
          <p:nvPr/>
        </p:nvSpPr>
        <p:spPr>
          <a:xfrm>
            <a:off x="2510971" y="3272839"/>
            <a:ext cx="40041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OBJETIVOS</a:t>
            </a:r>
            <a:endParaRPr lang="pt-BR" sz="36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3DD7F8-86A8-26C4-9915-6B6DB1EDE9DC}"/>
              </a:ext>
            </a:extLst>
          </p:cNvPr>
          <p:cNvSpPr txBox="1"/>
          <p:nvPr/>
        </p:nvSpPr>
        <p:spPr>
          <a:xfrm>
            <a:off x="243115" y="4095671"/>
            <a:ext cx="68253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 funcionando adequadamente;</a:t>
            </a:r>
            <a:r>
              <a:rPr lang="pt-BR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Implantar o sistema de lixeiras inteligentes na cidade de São Paulo;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  <a:r>
              <a:rPr lang="pt-BR" sz="1600">
                <a:latin typeface="Fredoka"/>
              </a:rPr>
              <a:t>.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 em 03/06/2024.</a:t>
            </a:r>
          </a:p>
        </p:txBody>
      </p:sp>
    </p:spTree>
    <p:extLst>
      <p:ext uri="{BB962C8B-B14F-4D97-AF65-F5344CB8AC3E}">
        <p14:creationId xmlns:p14="http://schemas.microsoft.com/office/powerpoint/2010/main" val="102956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1482" y="1428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ESCOPO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7FFB4-E96B-B7A0-2C40-905F6725D7A6}"/>
              </a:ext>
            </a:extLst>
          </p:cNvPr>
          <p:cNvSpPr txBox="1"/>
          <p:nvPr/>
        </p:nvSpPr>
        <p:spPr>
          <a:xfrm>
            <a:off x="1006055" y="1007276"/>
            <a:ext cx="5550841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>
                <a:latin typeface="Fredoka"/>
              </a:rPr>
              <a:t>Uso de dois sensores de bloqueio, em lixeiras de, no mínimo, 500l feitas de plástico rígido ou metal;</a:t>
            </a:r>
          </a:p>
          <a:p>
            <a:pPr marL="285750" indent="-285750">
              <a:buChar char="•"/>
            </a:pPr>
            <a:r>
              <a:rPr lang="pt-BR" sz="1600">
                <a:latin typeface="Fredoka"/>
              </a:rPr>
              <a:t>Sensores conectados a um Arduino para coleta de dados;</a:t>
            </a:r>
          </a:p>
          <a:p>
            <a:pPr marL="285750" indent="-285750">
              <a:buChar char="•"/>
            </a:pPr>
            <a:r>
              <a:rPr lang="pt-BR" sz="1600">
                <a:latin typeface="Fredoka"/>
              </a:rPr>
              <a:t>Produção de um dashboard disponibilizado no Site Institucional;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484F18-D3D2-9C31-2193-51DDC91942D1}"/>
              </a:ext>
            </a:extLst>
          </p:cNvPr>
          <p:cNvSpPr txBox="1"/>
          <p:nvPr/>
        </p:nvSpPr>
        <p:spPr>
          <a:xfrm>
            <a:off x="1028036" y="3300080"/>
            <a:ext cx="62139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>
                <a:latin typeface="Fredoka"/>
              </a:rPr>
              <a:t>Espera-se reduzir os gastos em até 20%;</a:t>
            </a:r>
            <a:endParaRPr lang="pt-BR"/>
          </a:p>
          <a:p>
            <a:pPr marL="285750" indent="-285750">
              <a:buChar char="•"/>
            </a:pPr>
            <a:r>
              <a:rPr lang="pt-BR" sz="1600">
                <a:latin typeface="Fredoka"/>
              </a:rPr>
              <a:t>Consequentemente, melhora na limpeza urbana e diminuição dos impactos ambientais causados pela coleta de lixo.</a:t>
            </a:r>
          </a:p>
        </p:txBody>
      </p:sp>
    </p:spTree>
    <p:extLst>
      <p:ext uri="{BB962C8B-B14F-4D97-AF65-F5344CB8AC3E}">
        <p14:creationId xmlns:p14="http://schemas.microsoft.com/office/powerpoint/2010/main" val="36505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531152" y="-24249"/>
            <a:ext cx="65596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Fredoka"/>
              </a:rPr>
              <a:t>DIAGRAMA DE VISÃO DO NEGÓCIO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AF820A6-EAD2-AD7E-96ED-363CFFCC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979715"/>
            <a:ext cx="6758215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304018" y="78328"/>
            <a:ext cx="66287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Fredoka"/>
              </a:rPr>
              <a:t>DIAGRAMA DE VISÃO DO NEGÓCIO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8EC5370-771A-A2F2-5C8B-C93675D2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079500"/>
            <a:ext cx="7039430" cy="39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4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697" y="1864107"/>
            <a:ext cx="87062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FERRAMENTA</a:t>
            </a:r>
            <a:r>
              <a:rPr lang="pt-BR" sz="4800"/>
              <a:t> </a:t>
            </a:r>
            <a:r>
              <a:rPr lang="pt-BR" sz="4800" b="0"/>
              <a:t>DE</a:t>
            </a:r>
            <a:r>
              <a:rPr lang="pt-BR" sz="4800"/>
              <a:t> </a:t>
            </a:r>
            <a:r>
              <a:rPr lang="pt-BR" sz="4800" b="0"/>
              <a:t>GESTÃO</a:t>
            </a:r>
            <a:endParaRPr lang="pt-BR" b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7445229"/>
      </p:ext>
    </p:extLst>
  </p:cSld>
  <p:clrMapOvr>
    <a:masterClrMapping/>
  </p:clrMapOvr>
</p:sld>
</file>

<file path=ppt/theme/theme1.xml><?xml version="1.0" encoding="utf-8"?>
<a:theme xmlns:a="http://schemas.openxmlformats.org/drawingml/2006/main" name="Littering and Recycling in School by Slidesgo">
  <a:themeElements>
    <a:clrScheme name="Simple Light">
      <a:dk1>
        <a:srgbClr val="293131"/>
      </a:dk1>
      <a:lt1>
        <a:srgbClr val="EDEDE1"/>
      </a:lt1>
      <a:dk2>
        <a:srgbClr val="559E6C"/>
      </a:dk2>
      <a:lt2>
        <a:srgbClr val="28625F"/>
      </a:lt2>
      <a:accent1>
        <a:srgbClr val="EE7C9E"/>
      </a:accent1>
      <a:accent2>
        <a:srgbClr val="F5C15F"/>
      </a:accent2>
      <a:accent3>
        <a:srgbClr val="DE8C58"/>
      </a:accent3>
      <a:accent4>
        <a:srgbClr val="F9FAEA"/>
      </a:accent4>
      <a:accent5>
        <a:srgbClr val="70E5DF"/>
      </a:accent5>
      <a:accent6>
        <a:srgbClr val="FFFFFF"/>
      </a:accent6>
      <a:hlink>
        <a:srgbClr val="29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Apresentação na tela (16:9)</PresentationFormat>
  <Paragraphs>68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Fredoka</vt:lpstr>
      <vt:lpstr>Nunito Light</vt:lpstr>
      <vt:lpstr>Manrope</vt:lpstr>
      <vt:lpstr>Bebas Neue</vt:lpstr>
      <vt:lpstr>Manrope Light</vt:lpstr>
      <vt:lpstr>Arial,Sans-Serif</vt:lpstr>
      <vt:lpstr>Arial</vt:lpstr>
      <vt:lpstr>Littering and Recycling in School by Slidesgo</vt:lpstr>
      <vt:lpstr>Apresentação do PowerPoint</vt:lpstr>
      <vt:lpstr>Apresentação do PowerPoint</vt:lpstr>
      <vt:lpstr>Apresentação do PowerPoint</vt:lpstr>
      <vt:lpstr>PROJETO</vt:lpstr>
      <vt:lpstr>Apresentação do PowerPoint</vt:lpstr>
      <vt:lpstr>Apresentação do PowerPoint</vt:lpstr>
      <vt:lpstr>Apresentação do PowerPoint</vt:lpstr>
      <vt:lpstr>Apresentação do PowerPoint</vt:lpstr>
      <vt:lpstr>FERRAMENTA DE GESTÃO</vt:lpstr>
      <vt:lpstr>PROTÓTIPO</vt:lpstr>
      <vt:lpstr>SIMULADOR FINANCEIRO</vt:lpstr>
      <vt:lpstr>BANCO DE DADOS</vt:lpstr>
      <vt:lpstr>SENSOR E ARDUÍNO</vt:lpstr>
      <vt:lpstr>TCRT5000</vt:lpstr>
      <vt:lpstr>SISTEMAS OPERACIONAIS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Cordeiro</dc:creator>
  <cp:lastModifiedBy>GABRIEL CORDEIRO DA SILVA .</cp:lastModifiedBy>
  <cp:revision>4</cp:revision>
  <dcterms:modified xsi:type="dcterms:W3CDTF">2024-03-18T14:10:32Z</dcterms:modified>
</cp:coreProperties>
</file>