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12190095" cy="6858000"/>
  <p:notesSz cx="6858000" cy="9144000"/>
  <p:embeddedFontLst>
    <p:embeddedFont>
      <p:font typeface="Calibri" panose="020F0502020204030204"/>
      <p:regular r:id="rId58"/>
    </p:embeddedFont>
    <p:embeddedFont>
      <p:font typeface="Roboto" panose="02000000000000000000"/>
      <p:regular r:id="rId59"/>
      <p:italic r:id="rId60"/>
    </p:embeddedFont>
    <p:embeddedFont>
      <p:font typeface="Arial Black" panose="020B0A04020102020204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font" Target="fonts/font4.fntdata"/><Relationship Id="rId60" Type="http://schemas.openxmlformats.org/officeDocument/2006/relationships/font" Target="fonts/font3.fntdata"/><Relationship Id="rId6" Type="http://schemas.openxmlformats.org/officeDocument/2006/relationships/slide" Target="slides/slide3.xml"/><Relationship Id="rId59" Type="http://schemas.openxmlformats.org/officeDocument/2006/relationships/font" Target="fonts/font2.fntdata"/><Relationship Id="rId58" Type="http://schemas.openxmlformats.org/officeDocument/2006/relationships/font" Target="fonts/font1.fntdata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88" name="Google Shape;88;p23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74" name="Google Shape;174;p10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4" name="Google Shape;184;p11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91" name="Google Shape;191;p1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cdac6519f_0_0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8cdac6519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cdac6519f_0_9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8cdac6519f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16" name="Google Shape;216;p44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23" name="Google Shape;223;p45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30" name="Google Shape;230;p13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40" name="Google Shape;240;p46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49" name="Google Shape;249;p14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2" name="Google Shape;102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56" name="Google Shape;256;p15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cf559510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63" name="Google Shape;263;g8cf559510c_0_0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78" name="Google Shape;278;p48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85" name="Google Shape;285;p49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92" name="Google Shape;292;p50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01" name="Google Shape;301;p59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09" name="Google Shape;309;p16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18" name="Google Shape;318;p51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27" name="Google Shape;327;p17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37" name="Google Shape;337;p18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44" name="Google Shape;344;p19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51" name="Google Shape;351;p20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3" name="Google Shape;363;p60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1" name="Google Shape;371;p21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80" name="Google Shape;380;p2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88" name="Google Shape;388;p24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95" name="Google Shape;395;p25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03" name="Google Shape;403;p5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11" name="Google Shape;411;p53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6" name="Google Shape;116;p4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22" name="Google Shape;422;p26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29" name="Google Shape;429;p27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40" name="Google Shape;440;p28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49" name="Google Shape;449;p29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60" name="Google Shape;460;p30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69" name="Google Shape;469;p54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77" name="Google Shape;477;p55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89" name="Google Shape;489;p56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98" name="Google Shape;498;p57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06" name="Google Shape;506;p58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2" name="Google Shape;122;p5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15" name="Google Shape;515;p61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23" name="Google Shape;523;p31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1" name="Google Shape;131;p6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0" name="Google Shape;150;p7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8" name="Google Shape;158;p8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65" name="Google Shape;165;p9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Em branco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uas Partes de Conteúdo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2"/>
          <p:cNvSpPr txBox="1"/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type="body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6" name="Google Shape;76;p42"/>
          <p:cNvSpPr txBox="1"/>
          <p:nvPr>
            <p:ph type="body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42"/>
          <p:cNvSpPr txBox="1"/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Cabeçalho da Seção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 txBox="1"/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43"/>
          <p:cNvSpPr txBox="1"/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3"/>
          <p:cNvSpPr txBox="1"/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213736" y="206398"/>
            <a:ext cx="4098957" cy="32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type="body" idx="1"/>
          </p:nvPr>
        </p:nvSpPr>
        <p:spPr>
          <a:xfrm>
            <a:off x="609521" y="1600200"/>
            <a:ext cx="10971372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lide de título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ítulo e texto verticais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 rot="5400000">
            <a:off x="7283708" y="1828979"/>
            <a:ext cx="5851525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type="body" idx="1"/>
          </p:nvPr>
        </p:nvSpPr>
        <p:spPr>
          <a:xfrm rot="5400000">
            <a:off x="1696437" y="-812277"/>
            <a:ext cx="5851525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ítulo e texto vertical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/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type="body" idx="1"/>
          </p:nvPr>
        </p:nvSpPr>
        <p:spPr>
          <a:xfrm rot="5400000">
            <a:off x="3832226" y="-1622505"/>
            <a:ext cx="4525962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m com Legenda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/>
          <p:nvPr>
            <p:ph type="pic" idx="2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8" name="Google Shape;48;p37"/>
          <p:cNvSpPr txBox="1"/>
          <p:nvPr>
            <p:ph type="body" idx="1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9" name="Google Shape;49;p37"/>
          <p:cNvSpPr txBox="1"/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údo com Legenda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8"/>
          <p:cNvSpPr txBox="1"/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type="body"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38"/>
          <p:cNvSpPr txBox="1"/>
          <p:nvPr>
            <p:ph type="body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38"/>
          <p:cNvSpPr txBox="1"/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mente título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/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ação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/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7" name="Google Shape;67;p41"/>
          <p:cNvSpPr txBox="1"/>
          <p:nvPr>
            <p:ph type="body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41"/>
          <p:cNvSpPr txBox="1"/>
          <p:nvPr>
            <p:ph type="body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9" name="Google Shape;69;p41"/>
          <p:cNvSpPr txBox="1"/>
          <p:nvPr>
            <p:ph type="body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41"/>
          <p:cNvSpPr txBox="1"/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/>
          <p:nvPr/>
        </p:nvSpPr>
        <p:spPr>
          <a:xfrm>
            <a:off x="-4543" y="0"/>
            <a:ext cx="12207541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7;p32"/>
          <p:cNvSpPr txBox="1"/>
          <p:nvPr>
            <p:ph type="title"/>
          </p:nvPr>
        </p:nvSpPr>
        <p:spPr>
          <a:xfrm>
            <a:off x="527633" y="0"/>
            <a:ext cx="11072963" cy="75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type="body" idx="1"/>
          </p:nvPr>
        </p:nvSpPr>
        <p:spPr>
          <a:xfrm>
            <a:off x="609521" y="1600200"/>
            <a:ext cx="10971372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32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0999" y="5754414"/>
            <a:ext cx="12192000" cy="1117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32"/>
          <p:cNvGrpSpPr/>
          <p:nvPr/>
        </p:nvGrpSpPr>
        <p:grpSpPr>
          <a:xfrm>
            <a:off x="6277365" y="6284004"/>
            <a:ext cx="5646438" cy="542741"/>
            <a:chOff x="6277365" y="118439"/>
            <a:chExt cx="5646438" cy="542741"/>
          </a:xfrm>
        </p:grpSpPr>
        <p:pic>
          <p:nvPicPr>
            <p:cNvPr id="14" name="Google Shape;14;p32"/>
            <p:cNvPicPr preferRelativeResize="0"/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32"/>
            <p:cNvPicPr preferRelativeResize="0"/>
            <p:nvPr/>
          </p:nvPicPr>
          <p:blipFill rotWithShape="1">
            <a:blip r:embed="rId14"/>
            <a:srcRect l="24600" t="60610" r="22079" b="20393"/>
            <a:stretch>
              <a:fillRect/>
            </a:stretch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32"/>
            <p:cNvPicPr preferRelativeResize="0"/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eclipse.org/downloads/" TargetMode="Externa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3" descr="Foto editada de grupo de pessoas posando para foto&#10;&#10;Descrição gerada automaticament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74362" y="1519024"/>
            <a:ext cx="7606419" cy="427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3"/>
          <p:cNvPicPr preferRelativeResize="0"/>
          <p:nvPr/>
        </p:nvPicPr>
        <p:blipFill rotWithShape="1">
          <a:blip r:embed="rId2"/>
          <a:srcRect t="18079" b="23583"/>
          <a:stretch>
            <a:fillRect/>
          </a:stretch>
        </p:blipFill>
        <p:spPr>
          <a:xfrm>
            <a:off x="5053184" y="446"/>
            <a:ext cx="2594063" cy="151329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3"/>
          <p:cNvSpPr/>
          <p:nvPr/>
        </p:nvSpPr>
        <p:spPr>
          <a:xfrm>
            <a:off x="8894450" y="4124531"/>
            <a:ext cx="3081370" cy="4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1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" name="Google Shape;93;p23"/>
          <p:cNvSpPr/>
          <p:nvPr/>
        </p:nvSpPr>
        <p:spPr>
          <a:xfrm>
            <a:off x="-4542" y="446"/>
            <a:ext cx="4561881" cy="68368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4" name="Google Shape;94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21590" y="3445459"/>
            <a:ext cx="2491568" cy="161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3"/>
          <p:cNvPicPr preferRelativeResize="0"/>
          <p:nvPr/>
        </p:nvPicPr>
        <p:blipFill rotWithShape="1">
          <a:blip r:embed="rId4"/>
          <a:srcRect l="24600" t="16538" r="22079" b="16308"/>
          <a:stretch>
            <a:fillRect/>
          </a:stretch>
        </p:blipFill>
        <p:spPr>
          <a:xfrm>
            <a:off x="647030" y="211435"/>
            <a:ext cx="3164819" cy="313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155928" y="362843"/>
            <a:ext cx="3654744" cy="7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/>
          <p:nvPr/>
        </p:nvSpPr>
        <p:spPr>
          <a:xfrm>
            <a:off x="4547174" y="-12998"/>
            <a:ext cx="7633200" cy="5316900"/>
          </a:xfrm>
          <a:prstGeom prst="rect">
            <a:avLst/>
          </a:prstGeom>
          <a:solidFill>
            <a:srgbClr val="B6DDE7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8" name="Google Shape;98;p23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997" y="3923350"/>
            <a:ext cx="12190413" cy="294779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 txBox="1"/>
          <p:nvPr/>
        </p:nvSpPr>
        <p:spPr>
          <a:xfrm>
            <a:off x="2911238" y="5397246"/>
            <a:ext cx="9009781" cy="119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Introdução: Orientação a Objetos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Compreender compilação, execução e entrada de dados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pt-BR" altLang="en-US" sz="2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07</a:t>
            </a:r>
            <a:r>
              <a:rPr lang="en-US" sz="2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/04/202</a:t>
            </a:r>
            <a:r>
              <a:rPr lang="pt-BR" altLang="en-US" sz="2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</a:t>
            </a:r>
            <a:endParaRPr lang="pt-BR" altLang="en-US" sz="2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/>
        </p:nvSpPr>
        <p:spPr>
          <a:xfrm>
            <a:off x="1" y="-26987"/>
            <a:ext cx="3327816" cy="79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 main()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624336" y="831851"/>
            <a:ext cx="10899414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273133" y="914349"/>
            <a:ext cx="114467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método main() é a primeira função que será executada no programa. Ele é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que quer dizer que ele é visível globalmente,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void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porque não tem retorno,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static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que significa que não precisamos criar objetos e também recebe um array de objetos do tipo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String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Quem chama o método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o inicializador quando interpretamos o bytecode. O único argumento do método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serve para armazenar em cada entrada do array os parâmetros digitados pelo usuário após o nome da classe a ser interpretada.  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Vamos alterar nossa classe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conforme abaixo e compilar e executar passando argumentos 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67025" y="2581738"/>
            <a:ext cx="6501554" cy="137863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/>
          <p:nvPr/>
        </p:nvSpPr>
        <p:spPr>
          <a:xfrm>
            <a:off x="273133" y="3960377"/>
            <a:ext cx="103428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javac  Exemplo.java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Exemplo Celular TV Geladeira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89567" y="4664900"/>
            <a:ext cx="37147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/>
        </p:nvSpPr>
        <p:spPr>
          <a:xfrm>
            <a:off x="0" y="0"/>
            <a:ext cx="2998033" cy="73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685711" y="1052512"/>
            <a:ext cx="10342803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1) Crie uma classe no bloco de notas com o nome Exemplo2.  Imprima seu nome em uma linha e sobrenome em outra linha usando o comando “System.out.print()”.  Sabendo que os caracteres </a:t>
            </a:r>
            <a:r>
              <a:rPr lang="en-US" sz="16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\n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representam quebra de linhas.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649731" y="2781300"/>
            <a:ext cx="1034492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 Utilize os caracteres abaixo no Exemplo2 no lugar do \n para ver o resultado: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\\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\’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\”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/>
        </p:nvSpPr>
        <p:spPr>
          <a:xfrm>
            <a:off x="0" y="0"/>
            <a:ext cx="6685613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 (INTEGRATED DEVELOPMENT ENVIRONMENT)</a:t>
            </a: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526981" y="904638"/>
            <a:ext cx="111872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um ambiente de desenvolvimento integrado, combinando ferramentas, recursos que facilitam o desenvolvimento de aplicações.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526981" y="1212374"/>
            <a:ext cx="11187244" cy="44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Eclipse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Multiplataforma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Suporte a Plugins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Pacotes de desenvolvimento para Java Web e Desktop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Muito utilizada no mercado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NetBeans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Possui suporte para criação de interfaces para aplicações web, desktop e mobile.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Multiplataforma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Muito utilizada em instituições de ensino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IntelliJ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Multiplataforma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Possui um ótimo assistente de código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Suporte nativo ao Kotlin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Uso de plugins: É possível desenvolver em diferentes tecnologias com o IntelliJ (Python, Dart, etc) com o uso de plugins;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8cdac6519f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50018" y="4013326"/>
            <a:ext cx="5290345" cy="21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8cdac6519f_0_0"/>
          <p:cNvSpPr txBox="1"/>
          <p:nvPr>
            <p:ph type="title"/>
          </p:nvPr>
        </p:nvSpPr>
        <p:spPr>
          <a:xfrm>
            <a:off x="609521" y="0"/>
            <a:ext cx="10971372" cy="7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ECLIPSE</a:t>
            </a:r>
            <a:endParaRPr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" name="Google Shape;202;g8cdac6519f_0_0"/>
          <p:cNvSpPr txBox="1"/>
          <p:nvPr>
            <p:ph type="body" idx="1"/>
          </p:nvPr>
        </p:nvSpPr>
        <p:spPr>
          <a:xfrm>
            <a:off x="609504" y="990600"/>
            <a:ext cx="10971372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Utilizaremos o Eclipse para desenvolvimento das aplicações em Java.  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Link para download </a:t>
            </a:r>
            <a:r>
              <a:rPr lang="en-US" sz="1400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2"/>
              </a:rPr>
              <a:t>https://www.eclipse.org/downloads/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Workspace</a:t>
            </a:r>
            <a:endParaRPr sz="23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Workspace é o espaço físico onde você está trabalhando, ou seja, espaço em disco onde tudo do seu projeto será armazenado.</a:t>
            </a:r>
            <a:br>
              <a:rPr lang="en-US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Eclipse trabalha sobre o conceito de workspaces múltiplos: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 panose="020B0604020202020204"/>
              <a:buChar char="-"/>
            </a:pPr>
            <a:r>
              <a:rPr lang="en-US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ao criar um novo workspace, o mesmo é criado zerado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-"/>
            </a:pPr>
            <a:r>
              <a:rPr lang="en-US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pode-se alternar entre os workspaces: </a:t>
            </a:r>
            <a:r>
              <a:rPr lang="en-US" sz="11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File -&gt; Switch Workspace -&gt; Other</a:t>
            </a:r>
            <a:endParaRPr sz="11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-"/>
            </a:pPr>
            <a:r>
              <a:rPr lang="en-US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cada workspace possui uma pasta</a:t>
            </a:r>
            <a:r>
              <a:rPr lang="en-US" sz="11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.metadata</a:t>
            </a:r>
            <a:r>
              <a:rPr lang="en-US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armazena as configurações do mesmo.</a:t>
            </a:r>
            <a:endParaRPr sz="11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cdac6519f_0_9"/>
          <p:cNvSpPr txBox="1"/>
          <p:nvPr>
            <p:ph type="title"/>
          </p:nvPr>
        </p:nvSpPr>
        <p:spPr>
          <a:xfrm>
            <a:off x="609387" y="134622"/>
            <a:ext cx="10971372" cy="61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PERSPECTIVA</a:t>
            </a:r>
            <a:endParaRPr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g8cdac6519f_0_9"/>
          <p:cNvSpPr txBox="1"/>
          <p:nvPr>
            <p:ph type="body" idx="1"/>
          </p:nvPr>
        </p:nvSpPr>
        <p:spPr>
          <a:xfrm>
            <a:off x="465853" y="1135504"/>
            <a:ext cx="7811372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perspectiva define quais e como surgem as visões que estão associadas.</a:t>
            </a:r>
            <a:endParaRPr sz="1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Ex: Java EE, Debug, Java, Team Synchonizing. </a:t>
            </a:r>
            <a:endParaRPr sz="4000"/>
          </a:p>
        </p:txBody>
      </p:sp>
      <p:pic>
        <p:nvPicPr>
          <p:cNvPr id="209" name="Google Shape;209;g8cdac6519f_0_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7821" y="2035632"/>
            <a:ext cx="6949450" cy="374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8cdac6519f_0_9"/>
          <p:cNvSpPr/>
          <p:nvPr/>
        </p:nvSpPr>
        <p:spPr>
          <a:xfrm>
            <a:off x="5759003" y="1698357"/>
            <a:ext cx="1594298" cy="403950"/>
          </a:xfrm>
          <a:prstGeom prst="wedgeRectCallout">
            <a:avLst>
              <a:gd name="adj1" fmla="val 44093"/>
              <a:gd name="adj2" fmla="val 6894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7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Alterna entre as perspectivas e adiciona novas</a:t>
            </a:r>
            <a:endParaRPr sz="7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g8cdac6519f_0_9"/>
          <p:cNvSpPr/>
          <p:nvPr/>
        </p:nvSpPr>
        <p:spPr>
          <a:xfrm>
            <a:off x="6399248" y="2223414"/>
            <a:ext cx="1169448" cy="251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2" name="Google Shape;212;g8cdac6519f_0_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61323" y="2223414"/>
            <a:ext cx="34766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8cdac6519f_0_9"/>
          <p:cNvSpPr/>
          <p:nvPr/>
        </p:nvSpPr>
        <p:spPr>
          <a:xfrm>
            <a:off x="8554745" y="1635522"/>
            <a:ext cx="2489700" cy="4002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 menu - Window - Perspective </a:t>
            </a:r>
            <a:endParaRPr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Também é possível alterar a perspectiva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/>
        </p:nvSpPr>
        <p:spPr>
          <a:xfrm>
            <a:off x="434715" y="-19359"/>
            <a:ext cx="11279509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PREPARANDO O AMBIENTE NO ECLIPSE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9" name="Google Shape;219;p44"/>
          <p:cNvSpPr txBox="1"/>
          <p:nvPr/>
        </p:nvSpPr>
        <p:spPr>
          <a:xfrm>
            <a:off x="526981" y="880755"/>
            <a:ext cx="111872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Java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Clique no menu Window – Preferences – Java – Installed JREs - Edit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0" name="Google Shape;220;p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4624" y="1478549"/>
            <a:ext cx="6894350" cy="4157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/>
        </p:nvSpPr>
        <p:spPr>
          <a:xfrm>
            <a:off x="554636" y="-19359"/>
            <a:ext cx="11159588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PREPARANDO O ECLIPSE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45"/>
          <p:cNvSpPr txBox="1"/>
          <p:nvPr/>
        </p:nvSpPr>
        <p:spPr>
          <a:xfrm>
            <a:off x="526981" y="880755"/>
            <a:ext cx="111872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Java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Altere para a JDK conforme a imagem abaixo: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7" name="Google Shape;227;p4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90046" y="1677112"/>
            <a:ext cx="5579664" cy="3918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554636" y="-19359"/>
            <a:ext cx="11159588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NOVO PROJETO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4266" y="1899124"/>
            <a:ext cx="4285691" cy="34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 txBox="1"/>
          <p:nvPr/>
        </p:nvSpPr>
        <p:spPr>
          <a:xfrm>
            <a:off x="526981" y="880755"/>
            <a:ext cx="111872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criar um novo projeto após abrir o eclipse utilize CTRL + N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Selecione Java Project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97418" y="1918174"/>
            <a:ext cx="3202260" cy="34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/>
          <p:nvPr/>
        </p:nvSpPr>
        <p:spPr>
          <a:xfrm>
            <a:off x="6900696" y="4480855"/>
            <a:ext cx="3532888" cy="43084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Qualquer classe compilada será armazenadas na pasta bin  e não compiladas na pasta src.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7" name="Google Shape;237;p13"/>
          <p:cNvSpPr/>
          <p:nvPr/>
        </p:nvSpPr>
        <p:spPr>
          <a:xfrm rot="1570904">
            <a:off x="6496654" y="4092180"/>
            <a:ext cx="603792" cy="628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/>
        </p:nvSpPr>
        <p:spPr>
          <a:xfrm>
            <a:off x="539646" y="-46654"/>
            <a:ext cx="11174578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NOVO PROJETO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43" name="Google Shape;243;p4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4387" y="1604346"/>
            <a:ext cx="3772000" cy="391214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6"/>
          <p:cNvSpPr/>
          <p:nvPr/>
        </p:nvSpPr>
        <p:spPr>
          <a:xfrm>
            <a:off x="900635" y="778846"/>
            <a:ext cx="108135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Depois de inserir o novo do projeto e clicar em next selecione a fonte do projeto. Por padrão a pasta src é a fonte, mas podemos criar outras pastas fontes mas em geral não fazemos modificação.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45" name="Google Shape;245;p4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22694" y="1604346"/>
            <a:ext cx="3772000" cy="391214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6"/>
          <p:cNvSpPr/>
          <p:nvPr/>
        </p:nvSpPr>
        <p:spPr>
          <a:xfrm>
            <a:off x="5567593" y="4093978"/>
            <a:ext cx="2365273" cy="338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Bibliotecas podem ser inseridas na criação do projeto.</a:t>
            </a:r>
            <a:endParaRPr sz="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/>
          <p:nvPr/>
        </p:nvSpPr>
        <p:spPr>
          <a:xfrm>
            <a:off x="524656" y="7937"/>
            <a:ext cx="11189568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741767" y="973777"/>
            <a:ext cx="100010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São utilizados para organizar as classes da sua aplicação e ajuda na reutilização de código.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criar um pacote no eclipse – Botão direito no src – </a:t>
            </a:r>
            <a:r>
              <a:rPr lang="en-US" sz="12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 - Package</a:t>
            </a:r>
            <a:endParaRPr sz="12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53" name="Google Shape;253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08442" y="1638408"/>
            <a:ext cx="7297333" cy="397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649732" y="1052513"/>
            <a:ext cx="103406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linguagem Java foi criada em 1992 na Sun Microsystem.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 2008 foi adquirida pela Oracle Corporation.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49731" y="2205037"/>
            <a:ext cx="6095207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Características: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Orientada a Objetos;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Portabilidade;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Segurança;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Linguagem Simples;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Alta Performance;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Interpretada;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Multiplataforma;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Fortemente Tipada;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11344" y="187138"/>
            <a:ext cx="30668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CONHECENDO O JAVA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7" name="Google Shape;107;p2" descr="javalogo.png — IFPE Instituto Federal de Pernambuco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15352" y="2599807"/>
            <a:ext cx="3681074" cy="36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/>
          <p:nvPr/>
        </p:nvSpPr>
        <p:spPr>
          <a:xfrm>
            <a:off x="509666" y="9525"/>
            <a:ext cx="1096329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59" name="Google Shape;259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639140" y="1412875"/>
            <a:ext cx="5301559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5"/>
          <p:cNvSpPr txBox="1"/>
          <p:nvPr/>
        </p:nvSpPr>
        <p:spPr>
          <a:xfrm>
            <a:off x="960842" y="844551"/>
            <a:ext cx="9792541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criar uma classe no eclipse – Botão direito no pacote aulas 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 - Class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cf559510c_0_0"/>
          <p:cNvSpPr txBox="1"/>
          <p:nvPr/>
        </p:nvSpPr>
        <p:spPr>
          <a:xfrm>
            <a:off x="283730" y="0"/>
            <a:ext cx="11714075" cy="74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BOAS PRÁTICAS E CONVENÇÕES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6" name="Google Shape;266;g8cf559510c_0_0"/>
          <p:cNvSpPr txBox="1"/>
          <p:nvPr/>
        </p:nvSpPr>
        <p:spPr>
          <a:xfrm>
            <a:off x="400050" y="1157075"/>
            <a:ext cx="11153775" cy="4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Pacotes: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ele deve ser escrito de forma semelhante a um endereço web, só que de trás para frente e ao final, indicamos um nome (ou um conjunto de nome), que classifica as classes agrupadas. (Ex.: “br.com.serratec.model”, ‘br.com.serratec.view”)</a:t>
            </a:r>
            <a:endParaRPr sz="14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 e Interfaces: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nomes das classes e interfaces iniciam com uma letra maiúscula, sendo simples e descritivo. Caso seja nome composto utiliza-se o padrão </a:t>
            </a:r>
            <a:r>
              <a:rPr lang="en-US" sz="1400" b="0" i="1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CamelCase.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(Ex.: “Usuario”, “ContaCorrente”)</a:t>
            </a:r>
            <a:endParaRPr sz="14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Métodos: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métodos seguem o mesmo padrão das classes, com a diferença que a primeira letra é minúscula. Como os métodos executam alguma ação, procure usar verbos para seu nome. (Ex.: “imprimirValor”, “executar”, “calcularMedia”)</a:t>
            </a:r>
            <a:endParaRPr sz="14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Variáveis: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convenção é a mesma adotada para métodos, com nomes curtos e significativos (ex.: “nome”, “nota”, “mediaAluno”). Evitar variáveis com apenas um caracter, a não ser que seja índice em repetições ou vetores (Ex.: “x”, “y”, “i”). Em constantes todas as letras deve estar em maiúsculas e separadas por “_” (Ex.: “JUROS”, “DATA_CORTE”).</a:t>
            </a:r>
            <a:endParaRPr sz="14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609521" y="0"/>
            <a:ext cx="10971372" cy="7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EXPLORER</a:t>
            </a:r>
            <a:endParaRPr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47"/>
          <p:cNvSpPr txBox="1"/>
          <p:nvPr>
            <p:ph type="body" idx="1"/>
          </p:nvPr>
        </p:nvSpPr>
        <p:spPr>
          <a:xfrm>
            <a:off x="609521" y="1136173"/>
            <a:ext cx="10971372" cy="63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Exibe as pasta, pacotes do projeto e configurações da linguagem.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3" name="Google Shape;273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40579" y="1583847"/>
            <a:ext cx="3898096" cy="120697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7"/>
          <p:cNvSpPr txBox="1"/>
          <p:nvPr/>
        </p:nvSpPr>
        <p:spPr>
          <a:xfrm>
            <a:off x="812694" y="3090077"/>
            <a:ext cx="10971372" cy="63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menu inferior o Eclipse contém abas que são exibidas de acordo com o tipo de projeto criado. 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Essas abas podem ser customizadas no </a:t>
            </a:r>
            <a:r>
              <a:rPr lang="en-US" sz="14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 -Show View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5" name="Google Shape;275;p4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4705" y="3872692"/>
            <a:ext cx="1867069" cy="1908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98783" y="1524460"/>
            <a:ext cx="4383345" cy="392933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8"/>
          <p:cNvSpPr txBox="1"/>
          <p:nvPr/>
        </p:nvSpPr>
        <p:spPr>
          <a:xfrm>
            <a:off x="689548" y="9525"/>
            <a:ext cx="10783408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2" name="Google Shape;282;p48"/>
          <p:cNvSpPr txBox="1"/>
          <p:nvPr/>
        </p:nvSpPr>
        <p:spPr>
          <a:xfrm>
            <a:off x="960842" y="844551"/>
            <a:ext cx="1033803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Podemos criar um pacote e a classe ao mesmo basta especificar o nome do pacote na criação da classe.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/>
        </p:nvSpPr>
        <p:spPr>
          <a:xfrm>
            <a:off x="599606" y="9525"/>
            <a:ext cx="10873349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RECURSOS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8" name="Google Shape;288;p49"/>
          <p:cNvSpPr txBox="1"/>
          <p:nvPr/>
        </p:nvSpPr>
        <p:spPr>
          <a:xfrm>
            <a:off x="960842" y="844550"/>
            <a:ext cx="1033803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Clique com o botão direito sobre o projeto </a:t>
            </a:r>
            <a:r>
              <a:rPr lang="en-US" sz="12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Properties – Resources 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Nesta tela visualizamos algumas configurações e localização do projeto no sistema operacional.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89" name="Google Shape;289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0385" y="2193200"/>
            <a:ext cx="5876335" cy="3074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/>
        </p:nvSpPr>
        <p:spPr>
          <a:xfrm>
            <a:off x="659566" y="9525"/>
            <a:ext cx="10813389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RENOMEAR PACOTES E CLASSES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Google Shape;295;p50"/>
          <p:cNvSpPr txBox="1"/>
          <p:nvPr/>
        </p:nvSpPr>
        <p:spPr>
          <a:xfrm>
            <a:off x="960842" y="844551"/>
            <a:ext cx="1033803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alterar o nome de um pacote, clique com o botão direito sobre o pacote </a:t>
            </a:r>
            <a:r>
              <a:rPr lang="en-US" sz="12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Refactor - Rename</a:t>
            </a:r>
            <a:endParaRPr sz="12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96" name="Google Shape;296;p5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06399" y="1209721"/>
            <a:ext cx="3751572" cy="185656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0"/>
          <p:cNvSpPr txBox="1"/>
          <p:nvPr/>
        </p:nvSpPr>
        <p:spPr>
          <a:xfrm>
            <a:off x="1164016" y="3235184"/>
            <a:ext cx="1033803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alterar o nome de uma classe, clique com o botão direito sobre a classe </a:t>
            </a:r>
            <a:r>
              <a:rPr lang="en-US" sz="12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Refactor - Rename</a:t>
            </a:r>
            <a:endParaRPr sz="12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98" name="Google Shape;298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6399" y="3681037"/>
            <a:ext cx="3929820" cy="194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/>
        </p:nvSpPr>
        <p:spPr>
          <a:xfrm>
            <a:off x="659566" y="9525"/>
            <a:ext cx="10813389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RENOMEAR VARIÁVEIS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4" name="Google Shape;304;p59"/>
          <p:cNvSpPr/>
          <p:nvPr/>
        </p:nvSpPr>
        <p:spPr>
          <a:xfrm>
            <a:off x="519953" y="1246812"/>
            <a:ext cx="1064110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renomear uma variável de forma simples, quando existem várias ocorrências, vamos utilizar o exemplo abaixo onde queremos alterar o nome da variável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valor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preco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Selecione a variável ou qualquer referência de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valor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pressione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ALT+SHIFT+R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digite o novo nome e pronto as referências da variável foram modificadas.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5" name="Google Shape;305;p5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8630" y="2875781"/>
            <a:ext cx="3210373" cy="108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80630" y="2923413"/>
            <a:ext cx="3057952" cy="103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/>
        </p:nvSpPr>
        <p:spPr>
          <a:xfrm>
            <a:off x="524656" y="-46037"/>
            <a:ext cx="10948299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960842" y="885494"/>
            <a:ext cx="97925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Primeiro exemplo no Eclipse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execução pressione CTRL + F11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21157" y="1732865"/>
            <a:ext cx="457140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6"/>
          <p:cNvSpPr txBox="1"/>
          <p:nvPr/>
        </p:nvSpPr>
        <p:spPr>
          <a:xfrm>
            <a:off x="1102639" y="2823214"/>
            <a:ext cx="9792541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Segundo exemplo no Eclipse   Criar uma classe com o nome </a:t>
            </a:r>
            <a:r>
              <a:rPr lang="en-US" sz="12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Exemplo2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os atalhos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Barra de espaço – </a:t>
            </a: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Completa determinado comando ou trecho de código</a:t>
            </a:r>
            <a:r>
              <a:rPr lang="en-US" sz="12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 + Barra de espaço – </a:t>
            </a: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Insere o método main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syso + Barra de espaço – </a:t>
            </a: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Insere System.out.println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15" name="Google Shape;315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33856" y="4132451"/>
            <a:ext cx="4622198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1" name="Google Shape;321;p51"/>
          <p:cNvSpPr txBox="1"/>
          <p:nvPr/>
        </p:nvSpPr>
        <p:spPr>
          <a:xfrm>
            <a:off x="443082" y="799353"/>
            <a:ext cx="1115331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exemplo utilizado em linha de comando que passamos argumentos para o método main o mesmo exemplo é implementado no Eclipse.</a:t>
            </a:r>
            <a:endParaRPr sz="12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2" name="Google Shape;322;p51"/>
          <p:cNvSpPr/>
          <p:nvPr/>
        </p:nvSpPr>
        <p:spPr>
          <a:xfrm>
            <a:off x="606985" y="2894535"/>
            <a:ext cx="103396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menu, clique Run Configurations e preencha os argumentos.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23" name="Google Shape;323;p5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60841" y="1187178"/>
            <a:ext cx="453331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0840" y="3229608"/>
            <a:ext cx="4662948" cy="281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/>
          <p:nvPr/>
        </p:nvSpPr>
        <p:spPr>
          <a:xfrm>
            <a:off x="720631" y="1375569"/>
            <a:ext cx="10109294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exibir a implementação da classe 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pressione a tecla 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sobre e clique na opção Open Implementation.  Caso seja exibida a mensagem 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 Not Found,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clique na opção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Change Attached Source -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diretório da sua jdk, procure pelo arquivo 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src.zip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-196825" y="3141663"/>
            <a:ext cx="1166978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Indentação e Alertas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código abaixo ao digitar o comando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CTRL+Espaço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bloco é inserido e automaticamente o texto abaixo é indentado.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SHIFT + F –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 para indentar o seu código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Eclipse emite alertas através do ícone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31" name="Google Shape;331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66656" y="4376738"/>
            <a:ext cx="4926959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07222" y="3867152"/>
            <a:ext cx="152380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585427" y="914599"/>
            <a:ext cx="40527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Visualizando a implementação de uma classe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347205" y="179960"/>
            <a:ext cx="2056786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VERSÕES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47088" y="1268412"/>
            <a:ext cx="1094385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Java1: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ano 1996 -primeira versão estável da linguagem Java foi o JDK (Java Development Kit) 1.0.2, em janeiro de 1996 com o codinome Oak.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Java2: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ano 1998 – Neste versão houve um grande aumento das classes na biblioteca Java (API) entre outras características  como: J2SE (Java 2 Standard Edition), J2EE (Java 2 Enterprise Edition) e J2ME (Java 2 Micro Edition).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Java3: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 2000 – Incorporação do Corba. Inclusão das bibliotecas JNDI, JavaSound entre outros.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Java4: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 2002 – Inclusao de suporte a IPV6, XML, imagens e outros recursos.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Java5: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 2004 – Uma das versões mais utilizadas. Inserção de recursos como: Enumeradores, Autoboxing, Generics, for-each entre outros.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Java6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ano 2006 - A partir desta versão, as siglas J2SE, J2EE e J2ME foram substituídas pelas siglas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SE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Java EE e Java ME respectivamente. Esta versão apresenta melhorias na parte de segurança e desempenho da máquina virtual.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/>
        </p:nvSpPr>
        <p:spPr>
          <a:xfrm>
            <a:off x="134365" y="1214437"/>
            <a:ext cx="1147507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Importações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SHIFT + O –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 para importar um recurso de outro pacote.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6675" y="2600325"/>
            <a:ext cx="32289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/>
        </p:nvSpPr>
        <p:spPr>
          <a:xfrm>
            <a:off x="1199993" y="982993"/>
            <a:ext cx="979254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Replicação de Código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CTRL+ALT+</a:t>
            </a:r>
            <a:r>
              <a:rPr lang="en-US" sz="1800" b="1" i="0" u="none" strike="noStrike" cap="none">
                <a:solidFill>
                  <a:srgbClr val="22222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↓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replica uma ou várias linhas de código para linha abaixo.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CTRL+ALT+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b="0" i="0" u="none" strike="noStrike" cap="none">
                <a:solidFill>
                  <a:srgbClr val="22222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↑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replica uma ou várias linhas de código para linha acima.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7" name="Google Shape;347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31740" y="2393905"/>
            <a:ext cx="4863467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9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/>
          <p:nvPr/>
        </p:nvSpPr>
        <p:spPr>
          <a:xfrm>
            <a:off x="719573" y="779463"/>
            <a:ext cx="479997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Blocos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ALT+SHIFT+A –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Modo seleção em blocos.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4" name="Google Shape;354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75652" y="808037"/>
            <a:ext cx="241269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30683" y="1631145"/>
            <a:ext cx="4177756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76159" y="1631146"/>
            <a:ext cx="4279343" cy="151288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0"/>
          <p:cNvSpPr txBox="1"/>
          <p:nvPr/>
        </p:nvSpPr>
        <p:spPr>
          <a:xfrm>
            <a:off x="922747" y="3267075"/>
            <a:ext cx="9792541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Apagar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d –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Apagar uma linha.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Del –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Apagar a próxima instrução.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Backspace –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Apagar instrução anterior.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912164" y="4652963"/>
            <a:ext cx="979254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Movimentação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 + 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↓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Move linha para baixo.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 +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↑ 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Move linha para cima.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6076158" y="1202027"/>
            <a:ext cx="4799975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Após a seleção preencha com zeros.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/>
        </p:nvSpPr>
        <p:spPr>
          <a:xfrm>
            <a:off x="479684" y="1021510"/>
            <a:ext cx="721203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Marcar Ocorrências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Permite visualizar as ocorrências de uma determinada variável ou comando.</a:t>
            </a:r>
            <a:endParaRPr sz="14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6" name="Google Shape;366;p60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67" name="Google Shape;367;p6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618565" y="1021510"/>
            <a:ext cx="200053" cy="2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6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61036" y="2433068"/>
            <a:ext cx="3315163" cy="148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 txBox="1"/>
          <p:nvPr/>
        </p:nvSpPr>
        <p:spPr>
          <a:xfrm>
            <a:off x="719573" y="779463"/>
            <a:ext cx="350280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SHIFT+ALT + </a:t>
            </a:r>
            <a:r>
              <a:rPr lang="en-US" sz="16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↑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Seleciona um bloco.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719573" y="1725040"/>
            <a:ext cx="9792541" cy="343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Navegação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SHIFT + R -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Pesquisa por classes ou arquivos em todos projetos.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SHIFT + T -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Pesquisa por classes de projetos e do Java.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M -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Janela Inteira.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W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Fechar janela atual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SHIFT + W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Fechar todas janelas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PG DOWN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Próxima aba.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PG UP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Aba anterior.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E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Exibe um caixa de diálogo para busca de uma classe.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Q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O cursor vai para o local da última edição.</a:t>
            </a:r>
            <a:endParaRPr sz="14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777187" y="5285507"/>
            <a:ext cx="979254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Zoom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CTRL++  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Aumentar zoom.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CTRL-- 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Diminuir zoom.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7422776" y="780536"/>
            <a:ext cx="447787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Atalhos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CTRL+SHIFT+ </a:t>
            </a:r>
            <a:r>
              <a:rPr lang="en-US" sz="16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Exibe todos os atalhos do Eclipse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 txBox="1"/>
          <p:nvPr/>
        </p:nvSpPr>
        <p:spPr>
          <a:xfrm>
            <a:off x="719573" y="779463"/>
            <a:ext cx="9792541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Manipulação de Erros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+ 1 –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Realiza correções automaticamente.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83" name="Google Shape;383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9573" y="1604963"/>
            <a:ext cx="5663463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2"/>
          <p:cNvSpPr txBox="1"/>
          <p:nvPr/>
        </p:nvSpPr>
        <p:spPr>
          <a:xfrm>
            <a:off x="719573" y="3663951"/>
            <a:ext cx="9792541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F11 –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Executa o código.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F11 –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Modo debug.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/>
        </p:nvSpPr>
        <p:spPr>
          <a:xfrm>
            <a:off x="719574" y="779463"/>
            <a:ext cx="5089556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T –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Exibe a estrutura de herança de um elemento.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91" name="Google Shape;391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9573" y="1628776"/>
            <a:ext cx="4393628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4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/>
        </p:nvSpPr>
        <p:spPr>
          <a:xfrm>
            <a:off x="704483" y="3188278"/>
            <a:ext cx="9792725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Atalho e recursos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 + SHIFT + S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Busca por qualquer recurso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exemplo abaixo estou pesquisando pelo console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98" name="Google Shape;398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49569" y="4953405"/>
            <a:ext cx="10387248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5"/>
          <p:cNvSpPr txBox="1"/>
          <p:nvPr/>
        </p:nvSpPr>
        <p:spPr>
          <a:xfrm>
            <a:off x="719473" y="779475"/>
            <a:ext cx="9792725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Localização e Substituição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F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Move a linha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 + UP/DOWN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/>
        </p:nvSpPr>
        <p:spPr>
          <a:xfrm>
            <a:off x="431745" y="579438"/>
            <a:ext cx="1824329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Buscas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6" name="Google Shape;406;p52"/>
          <p:cNvSpPr txBox="1"/>
          <p:nvPr/>
        </p:nvSpPr>
        <p:spPr>
          <a:xfrm>
            <a:off x="467722" y="1143000"/>
            <a:ext cx="112316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Podemos realizar buscar nos projetos e em conteúdo dos arquivos através do menu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Search.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07" name="Google Shape;407;p5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5535" y="1768473"/>
            <a:ext cx="8207048" cy="400453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2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/>
          <p:nvPr/>
        </p:nvSpPr>
        <p:spPr>
          <a:xfrm>
            <a:off x="1102642" y="1199128"/>
            <a:ext cx="979254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Dentro do diretório como o nome do projeto onde o Workspace foi criado temos a estrutura de pastas. abaixo: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4" name="Google Shape;414;p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93617" y="1665758"/>
            <a:ext cx="7048562" cy="106555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3"/>
          <p:cNvSpPr/>
          <p:nvPr/>
        </p:nvSpPr>
        <p:spPr>
          <a:xfrm>
            <a:off x="1211811" y="2859915"/>
            <a:ext cx="1049767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pasta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contém os arquivos .class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pasta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src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arquivos .java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arquivo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.classpath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serve para informar onde serão armazenados os arquivos .class e .java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arquivo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.project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utilizado pelo eclipse para configurações referente ao projeto.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6" name="Google Shape;416;p53"/>
          <p:cNvSpPr/>
          <p:nvPr/>
        </p:nvSpPr>
        <p:spPr>
          <a:xfrm>
            <a:off x="1102641" y="3842274"/>
            <a:ext cx="113606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visualizarmos a estrutura de pastas no Eclipse pressione CTRL+3 digite </a:t>
            </a:r>
            <a:r>
              <a:rPr lang="en-US" sz="12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navigator</a:t>
            </a:r>
            <a:endParaRPr sz="1200" b="1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7" name="Google Shape;417;p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3846" y="4282702"/>
            <a:ext cx="2780938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1087476" y="751024"/>
            <a:ext cx="979254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Pastas do Projeto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9" name="Google Shape;419;p53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242274" y="179960"/>
            <a:ext cx="2620819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VERSÕES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47088" y="1052512"/>
            <a:ext cx="10943858" cy="501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Java7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ano 2011 – Algumas características importantes: permite o uso de strings em condições do switch, inferência na criação de objetos com tipos genéricos, uma biblioteca para tratar entrada e saída e melhorias nos streams para XML e Unicode.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Java8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 2014 – Melhoria na performance, manipulação de data e expressões como Lamba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Java9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ano 2017 - melhoria de desempenho às aplicações, jshell, api de suporte ao HTTP 2.0 entre outros.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Java10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 2018 - Inferência de tipos para variáveis locais, Garbage-Collector Interface entre outras melhorias.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Java11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ano 2018 – Anotações de tipo em expressões lambda, padronizaçao do cliente HTTP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Java12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ano 2019 – Novos métodos String, alterações de expressões no Switch, métodos transform entre outros.</a:t>
            </a:r>
            <a:endParaRPr lang="en-US"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lang="en-US"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pt-BR" alt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14 </a:t>
            </a:r>
            <a:r>
              <a:rPr lang="pt-BR" altLang="en-US" sz="160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 2020 - Melhoria na utlização de alguns comandos como o instanceof, switch e outros.</a:t>
            </a:r>
            <a:endParaRPr lang="pt-BR" altLang="en-US" sz="160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lang="pt-BR" altLang="en-US"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pt-BR" alt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17 </a:t>
            </a:r>
            <a:r>
              <a:rPr lang="pt-BR" altLang="en-US" sz="160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 2021 - Implementação de classes seladas, atualizações e melhorias na linguagem.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 txBox="1"/>
          <p:nvPr/>
        </p:nvSpPr>
        <p:spPr>
          <a:xfrm>
            <a:off x="526981" y="776288"/>
            <a:ext cx="979254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menu 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 – Preferences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conforme imagem abaixo fazemos a customização da fonte no editor do Eclipse.  No exemplo vamos alterar o tamanho da fonte para 12 e negrito.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25" name="Google Shape;425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58720" y="1916113"/>
            <a:ext cx="4918998" cy="3815948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/>
          <p:nvPr/>
        </p:nvSpPr>
        <p:spPr>
          <a:xfrm>
            <a:off x="541971" y="573114"/>
            <a:ext cx="1120856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Alterando o tamanho da coluna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exemplo abaixo quando fazemos a indentação do texto e o mesmo não fica na mesma linha. Para alterar a opção e aumentar o tamanho da coluna para que o texto seja exibido em uma única linha precisamos configurar o Eclipse.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32" name="Google Shape;432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9573" y="1620266"/>
            <a:ext cx="6425364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7"/>
          <p:cNvSpPr txBox="1"/>
          <p:nvPr/>
        </p:nvSpPr>
        <p:spPr>
          <a:xfrm>
            <a:off x="617955" y="2924556"/>
            <a:ext cx="5375634" cy="2769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Menu </a:t>
            </a:r>
            <a:r>
              <a:rPr lang="en-US" sz="12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 – Preferences</a:t>
            </a: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digite </a:t>
            </a:r>
            <a:r>
              <a:rPr lang="en-US" sz="12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Formatter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34" name="Google Shape;434;p2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9574" y="3270939"/>
            <a:ext cx="5183041" cy="30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26421" y="3655353"/>
            <a:ext cx="4108421" cy="222683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7"/>
          <p:cNvSpPr txBox="1"/>
          <p:nvPr/>
        </p:nvSpPr>
        <p:spPr>
          <a:xfrm>
            <a:off x="6645117" y="3276558"/>
            <a:ext cx="3871385" cy="2809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Clique em </a:t>
            </a:r>
            <a:r>
              <a:rPr lang="en-US" sz="1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</a:t>
            </a: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insira o nome do perfil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/>
          <p:nvPr/>
        </p:nvSpPr>
        <p:spPr>
          <a:xfrm>
            <a:off x="556961" y="747531"/>
            <a:ext cx="97925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2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 próxima tela insira o tamanho da coluna em Line Wrapping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43" name="Google Shape;443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30154" y="1276350"/>
            <a:ext cx="7341754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8"/>
          <p:cNvSpPr txBox="1"/>
          <p:nvPr/>
        </p:nvSpPr>
        <p:spPr>
          <a:xfrm>
            <a:off x="730154" y="4706938"/>
            <a:ext cx="979254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Ao pressionar CTRL+SHIFT+F o código é colocado em uma única linha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45" name="Google Shape;445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263" y="4986884"/>
            <a:ext cx="996820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8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9"/>
          <p:cNvSpPr txBox="1"/>
          <p:nvPr/>
        </p:nvSpPr>
        <p:spPr>
          <a:xfrm>
            <a:off x="376045" y="594281"/>
            <a:ext cx="97925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2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Aumentando o desempenho desabilitando alguns recursos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52" name="Google Shape;452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42150" y="2983823"/>
            <a:ext cx="5034894" cy="331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1971" y="1108570"/>
            <a:ext cx="9815822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9"/>
          <p:cNvSpPr txBox="1"/>
          <p:nvPr/>
        </p:nvSpPr>
        <p:spPr>
          <a:xfrm>
            <a:off x="929096" y="2484438"/>
            <a:ext cx="4090983" cy="43084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Desablitar verificação ortográfica 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 - Preferences - Speeling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5" name="Google Shape;455;p29"/>
          <p:cNvSpPr txBox="1"/>
          <p:nvPr/>
        </p:nvSpPr>
        <p:spPr>
          <a:xfrm>
            <a:off x="6677214" y="2495551"/>
            <a:ext cx="4033842" cy="43084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Desablitar validações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 - Preferences - Validation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56" name="Google Shape;456;p2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90444" y="2993350"/>
            <a:ext cx="5007381" cy="33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9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/>
          <p:nvPr/>
        </p:nvSpPr>
        <p:spPr>
          <a:xfrm>
            <a:off x="464694" y="-87312"/>
            <a:ext cx="1100826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ECLIPSE</a:t>
            </a:r>
            <a:endParaRPr sz="16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3" name="Google Shape;463;p30"/>
          <p:cNvSpPr txBox="1"/>
          <p:nvPr/>
        </p:nvSpPr>
        <p:spPr>
          <a:xfrm>
            <a:off x="431745" y="579438"/>
            <a:ext cx="1824329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Codificação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4" name="Google Shape;464;p30"/>
          <p:cNvSpPr txBox="1"/>
          <p:nvPr/>
        </p:nvSpPr>
        <p:spPr>
          <a:xfrm>
            <a:off x="467722" y="1143001"/>
            <a:ext cx="112316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Configurar a codificação de caracteres é importante para ambientes de desenvolvimento com sistema operacionais diferentes.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65" name="Google Shape;465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4335" y="1766887"/>
            <a:ext cx="5761986" cy="378936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0"/>
          <p:cNvSpPr txBox="1"/>
          <p:nvPr/>
        </p:nvSpPr>
        <p:spPr>
          <a:xfrm>
            <a:off x="7185369" y="4246728"/>
            <a:ext cx="4033842" cy="8318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 File Enconding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UTF-8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Delimitador Unix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4"/>
          <p:cNvSpPr txBox="1"/>
          <p:nvPr/>
        </p:nvSpPr>
        <p:spPr>
          <a:xfrm>
            <a:off x="494674" y="-1584"/>
            <a:ext cx="1097828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431745" y="579438"/>
            <a:ext cx="1824329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Temas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3" name="Google Shape;473;p54"/>
          <p:cNvSpPr txBox="1"/>
          <p:nvPr/>
        </p:nvSpPr>
        <p:spPr>
          <a:xfrm>
            <a:off x="467722" y="1143000"/>
            <a:ext cx="112316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Clique no menu Window – Preferences – General - Appearance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74" name="Google Shape;474;p5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2213" y="1910948"/>
            <a:ext cx="5823982" cy="386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/>
        </p:nvSpPr>
        <p:spPr>
          <a:xfrm>
            <a:off x="449705" y="157163"/>
            <a:ext cx="1102325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EXPORTANDO E IMPORTANDO PROJETOS NO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0" name="Google Shape;480;p55"/>
          <p:cNvSpPr txBox="1"/>
          <p:nvPr/>
        </p:nvSpPr>
        <p:spPr>
          <a:xfrm>
            <a:off x="467722" y="1114413"/>
            <a:ext cx="1123168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Abra a pasta do seu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workspace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copie a pasta para o local de destino</a:t>
            </a:r>
            <a:endParaRPr sz="12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1" name="Google Shape;481;p55"/>
          <p:cNvSpPr txBox="1"/>
          <p:nvPr/>
        </p:nvSpPr>
        <p:spPr>
          <a:xfrm>
            <a:off x="467722" y="797409"/>
            <a:ext cx="1123168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Exportaçao Projeto Java</a:t>
            </a:r>
            <a:endParaRPr sz="12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82" name="Google Shape;482;p5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67722" y="1699287"/>
            <a:ext cx="8088847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5"/>
          <p:cNvSpPr txBox="1"/>
          <p:nvPr/>
        </p:nvSpPr>
        <p:spPr>
          <a:xfrm>
            <a:off x="467722" y="2208666"/>
            <a:ext cx="1123168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Importação Projeto Java</a:t>
            </a:r>
            <a:endParaRPr sz="12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4" name="Google Shape;484;p55"/>
          <p:cNvSpPr txBox="1"/>
          <p:nvPr/>
        </p:nvSpPr>
        <p:spPr>
          <a:xfrm>
            <a:off x="467722" y="2593508"/>
            <a:ext cx="1123168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importar copie a pasta para o workspace da máquina de destino e abra o Eclipse e clique no menu File - Import - General – Existing project into Workspace. Selecione o diretório da pasta.</a:t>
            </a:r>
            <a:endParaRPr sz="11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85" name="Google Shape;485;p5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0314" y="3471203"/>
            <a:ext cx="2700009" cy="257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03157" y="3520196"/>
            <a:ext cx="2700009" cy="244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6"/>
          <p:cNvSpPr txBox="1"/>
          <p:nvPr/>
        </p:nvSpPr>
        <p:spPr>
          <a:xfrm>
            <a:off x="497702" y="911339"/>
            <a:ext cx="1123168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instalação de um novo plugin, selecione o menu help install new software. Selecione All Available Sites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 exemplo faremos a instalação do Swing.  Digite Swing na caixa de texto, selecione a opção Swing Design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92" name="Google Shape;492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2627" y="1758063"/>
            <a:ext cx="4857118" cy="235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35765" y="3504745"/>
            <a:ext cx="4723785" cy="229061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6"/>
          <p:cNvSpPr txBox="1"/>
          <p:nvPr/>
        </p:nvSpPr>
        <p:spPr>
          <a:xfrm>
            <a:off x="6809317" y="3123987"/>
            <a:ext cx="329522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Selecione Window Builder Core UI</a:t>
            </a:r>
            <a:endParaRPr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5" name="Google Shape;495;p56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INSTALAÇÃO DE PLUGINS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"/>
          <p:cNvSpPr txBox="1"/>
          <p:nvPr/>
        </p:nvSpPr>
        <p:spPr>
          <a:xfrm>
            <a:off x="647614" y="792106"/>
            <a:ext cx="540949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Marque a primeira opção e clique em Finish. 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01" name="Google Shape;501;p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7613" y="1230314"/>
            <a:ext cx="5797639" cy="2811342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7"/>
          <p:cNvSpPr txBox="1"/>
          <p:nvPr/>
        </p:nvSpPr>
        <p:spPr>
          <a:xfrm>
            <a:off x="660305" y="4459239"/>
            <a:ext cx="888250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Existem outros plugins que podem ajudar o desenvolvedor como o FindBugs e o CheckStyle por exemplo.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3" name="Google Shape;503;p57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INSTALAÇÃO DE PLUGINS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"/>
          <p:cNvSpPr txBox="1"/>
          <p:nvPr/>
        </p:nvSpPr>
        <p:spPr>
          <a:xfrm>
            <a:off x="476189" y="0"/>
            <a:ext cx="11714224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RECURSO QUICK DIFF</a:t>
            </a:r>
            <a:endParaRPr sz="16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9" name="Google Shape;509;p58"/>
          <p:cNvSpPr txBox="1"/>
          <p:nvPr/>
        </p:nvSpPr>
        <p:spPr>
          <a:xfrm>
            <a:off x="647614" y="1001730"/>
            <a:ext cx="110094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Eclipse suporta plugins para controle de versão como git e svn por exemplo.  Podemos comparar as linhas que foram modificadas em nosso projeto e não foram feitas commit.  Esta configuração pode habilitada com o atalho CTRL+SHIFT+Q ou clicando com o botão direito do mouse em um arquivo do projeto próximo ao identificador de linha.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10" name="Google Shape;510;p5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35601" y="2185994"/>
            <a:ext cx="4281881" cy="372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0403" y="1688454"/>
            <a:ext cx="2373020" cy="1590872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8"/>
          <p:cNvSpPr txBox="1"/>
          <p:nvPr/>
        </p:nvSpPr>
        <p:spPr>
          <a:xfrm>
            <a:off x="4399994" y="1606502"/>
            <a:ext cx="43999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Podemos também alterar as cores de destaque em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Windows Preferences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 descr="livro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47614" y="1630362"/>
            <a:ext cx="2380939" cy="21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255136" y="194873"/>
            <a:ext cx="188782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LIVROS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6" name="Google Shape;126;p5" descr="livro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99969" y="1643063"/>
            <a:ext cx="2761890" cy="207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 descr="eduardoBezerr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66622" y="1643063"/>
            <a:ext cx="2761890" cy="207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31729" y="1647826"/>
            <a:ext cx="2806335" cy="210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 txBox="1"/>
          <p:nvPr/>
        </p:nvSpPr>
        <p:spPr>
          <a:xfrm>
            <a:off x="476189" y="0"/>
            <a:ext cx="11714224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Copiar as configurações para um novo workspace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8" name="Google Shape;518;p61"/>
          <p:cNvSpPr/>
          <p:nvPr/>
        </p:nvSpPr>
        <p:spPr>
          <a:xfrm>
            <a:off x="328271" y="948625"/>
            <a:ext cx="1111517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 configurações efetuadas em um determinado workspace não são automaticamente replicadas para novos workspaces.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efetuar a cópia seguir os passos abaixo: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Dentro do workspace configurado, localize e copie a pasta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.settings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o novo workspace.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Obs: Só copiar esta pasta.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19" name="Google Shape;519;p6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6189" y="2764507"/>
            <a:ext cx="452437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28162" y="3093372"/>
            <a:ext cx="6131492" cy="1290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1"/>
          <p:cNvSpPr txBox="1"/>
          <p:nvPr/>
        </p:nvSpPr>
        <p:spPr>
          <a:xfrm>
            <a:off x="909482" y="1148975"/>
            <a:ext cx="10483035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1-Abra o Eclipse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2-Crie seu workspace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3-Adicione as perspectivas: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e Debug</a:t>
            </a:r>
            <a:endParaRPr sz="16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4-Criar um novo projeto com nome “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introducao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5-Criar o pacote “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aulas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6-Criar uma classe “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Exercicio.java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 dentro do pacote e criar o método “main”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7-Imprimir na tela em cada linha a frase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“Curso Técnico de Programação”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 – Imprimir na tela “Hello World !!” usando o código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Sytem.err.println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pesquisar a diferença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75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Entre o atributo out  e err.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6" name="Google Shape;526;p31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ctrTitle"/>
          </p:nvPr>
        </p:nvSpPr>
        <p:spPr>
          <a:xfrm>
            <a:off x="314794" y="0"/>
            <a:ext cx="1139943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PROCESSO DE COMPILAÇÃO E INTERPRETAÇÃO DE PROGRAMAS JAVA 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134" name="Google Shape;134;p6"/>
          <p:cNvSpPr txBox="1"/>
          <p:nvPr>
            <p:ph type="subTitle" idx="1"/>
          </p:nvPr>
        </p:nvSpPr>
        <p:spPr>
          <a:xfrm>
            <a:off x="474325" y="709684"/>
            <a:ext cx="11388587" cy="271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dos recursos do Java é a portabilidade do código gerado. Esta portabilidade é atingida através da utilização de bytecodes. Bytecode é um formato de código intermediário entre o código fonte, o texto que o programador consegue manipular, e o código de máquina, que o computador consegue executar.  Na plataforma Java, o bytecode é interpretado por uma máquina virtual Java (JVM).  A portabilidade do código Java é obtida à medida que máquinas virtuais Java estão disponíveis para diferentes plataformas. Assim, o código Java que foi compilado em uma máquina pode ser executado em qualquer máquina virtual Java, independentemente de qual seja o sistema operacional ou o processador que executa o código:</a:t>
            </a:r>
            <a:endParaRPr sz="2800"/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4334" y="2927255"/>
            <a:ext cx="1428565" cy="95915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3140725" y="2927255"/>
            <a:ext cx="1589409" cy="722312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Editor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2052900" y="3224117"/>
            <a:ext cx="874069" cy="215900"/>
          </a:xfrm>
          <a:prstGeom prst="rightArrow">
            <a:avLst>
              <a:gd name="adj1" fmla="val 18044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5011615" y="3224117"/>
            <a:ext cx="876186" cy="215900"/>
          </a:xfrm>
          <a:prstGeom prst="rightArrow">
            <a:avLst>
              <a:gd name="adj1" fmla="val 18052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6029598" y="2992343"/>
            <a:ext cx="1358723" cy="657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Fonte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7532236" y="3208242"/>
            <a:ext cx="876186" cy="215900"/>
          </a:xfrm>
          <a:prstGeom prst="rightArrow">
            <a:avLst>
              <a:gd name="adj1" fmla="val 18052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8687785" y="2927255"/>
            <a:ext cx="1631737" cy="722312"/>
          </a:xfrm>
          <a:custGeom>
            <a:avLst/>
            <a:gdLst/>
            <a:ahLst/>
            <a:cxnLst/>
            <a:rect l="l" t="t" r="r" b="b"/>
            <a:pathLst>
              <a:path w="1223962" h="722313" extrusionOk="0">
                <a:moveTo>
                  <a:pt x="0" y="0"/>
                </a:moveTo>
                <a:lnTo>
                  <a:pt x="1103574" y="0"/>
                </a:lnTo>
                <a:lnTo>
                  <a:pt x="1223962" y="120388"/>
                </a:lnTo>
                <a:lnTo>
                  <a:pt x="1223962" y="722313"/>
                </a:lnTo>
                <a:lnTo>
                  <a:pt x="0" y="722313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Compilador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2" name="Google Shape;142;p6"/>
          <p:cNvSpPr/>
          <p:nvPr/>
        </p:nvSpPr>
        <p:spPr>
          <a:xfrm rot="7620000">
            <a:off x="9025836" y="3880303"/>
            <a:ext cx="657225" cy="287829"/>
          </a:xfrm>
          <a:prstGeom prst="rightArrow">
            <a:avLst>
              <a:gd name="adj1" fmla="val 18052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7775175" y="4296718"/>
            <a:ext cx="1823965" cy="504056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Byte Code</a:t>
            </a: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4" name="Google Shape;144;p6"/>
          <p:cNvSpPr/>
          <p:nvPr/>
        </p:nvSpPr>
        <p:spPr>
          <a:xfrm rot="7620000">
            <a:off x="7437220" y="4901859"/>
            <a:ext cx="655637" cy="287829"/>
          </a:xfrm>
          <a:prstGeom prst="rightArrow">
            <a:avLst>
              <a:gd name="adj1" fmla="val 18044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6436376" y="5359071"/>
            <a:ext cx="1678743" cy="583439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JVM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Linux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6" name="Google Shape;146;p6"/>
          <p:cNvSpPr/>
          <p:nvPr/>
        </p:nvSpPr>
        <p:spPr>
          <a:xfrm rot="3240000">
            <a:off x="9396998" y="4905034"/>
            <a:ext cx="655637" cy="287829"/>
          </a:xfrm>
          <a:prstGeom prst="rightArrow">
            <a:avLst>
              <a:gd name="adj1" fmla="val 18044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9117819" y="5359070"/>
            <a:ext cx="1678743" cy="583439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JVM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Windows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0" y="1"/>
            <a:ext cx="3822492" cy="74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CARACTERÍSTICAS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359786" y="1126099"/>
            <a:ext cx="10656029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SE (Standard Edition)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JDK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Java Developer’s Kit, conjunto de ferramentas para desenvolvimento;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Java Runtime Environment, ambiente de interpretação e execução.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349204" y="2285535"/>
            <a:ext cx="10929044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OPEN JDK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Java OPEN JDK é a versão free, no entanto, é preciso fazer atualizações sempre que uma nova versão for lançada.  Caso não sejam feitas as atualizações, não serão mais feitas correções de bugs e nem instaladas novas funcionalidades que forem lançadas no programa.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LTS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Long Term Support)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uma versão paga. A empresa garante todas as atualizações para a versão usada em produção. Atualizações em seis meses.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359786" y="4590962"/>
            <a:ext cx="805926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Algumas ferramentas do Java JDK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Compilador Java - javac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Interpretador de aplicações Java - java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gerador de documentação para programas - javadoc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manipulador de arquivos comprimidos - jar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/>
        </p:nvSpPr>
        <p:spPr>
          <a:xfrm>
            <a:off x="1" y="1"/>
            <a:ext cx="2533338" cy="76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PATH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814811" y="836612"/>
            <a:ext cx="1089941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Path é uma variável de ambiente de um sistema operacional que fornece a uma aplicação uma lista de pastas onde procurar por arquivos executáveis.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variável de ambiente CLASSPATH do Java é uma lista de locais que são visitados na procura por arquivos de classes, tanto o interpretador Java como o compilador Java usam a CLASSPATH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 imagem abaixo é exibida a configuração do Path do Java no Windows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9561" y="2636837"/>
            <a:ext cx="4948122" cy="35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1" y="1"/>
            <a:ext cx="2968052" cy="74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COMPILAÇÃO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304172" y="967294"/>
            <a:ext cx="118862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 aplicação Java deve ter pelo menos uma classe que contenha um método chamado main(), o qual contém o primeiro código a ser executado para iniciar a aplicação. 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Usando um editor de texto inserimos o código e salvamos o arquivo com o nome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Exemplo.java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Conforme exemplo abaixo: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304172" y="3601876"/>
            <a:ext cx="1111326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Acesse o terminal do Windows ou Linux e execute os comandos abaixo: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compilador converte arquivos-fonte Java em bytecodes com o comando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javac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javac Exemplo.java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 resultado teremos um arquivo bytecode com o mesmo nome do arquivo mas com a  extensão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.class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interpretador Java é chamado com o aplicativo java.exe. Ele é usado para interpretar o bytecode arquivo .class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execução basta digitar. 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Exemplo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14107" y="2165178"/>
            <a:ext cx="6158698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/>
          <p:nvPr/>
        </p:nvSpPr>
        <p:spPr>
          <a:xfrm>
            <a:off x="1760941" y="1646703"/>
            <a:ext cx="3674404" cy="24622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nome do arquivo deve coincidir com o nome da classe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16807</Words>
  <Application>WPS Presentation</Application>
  <PresentationFormat/>
  <Paragraphs>519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Arial</vt:lpstr>
      <vt:lpstr>SimSun</vt:lpstr>
      <vt:lpstr>Wingdings</vt:lpstr>
      <vt:lpstr>Arial</vt:lpstr>
      <vt:lpstr>Calibri</vt:lpstr>
      <vt:lpstr>Roboto</vt:lpstr>
      <vt:lpstr>Noto Sans Symbols</vt:lpstr>
      <vt:lpstr>Segoe Print</vt:lpstr>
      <vt:lpstr>Microsoft YaHei</vt:lpstr>
      <vt:lpstr>Arial Unicode MS</vt:lpstr>
      <vt:lpstr>Arial Black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 PROCESSO DE COMPILAÇÃO E INTERPRETAÇÃO DE PROGRAMAS JAVA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ECLIPSE</vt:lpstr>
      <vt:lpstr>PERSPECTIVA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EXPLORER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</dc:creator>
  <cp:lastModifiedBy>Admin</cp:lastModifiedBy>
  <cp:revision>2</cp:revision>
  <dcterms:created xsi:type="dcterms:W3CDTF">2022-04-07T02:13:00Z</dcterms:created>
  <dcterms:modified xsi:type="dcterms:W3CDTF">2022-04-07T11:07:33Z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81D7E5922D8C4A1991CE02D346377E68</vt:lpwstr>
  </property>
  <property fmtid="{D5CDD505-2E9C-101B-9397-08002B2CF9AE}" pid="3" name="KSOProductBuildVer">
    <vt:lpwstr>1046-11.2.0.11042</vt:lpwstr>
  </property>
</Properties>
</file>