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295" r:id="rId44"/>
    <p:sldId id="296" r:id="rId45"/>
    <p:sldId id="297" r:id="rId46"/>
  </p:sldIdLst>
  <p:sldSz cx="12190095" cy="6858000"/>
  <p:notesSz cx="6858000" cy="9144000"/>
  <p:embeddedFontLst>
    <p:embeddedFont>
      <p:font typeface="Calibri" panose="020F0502020204030204"/>
      <p:regular r:id="rId50"/>
      <p:bold r:id="rId51"/>
      <p:italic r:id="rId52"/>
      <p:boldItalic r:id="rId53"/>
    </p:embeddedFont>
    <p:embeddedFont>
      <p:font typeface="Roboto" panose="02000000000000000000"/>
      <p:regular r:id="rId54"/>
      <p:bold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4B38087-06AB-4186-8208-15CA7139D0D5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3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2" name="Google Shape;9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9" name="Google Shape;16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6" name="Google Shape;176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4" name="Google Shape;184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1" name="Google Shape;191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8" name="Google Shape;198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2" name="Google Shape;212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9" name="Google Shape;219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p5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1" name="Google Shape;241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8" name="Google Shape;248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5" name="Google Shape;255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1" name="Google Shape;261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9" name="Google Shape;269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9" name="Google Shape;279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8" name="Google Shape;298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9" name="Google Shape;309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7" name="Google Shape;317;p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0" name="Google Shape;330;p2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2" name="Google Shape;11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42" name="Google Shape;342;p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9" name="Google Shape;359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4" name="Google Shape;374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83" name="Google Shape;383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1" name="Google Shape;391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9" name="Google Shape;399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06" name="Google Shape;406;p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2" name="Google Shape;412;p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9" name="Google Shape;419;p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6" name="Google Shape;426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9" name="Google Shape;11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6" name="Google Shape;426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38" name="Google Shape;438;p3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45" name="Google Shape;445;p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53" name="Google Shape;453;p4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6" name="Google Shape;13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5" name="Google Shape;145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2" name="Google Shape;152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type="body" idx="1"/>
          </p:nvPr>
        </p:nvSpPr>
        <p:spPr>
          <a:xfrm rot="5400000">
            <a:off x="3832225" y="-1622425"/>
            <a:ext cx="4525963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/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type="body" idx="1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7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48"/>
          <p:cNvSpPr txBox="1"/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49"/>
          <p:cNvSpPr txBox="1"/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49"/>
          <p:cNvSpPr txBox="1"/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49"/>
          <p:cNvSpPr txBox="1"/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49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50"/>
          <p:cNvSpPr txBox="1"/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50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/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1"/>
          <p:cNvSpPr txBox="1"/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1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42"/>
          <p:cNvSpPr/>
          <p:nvPr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" name="Google Shape;16;p42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2"/>
          <p:cNvGrpSpPr/>
          <p:nvPr/>
        </p:nvGrpSpPr>
        <p:grpSpPr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8" name="Google Shape;18;p42"/>
            <p:cNvPicPr preferRelativeResize="0"/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2"/>
            <p:cNvPicPr preferRelativeResize="0"/>
            <p:nvPr/>
          </p:nvPicPr>
          <p:blipFill rotWithShape="1">
            <a:blip r:embed="rId14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2"/>
            <p:cNvPicPr preferRelativeResize="0"/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 descr="Foto editada de grupo de pessoas posando para foto&#10;&#10;Descrição gerada automa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4362" y="1519024"/>
            <a:ext cx="7606419" cy="42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2"/>
          <a:srcRect t="18079" b="23583"/>
          <a:stretch>
            <a:fillRect/>
          </a:stretch>
        </p:blipFill>
        <p:spPr>
          <a:xfrm>
            <a:off x="5053184" y="446"/>
            <a:ext cx="2594063" cy="15132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894450" y="4124531"/>
            <a:ext cx="3081370" cy="4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4542" y="446"/>
            <a:ext cx="4561881" cy="68368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21590" y="3445459"/>
            <a:ext cx="2491568" cy="16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/>
          <a:srcRect l="24600" t="16538" r="22079" b="16308"/>
          <a:stretch>
            <a:fillRect/>
          </a:stretch>
        </p:blipFill>
        <p:spPr>
          <a:xfrm>
            <a:off x="647030" y="211435"/>
            <a:ext cx="3164819" cy="31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155928" y="362843"/>
            <a:ext cx="3654744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4547174" y="-12998"/>
            <a:ext cx="7633074" cy="5316895"/>
          </a:xfrm>
          <a:prstGeom prst="rect">
            <a:avLst/>
          </a:prstGeom>
          <a:solidFill>
            <a:srgbClr val="B6DDE7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997" y="3923350"/>
            <a:ext cx="12190413" cy="29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021244" y="5239583"/>
            <a:ext cx="11154405" cy="15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Dominar os identificadores, palavras chave, tipos e operadores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Saber utilizar as estruturas de programação</a:t>
            </a:r>
            <a:endParaRPr sz="24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Variáveis, Tipos, Operadores e  Estruturas de repetição</a:t>
            </a:r>
            <a:endParaRPr sz="24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altLang="en-US" sz="2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08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/04/2021</a:t>
            </a:r>
            <a:endParaRPr sz="2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211360" y="147043"/>
            <a:ext cx="581183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 CASTING DE 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749910" y="1129442"/>
            <a:ext cx="108188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Declare duas variáveis do tipo </a:t>
            </a: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realize sua soma.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seguida, realize o casting da operação para </a:t>
            </a: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realizar sua divisão.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55191" y="2454491"/>
            <a:ext cx="4700307" cy="273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ARITMÉTICOS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80557" y="686966"/>
            <a:ext cx="1118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aritméticos seguem  as mesmas regras seguidas em álgebra. Quando existem vários operadores de mesma precedência, ela é avaliada da esquerda pra direita.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808793" y="2132856"/>
          <a:ext cx="10858575" cy="30000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619525"/>
                <a:gridCol w="3619525"/>
                <a:gridCol w="36195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Precedência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Multiplicação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*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Divisão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/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Resto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Soma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+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Subtração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2º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1" name="Google Shape;181;p11"/>
          <p:cNvSpPr txBox="1"/>
          <p:nvPr/>
        </p:nvSpPr>
        <p:spPr>
          <a:xfrm>
            <a:off x="808793" y="4869160"/>
            <a:ext cx="108585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Importante: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precedência também é válida para parênteses mais internos quando presente, assim como na álgebra.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RELACIONAL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666050" y="440804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relacionais avaliam dois operandos retornando um valor booleano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8" name="Google Shape;188;p12"/>
          <p:cNvGraphicFramePr/>
          <p:nvPr/>
        </p:nvGraphicFramePr>
        <p:xfrm>
          <a:off x="2062758" y="1844824"/>
          <a:ext cx="7239050" cy="30000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619525"/>
                <a:gridCol w="36195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==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Diferente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!=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Menor 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&lt;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Menor ou 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&lt;=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Maior 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&gt;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Maior ou 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&gt;=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ATRIBUIÇÃO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50850" y="714375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de atribuição  como o próprio nome diz, fazem a atribuição de um valor a uma variável 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1666050" y="2357430"/>
          <a:ext cx="7239075" cy="30000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2413025"/>
                <a:gridCol w="2413025"/>
                <a:gridCol w="2413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Equivalente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Atribuição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Soma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+=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+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Subtrai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-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Multiplica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*=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*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Divide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/=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/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Pega o resto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%=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 = a %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LÓGICOS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450850" y="908720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lógicos representam o recurso que nos permite criar expressões lógicas maiores a partir da junção de duas ou mais expressões.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02" name="Google Shape;202;p14"/>
          <p:cNvGraphicFramePr/>
          <p:nvPr/>
        </p:nvGraphicFramePr>
        <p:xfrm>
          <a:off x="3286894" y="2492896"/>
          <a:ext cx="4826050" cy="30000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2413025"/>
                <a:gridCol w="2413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Negação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!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&amp;&amp;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||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609600" y="27463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78582" y="1000125"/>
            <a:ext cx="10975231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Definem qual bloco de comandos deverá ser executado uma determinada condição.  Caso a condição do comando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avaliada como verdadeira será executado o bloco de comandos dentro 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caso contrário 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condição é uma expressão que retorna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true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ou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(condicao)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codigo;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codigo;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18942" y="2420888"/>
            <a:ext cx="6704564" cy="332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/>
          <p:nvPr/>
        </p:nvSpPr>
        <p:spPr>
          <a:xfrm>
            <a:off x="211360" y="147043"/>
            <a:ext cx="581183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 IF/ELSE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749910" y="1129442"/>
            <a:ext cx="108188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 um programa com duas variáveis inteiras inicializadas com um valor, compare e imprima na tela o maior valor.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2638" y="1844824"/>
            <a:ext cx="5302355" cy="244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262558" y="26064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593725" y="1000125"/>
            <a:ext cx="1086008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Curto-Circuito: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avaliar expressões booleanas (lógicas AND e OR), a avaliação pode parar assim que encontrar a primeira condição que satisfaça ou negue a expressão</a:t>
            </a: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7371" y="1742500"/>
            <a:ext cx="5616724" cy="38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8183438" y="1328936"/>
            <a:ext cx="19254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 forma de atribuição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83438" y="1760984"/>
            <a:ext cx="2167050" cy="176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53338" y="3916975"/>
            <a:ext cx="39528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/>
          <p:nvPr>
            <p:ph type="title"/>
          </p:nvPr>
        </p:nvSpPr>
        <p:spPr>
          <a:xfrm>
            <a:off x="262558" y="26064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54"/>
          <p:cNvSpPr/>
          <p:nvPr/>
        </p:nvSpPr>
        <p:spPr>
          <a:xfrm>
            <a:off x="593725" y="1000125"/>
            <a:ext cx="108600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 Ternário</a:t>
            </a: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3" name="Google Shape;233;p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5765" y="3340608"/>
            <a:ext cx="7024197" cy="27378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4"/>
          <p:cNvSpPr txBox="1"/>
          <p:nvPr/>
        </p:nvSpPr>
        <p:spPr>
          <a:xfrm>
            <a:off x="694944" y="1889760"/>
            <a:ext cx="6486144" cy="738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Sintaxe:</a:t>
            </a:r>
            <a:endParaRPr lang="en-US"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&lt;condição booleana&gt;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&lt;código(caso verdadeiro)&gt;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&lt;código(caso falso)&gt;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8997696" y="3511296"/>
            <a:ext cx="2438400" cy="524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6" name="Google Shape;236;p54"/>
          <p:cNvCxnSpPr/>
          <p:nvPr/>
        </p:nvCxnSpPr>
        <p:spPr>
          <a:xfrm flipH="1">
            <a:off x="5669280" y="3828288"/>
            <a:ext cx="3035808" cy="63398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7" name="Google Shape;237;p54"/>
          <p:cNvSpPr/>
          <p:nvPr/>
        </p:nvSpPr>
        <p:spPr>
          <a:xfrm>
            <a:off x="9308592" y="5077968"/>
            <a:ext cx="2438400" cy="524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operador ternário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8" name="Google Shape;238;p54"/>
          <p:cNvCxnSpPr/>
          <p:nvPr/>
        </p:nvCxnSpPr>
        <p:spPr>
          <a:xfrm flipH="1">
            <a:off x="8046720" y="5309616"/>
            <a:ext cx="1188720" cy="18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431800" y="1052513"/>
            <a:ext cx="10750550" cy="15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uma classe com o nome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SituacaoAluno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Faça um programa com duas variáveis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nota1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nota2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valor inicial definido.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5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Calcule a média e caso o valor maior ou igual a 7 deverá ser exibida a mensagem “Aprovado”.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Caso a média for menor que 7 “Reprovado”  e se a media for igual 10 “Aprovado Parabéns”.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7034" y="2951481"/>
            <a:ext cx="5684044" cy="257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522288" y="214313"/>
            <a:ext cx="5834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CONTEÚDO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66614" y="1052736"/>
            <a:ext cx="609282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 Primitivos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Estruturas de Seleção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Estruturas de Repetição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Conversões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450850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50850" y="1052736"/>
            <a:ext cx="1075055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Crie uma classe com o nome </a:t>
            </a:r>
            <a:r>
              <a:rPr lang="en-US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CalculadoraSalario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defina uma variável com o nome salário, inicialize a variável com algum valor e exiba no console o valor do salário com desconto do INSS.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52" name="Google Shape;252;p19"/>
          <p:cNvGraphicFramePr/>
          <p:nvPr/>
        </p:nvGraphicFramePr>
        <p:xfrm>
          <a:off x="2278782" y="2420888"/>
          <a:ext cx="8126950" cy="30000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81269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Tabela INSS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até 1.751,81 descontará 8%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entre 1.751,82 até 2.919,72 descontará 9%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entre 2.919,73 até 5.839,45 descontará 10%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Acima 5.839,456 descontará 11%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8794" y="1214422"/>
            <a:ext cx="6709601" cy="410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79412" y="766763"/>
            <a:ext cx="11476434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 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testa o valor de uma variável, e dependendo do valor contido nessa variável, permite executar uma entre múltiplas escolhas de ações, com isto podemos substituir os múltiplos ifs utilizados em uma estrutura.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0387" y="2134570"/>
            <a:ext cx="4500594" cy="40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623888" y="141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522288" y="142875"/>
            <a:ext cx="690880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WHILE / DO WHILE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522288" y="1428750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3725" y="1714500"/>
            <a:ext cx="40386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647700" y="3714750"/>
            <a:ext cx="10823575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 - While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Nesta estrutura a verificação se o laço deve ser ou não repetido é no final do bloco.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600" y="4429125"/>
            <a:ext cx="45212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450850" y="928688"/>
            <a:ext cx="10074275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um comando usado para fazer um loop, repetir um trecho de código várias vezes.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5163" y="1428750"/>
            <a:ext cx="3702050" cy="11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522288" y="3489722"/>
            <a:ext cx="4491657" cy="28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mensagem será exibida até quando i for igual a 4.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22288" y="3146535"/>
            <a:ext cx="4247666" cy="22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- break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6587014" y="3500439"/>
            <a:ext cx="4986307" cy="5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mensagem não será exibida quando i for igual a 5 e 6.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6584584" y="3201988"/>
            <a:ext cx="335512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- continue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58788" y="214313"/>
            <a:ext cx="36195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522288" y="928688"/>
            <a:ext cx="9385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for é outro comando de repetição que recebe 3 argumentos.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0275" y="4062809"/>
            <a:ext cx="3436938" cy="15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88225" y="3988196"/>
            <a:ext cx="2746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719138" y="857250"/>
            <a:ext cx="1075213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2717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 um programa que percorra números entre 0 e 30 e exiba a quantidade de números pares e impares.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2717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Faça um programa que percorra todos os número de 1 até 22. Para os números múltiplos de 2, imprima a palavra “Java”, e mostre o total de múltiplos de 2 encontrado.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 Faça uma tabela de multiplicação para o número 2 multiplicando do 1 até 10.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65163" y="214313"/>
            <a:ext cx="176847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/>
          <p:nvPr/>
        </p:nvSpPr>
        <p:spPr>
          <a:xfrm>
            <a:off x="527050" y="246063"/>
            <a:ext cx="10750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88088" y="1341438"/>
            <a:ext cx="4833937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9138" y="1371600"/>
            <a:ext cx="5418137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527050" y="1006475"/>
            <a:ext cx="768350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5934075" y="105251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01750" y="3978275"/>
            <a:ext cx="3794125" cy="16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>
            <a:off x="719138" y="381476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/>
        </p:nvSpPr>
        <p:spPr>
          <a:xfrm>
            <a:off x="522287" y="214313"/>
            <a:ext cx="50069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ORIENTAÇÃO A OBJETOS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493936" y="992049"/>
            <a:ext cx="111331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uma tecnologia de desenvolvimento composta por metodologias e linguagens usadas na análise, no projeto e implementação de sistemas. Principais vantagens da orientação a objetos: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527869" y="2708920"/>
            <a:ext cx="437331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principais conceitos de orientação a objetos são: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Objetos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Atributos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Métodos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Abstração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Encapsulamento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Polimorfismo.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522288" y="1536427"/>
            <a:ext cx="60928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Reutilização de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Fácil manutenção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Organização do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/>
        </p:nvSpPr>
        <p:spPr>
          <a:xfrm>
            <a:off x="307975" y="142875"/>
            <a:ext cx="35639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ORIENTAÇÃO A OBJETOS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381000" y="1143000"/>
            <a:ext cx="9589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81000" y="1487131"/>
            <a:ext cx="118094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uma estrutura  de código que utilizamos para representar objetos do mundo real.  Uma classe é definida pelos seus atributos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métodos.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partir de uma classe, podemos construir objetos na memória do computador.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396068" y="2370703"/>
            <a:ext cx="108267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exemplo da classe  Aluno no diagrama de UML abaixo, composta pelo nome da classe, atributos e métodos.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23" name="Google Shape;323;p27"/>
          <p:cNvGrpSpPr/>
          <p:nvPr/>
        </p:nvGrpSpPr>
        <p:grpSpPr>
          <a:xfrm>
            <a:off x="4571999" y="3327976"/>
            <a:ext cx="2474913" cy="2146300"/>
            <a:chOff x="4572000" y="3643313"/>
            <a:chExt cx="2474913" cy="2146300"/>
          </a:xfrm>
        </p:grpSpPr>
        <p:sp>
          <p:nvSpPr>
            <p:cNvPr id="324" name="Google Shape;324;p27"/>
            <p:cNvSpPr txBox="1"/>
            <p:nvPr/>
          </p:nvSpPr>
          <p:spPr>
            <a:xfrm>
              <a:off x="4572000" y="3643313"/>
              <a:ext cx="2474913" cy="3698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Aluno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4572000" y="4000500"/>
              <a:ext cx="2474913" cy="12001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codAluno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nome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telefone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endereco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4572000" y="5143500"/>
              <a:ext cx="2474913" cy="64611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calcularNota( )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imprimir( )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/>
        </p:nvSpPr>
        <p:spPr>
          <a:xfrm>
            <a:off x="450850" y="214313"/>
            <a:ext cx="336391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EM JAVA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389285" y="2191144"/>
            <a:ext cx="11374486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Criando Objetos em Java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a definição da classe Aluno podemos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contruir ou instanciar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objetos que ficarão em memória.  O comando usado para criação de objetos é 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TestaAluno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serve apenas para uso do método de chamada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208869" y="1279603"/>
            <a:ext cx="2403600" cy="24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Declarando os atributos da classe.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916581" y="3218979"/>
            <a:ext cx="504666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TestaAluno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static void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714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new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3575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50850" y="4213714"/>
            <a:ext cx="11404996" cy="8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objeto foi criado agora como vamos acessá-lo?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comando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aloca o objeto em algum lugar da memória.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acessá-lo precisamos de sua referência. Para guardar a referência utilizamos variáveis do tipo do objeto.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916581" y="5132881"/>
            <a:ext cx="504825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TestaAluno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public static void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Aluno a =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826657" y="5393803"/>
            <a:ext cx="3888432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só pode referenciar objetos do tipo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1012488" y="807550"/>
            <a:ext cx="50482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int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codAluno;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telefone;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endereco;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0850" y="71438"/>
            <a:ext cx="342900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 CHAVE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3"/>
          <p:cNvSpPr txBox="1"/>
          <p:nvPr>
            <p:ph type="body" idx="1"/>
          </p:nvPr>
        </p:nvSpPr>
        <p:spPr>
          <a:xfrm>
            <a:off x="522288" y="100012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Palavras-chave, também conhecidas como palavras reservadas da linguagem, são palavras que não podem ser usadas como identificadores, ou seja, não podem ser usadas para representar variáveis, classes ou nomes de métodos.</a:t>
            </a:r>
            <a:endParaRPr lang="en-US"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6" name="Google Shape;116;p3" descr="im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79663" y="2214563"/>
            <a:ext cx="6858000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/>
        </p:nvSpPr>
        <p:spPr>
          <a:xfrm>
            <a:off x="476250" y="117475"/>
            <a:ext cx="20288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572294" y="2161610"/>
            <a:ext cx="704691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TesteAluno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Aluno a1 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Aluno a2 =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a1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(a2)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if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(a1 == a2)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(“Ref. iguais");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else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</a:t>
            </a:r>
            <a:r>
              <a:rPr lang="en-US" sz="1400" b="1" i="1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(“Ref. diferentes");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8380413" y="2428875"/>
            <a:ext cx="2286000" cy="17859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Memória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9618663" y="2428875"/>
            <a:ext cx="1047750" cy="1214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8" name="Google Shape;348;p29"/>
          <p:cNvCxnSpPr>
            <a:stCxn id="347" idx="1"/>
            <a:endCxn id="347" idx="3"/>
          </p:cNvCxnSpPr>
          <p:nvPr/>
        </p:nvCxnSpPr>
        <p:spPr>
          <a:xfrm>
            <a:off x="9618663" y="3036094"/>
            <a:ext cx="104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29"/>
          <p:cNvSpPr txBox="1"/>
          <p:nvPr/>
        </p:nvSpPr>
        <p:spPr>
          <a:xfrm>
            <a:off x="9713913" y="25717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9713913" y="31305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8696325" y="4429125"/>
            <a:ext cx="4127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9458325" y="4429125"/>
            <a:ext cx="5476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53" name="Google Shape;353;p29"/>
          <p:cNvCxnSpPr>
            <a:endCxn id="349" idx="1"/>
          </p:cNvCxnSpPr>
          <p:nvPr/>
        </p:nvCxnSpPr>
        <p:spPr>
          <a:xfrm rot="10800000" flipH="1">
            <a:off x="9037713" y="2756694"/>
            <a:ext cx="676200" cy="16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4" name="Google Shape;354;p29"/>
          <p:cNvCxnSpPr/>
          <p:nvPr/>
        </p:nvCxnSpPr>
        <p:spPr>
          <a:xfrm rot="-5400000">
            <a:off x="9535319" y="3845719"/>
            <a:ext cx="928688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55" name="Google Shape;355;p29"/>
          <p:cNvSpPr txBox="1"/>
          <p:nvPr/>
        </p:nvSpPr>
        <p:spPr>
          <a:xfrm>
            <a:off x="450850" y="1643063"/>
            <a:ext cx="4839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variáveis a1 e a2 fazem referência a objetos diferentes.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450850" y="928688"/>
            <a:ext cx="110449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um objeto é criado, é atribuído a variável, através do comando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máquina virtual aloca o espaço necessário para armazenar os valores dos membros dos objetos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/>
          <p:nvPr/>
        </p:nvSpPr>
        <p:spPr>
          <a:xfrm>
            <a:off x="7713663" y="1357313"/>
            <a:ext cx="2286000" cy="178593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Memória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8161338" y="3344863"/>
            <a:ext cx="4111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8923338" y="3344863"/>
            <a:ext cx="549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64" name="Google Shape;364;p30"/>
          <p:cNvCxnSpPr>
            <a:stCxn id="362" idx="0"/>
          </p:cNvCxnSpPr>
          <p:nvPr/>
        </p:nvCxnSpPr>
        <p:spPr>
          <a:xfrm rot="10800000" flipH="1">
            <a:off x="8366919" y="2143063"/>
            <a:ext cx="774600" cy="120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5" name="Google Shape;365;p30"/>
          <p:cNvCxnSpPr/>
          <p:nvPr/>
        </p:nvCxnSpPr>
        <p:spPr>
          <a:xfrm rot="-5400000">
            <a:off x="8729663" y="2622550"/>
            <a:ext cx="1273175" cy="314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66" name="Google Shape;366;p30"/>
          <p:cNvGrpSpPr/>
          <p:nvPr/>
        </p:nvGrpSpPr>
        <p:grpSpPr>
          <a:xfrm>
            <a:off x="8761413" y="1357313"/>
            <a:ext cx="1238250" cy="714375"/>
            <a:chOff x="7429520" y="3929066"/>
            <a:chExt cx="928694" cy="714380"/>
          </a:xfrm>
        </p:grpSpPr>
        <p:sp>
          <p:nvSpPr>
            <p:cNvPr id="367" name="Google Shape;367;p30"/>
            <p:cNvSpPr/>
            <p:nvPr/>
          </p:nvSpPr>
          <p:spPr>
            <a:xfrm>
              <a:off x="7429520" y="3929066"/>
              <a:ext cx="928694" cy="7143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30"/>
            <p:cNvSpPr txBox="1"/>
            <p:nvPr/>
          </p:nvSpPr>
          <p:spPr>
            <a:xfrm>
              <a:off x="7500958" y="4071942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Aluno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9" name="Google Shape;369;p30"/>
          <p:cNvSpPr txBox="1"/>
          <p:nvPr/>
        </p:nvSpPr>
        <p:spPr>
          <a:xfrm>
            <a:off x="593725" y="928688"/>
            <a:ext cx="4411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a2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 referência ao mesmo objeto que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a1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906655" y="1550790"/>
            <a:ext cx="599916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TesteAluno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main(String[] args){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Aluno a1 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Aluno a2 = a1;	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(a1)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(a2)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(a1 == a2)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("Ref. iguais");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("Ref. diferentes");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522288" y="214313"/>
            <a:ext cx="79311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593725" y="214313"/>
            <a:ext cx="49117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ACESSANDO ATRIBUTOS DA CLASSE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522288" y="785813"/>
            <a:ext cx="113347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Java acessa-se um atributo ou um método por meio do operador “.” Para alterarmos os valores guardados nos atributos de um objeto os atributos são acessados pelo nome.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7823398" y="2511373"/>
            <a:ext cx="2880320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faz referência ao objeto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79" name="Google Shape;379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6614" y="1524477"/>
            <a:ext cx="6554283" cy="266267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/>
        </p:nvSpPr>
        <p:spPr>
          <a:xfrm>
            <a:off x="523875" y="4485819"/>
            <a:ext cx="113331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criamos um objeto os atributos de tipos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numéricos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são inicializados com 0, os atributos do tipo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boolean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são inicializados com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os demais atributos com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(vazio). Não especificamos um valor para telefone por isto foi exibido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 execução.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523041" y="960911"/>
            <a:ext cx="1135864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comportamentos da classe são implementados nos métodos de uma classe. Um método realiza diversas operações nos objetos.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sem retorno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que um método não tenha retorno deve ser digitada a palavra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 definição do método.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7" name="Google Shape;387;p32" descr="https://lh3.googleusercontent.com/WsPCp-8XtsZ1Qp8ZxSx8XkqvUumF6mGvgIlqaOPGUDx7qW32km0pUwU5Q6kXWmU70thacBdYPXLHZ_QqRUFTa_HaPGIO6pznzbiuKl-9ENA3POC6xuDAfRLEm6DSnp3SyxEsLCU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4358" y="2419798"/>
            <a:ext cx="6171060" cy="259774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/>
          <p:nvPr/>
        </p:nvSpPr>
        <p:spPr>
          <a:xfrm>
            <a:off x="8183438" y="3302561"/>
            <a:ext cx="35719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this 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usado para mostrar que estamos fazendo referência a um atributo e não a uma variável.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523042" y="1071547"/>
            <a:ext cx="113586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com retorno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que um método tenha retorno deve ser inserido o tipo de retorno na definição do método.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95" name="Google Shape;395;p33" descr="https://lh3.googleusercontent.com/cmERuJsbWu4vpumCEBVhO6PCnO7dz69i9i-GEIhWDHEuoAWXtif2j2spagR4pWX1_8V0yRJBjE0Dt-sV6X2142LORJfkKq8H4Jogx01IAU0xdr9lcBAmt_htYD8gI2jom9EcENc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78782" y="3140968"/>
            <a:ext cx="5148115" cy="1900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/>
          <p:nvPr/>
        </p:nvSpPr>
        <p:spPr>
          <a:xfrm>
            <a:off x="3066889" y="2167812"/>
            <a:ext cx="3571900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o método saque na classe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</a:t>
            </a:r>
            <a:endParaRPr sz="10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/>
        </p:nvSpPr>
        <p:spPr>
          <a:xfrm>
            <a:off x="593725" y="214313"/>
            <a:ext cx="33830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TESTANDO OS MÉTODOS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572765" y="901451"/>
            <a:ext cx="1135864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SaqueDeposito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irá conter o método de chamada 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execução.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Construir uma conta e atribuir valores para teste.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03" name="Google Shape;403;p34" descr="https://lh4.googleusercontent.com/Zz_DOqR-bSaIvISoEnMrnP3wW5qSH1wzEmXvt2hcMPSSCgOOMUhwBWfAyn2BUqQKtLkVuofYk0slXoC6QKdkM8gP2HMDTxhO19tJwgrEcy-2Y_h97OjLo3TBcD-TMbJH9Ztwwa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6585" y="1927144"/>
            <a:ext cx="6338888" cy="36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406574" y="1340768"/>
            <a:ext cx="1130525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falamos de processamento de dados por um computador, a entrada de dados são os dados obtidos de forma bruta, colhidos do mundo real através de algum dispositivo de entrada.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Teclado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Arquivo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Leitores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Mouse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Sensores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262558" y="874691"/>
            <a:ext cx="1152128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realizarmos entrada através do teclado podemos utilizar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Scanner.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Essa classe possui vários métodos que possibilitam diferentes entradas de diferentes tipos: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6" name="Google Shape;416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82838" y="1628800"/>
            <a:ext cx="5361805" cy="398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334566" y="1007739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entrada com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Scanner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podemos utilizar de vários métodos para ler os diferentes tipo.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54363" y="1708832"/>
            <a:ext cx="5404668" cy="368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593725" y="214313"/>
            <a:ext cx="49573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SAÍDA DE DADOS COM FORMATAÇÃO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saída de dados formatada podemos utilizar o método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1094546" y="1244575"/>
            <a:ext cx="7088892" cy="6002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1297507" y="1379248"/>
            <a:ext cx="6920384" cy="30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System.out.printf(expressão_de_controle, argumento1, argumento2, ...);</a:t>
            </a:r>
            <a:endParaRPr sz="1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77555" y="2474912"/>
            <a:ext cx="5478843" cy="253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" y="2826385"/>
            <a:ext cx="4754245" cy="159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522288" y="0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endParaRPr lang="en-US"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4"/>
          <p:cNvSpPr txBox="1"/>
          <p:nvPr>
            <p:ph type="body" idx="1"/>
          </p:nvPr>
        </p:nvSpPr>
        <p:spPr>
          <a:xfrm>
            <a:off x="506723" y="846064"/>
            <a:ext cx="11291266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 armazenadas na memória RAM da máquina.  As variáveis podem guardar dados de tipos numéricos, textos, booleanos e referências de objetos.  O nome de uma variável não pode começar com um número e não pode ser uma palavra reservada.</a:t>
            </a:r>
            <a:endParaRPr lang="en-US"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46523" y="1429470"/>
            <a:ext cx="10971213" cy="129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Declaração -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Tipo da variável mais o nome da variável.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numero;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media;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46523" y="3068960"/>
            <a:ext cx="1115146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A declaração de uma variável pode ser realizada em qualquer linha. Não é necessário declarar todas as variáveis no começo do bloco.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numero = 30;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System.out.println ( numero 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double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numero2= 87.3;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System.out.println ( numero2);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910630" y="5228858"/>
            <a:ext cx="11077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 de instância ou atributos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variáveis de instâncias são definidas dentro de um classe, e só são inicializadas quando a classe é instanciada..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593725" y="214313"/>
            <a:ext cx="49573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SAÍDA DE DADOS COM FORMATAÇÃO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513080" y="1013460"/>
            <a:ext cx="112903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No exemplo abaixo queremos imprimir o nome, idade e a altura de uma pessoa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“</a:t>
            </a:r>
            <a:r>
              <a:rPr lang="pt-BR" altLang="en-US" b="1"/>
              <a:t>Amaral </a:t>
            </a:r>
            <a:r>
              <a:rPr lang="pt-BR" altLang="en-US"/>
              <a:t>tem </a:t>
            </a:r>
            <a:r>
              <a:rPr lang="pt-BR" altLang="en-US" b="1"/>
              <a:t>50 </a:t>
            </a:r>
            <a:r>
              <a:rPr lang="pt-BR" altLang="en-US"/>
              <a:t>anos e </a:t>
            </a:r>
            <a:r>
              <a:rPr lang="pt-BR" altLang="en-US" b="1"/>
              <a:t>1,55</a:t>
            </a:r>
            <a:r>
              <a:rPr lang="pt-BR" altLang="en-US"/>
              <a:t> de altura”,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onde os caracteres em destaque devem ser substituídos pelos dados do usuário.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Podemos fazer isso pondo indicadores de formato nas posições em que os dados devem ser impressos. </a:t>
            </a:r>
            <a:endParaRPr lang="pt-BR" altLang="en-US"/>
          </a:p>
          <a:p>
            <a:r>
              <a:rPr lang="pt-BR" altLang="en-US"/>
              <a:t>Desse modo, a string de formatação ficaria assim: “%s tem %d anos e %fm de altura”.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3248660"/>
            <a:ext cx="7665085" cy="20713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/>
        </p:nvSpPr>
        <p:spPr>
          <a:xfrm>
            <a:off x="593725" y="214313"/>
            <a:ext cx="60517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ENTRADA/SAÍDA DE DADOS COM JOptionPane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outra forma de saída de dados é utilizando 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JOptionPane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pacote swing.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30710" y="1700808"/>
            <a:ext cx="5849166" cy="155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/>
        </p:nvSpPr>
        <p:spPr>
          <a:xfrm>
            <a:off x="593725" y="214313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uma classe com o nome Tabuada que exiba o conteúdo conforme abaixo: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3725" y="1340768"/>
            <a:ext cx="930285" cy="180141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/>
          <p:nvPr/>
        </p:nvSpPr>
        <p:spPr>
          <a:xfrm>
            <a:off x="576783" y="3573016"/>
            <a:ext cx="953392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Faça um programa para ler os dados de 4 pessoas contendo nome, peso e altura.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60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Calcule e escreva: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nome da pessoa com maior peso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nome da pessoa com maior altura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média de peso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média de altura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/>
        </p:nvSpPr>
        <p:spPr>
          <a:xfrm>
            <a:off x="593725" y="214313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385614" y="895633"/>
            <a:ext cx="1064426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 Liste os fatoriais de 1 a 10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 ser exibido da seguinte maneira: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1 é : 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2 é : 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3 é : 6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365795" y="2376680"/>
            <a:ext cx="112870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4) Usando a classe JOptionPane, leia nome, telefone, email e salário do teclado e exiba as informações digitadas na tela com salário com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acréscimo de 10%.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406574" y="3501008"/>
            <a:ext cx="106571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5) Crie um programa que leia um número inteiro e imprima o seu antecessor e eu sucessor.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666750" y="128588"/>
            <a:ext cx="10971213" cy="7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1128713" y="1916113"/>
          <a:ext cx="5011625" cy="3336975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047475"/>
                <a:gridCol w="1964150"/>
              </a:tblGrid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Tipo</a:t>
                      </a:r>
                      <a:endParaRPr sz="1800" u="none" strike="noStrike" cap="none"/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Tamanho</a:t>
                      </a:r>
                      <a:endParaRPr sz="18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byte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 byte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short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long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float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double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boolean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 bit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char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 bytes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</a:tr>
            </a:tbl>
          </a:graphicData>
        </a:graphic>
      </p:graphicFrame>
      <p:sp>
        <p:nvSpPr>
          <p:cNvPr id="132" name="Google Shape;132;p5"/>
          <p:cNvSpPr txBox="1"/>
          <p:nvPr/>
        </p:nvSpPr>
        <p:spPr>
          <a:xfrm>
            <a:off x="6671270" y="4606703"/>
            <a:ext cx="4058642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tipo primitivo char armazena apenas um caractere. Quando é necessário armazenar um texto, devemos utilizar o tipo String.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06574" y="933876"/>
            <a:ext cx="107648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variável do tipo primitivo armazena um valor do seu tipo que foi declarado.  Abaixo uma lista do tipos principais primitivos. As variáveis devem ser declaradas respeitando-se a sintaxe básica “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 nomeVariavel”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esta convenção é chamada de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CamelCase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431800" y="793750"/>
            <a:ext cx="11758613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arenR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novo projeto no Eclipse com o nome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o pacote com o nome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exercicios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ExercicioVariaveis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pacote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exercicios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Declarar as variáveis: idade, peso e altura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Deverá ser impresso no console o seguinte resultado: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22288" y="85725"/>
            <a:ext cx="6916737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36563" y="3633464"/>
            <a:ext cx="11758612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Criar uma nova classe com o nome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CalculadoraMedia.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4 variáveis com o nome nota1, nota2, nota3 e nota 4 com valores iniciais qualquer e exibir a média no console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2288" y="4552950"/>
            <a:ext cx="1587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37593" y="2757488"/>
            <a:ext cx="20351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307975" y="60325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3725" y="3571875"/>
            <a:ext cx="69723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288" y="1143000"/>
            <a:ext cx="87217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7025" y="1892461"/>
            <a:ext cx="7747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5159102" y="2820988"/>
            <a:ext cx="5688632" cy="256097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</a:pPr>
            <a:r>
              <a:rPr lang="en-US" sz="105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Conversão implícita. A variável </a:t>
            </a:r>
            <a:r>
              <a:rPr lang="en-US" sz="105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 </a:t>
            </a:r>
            <a:r>
              <a:rPr lang="en-US" sz="105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 um tipo maior receberá o valor da variável </a:t>
            </a:r>
            <a:r>
              <a:rPr lang="en-US" sz="105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5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22288" y="214313"/>
            <a:ext cx="41576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DE 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493911" y="979512"/>
            <a:ext cx="11142662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possível atribuirmos o valor de um tipo de variável a uma de outro tipo.  Conversões de tipos primitivos boolean não podem ser feitas.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5159102" y="3339885"/>
            <a:ext cx="2664296" cy="24840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de um double para um inteiro.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151809" y="3890805"/>
            <a:ext cx="5695925" cy="402291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variável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 receber um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sem conversão pois todos os literais com ponto flutuante são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letra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indica que a variável é um do tipo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694606" y="980728"/>
            <a:ext cx="11142662" cy="95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Possíveis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 os tipos possíveis de casting em Java.  A indicação impl. Quer dizer que o cast é implícito e automático, ou seja, você não precisa indicar o cast explicitamente. Além disso, o tipo boolean não pode ser convertido para outro tipo.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3438" y="2276475"/>
            <a:ext cx="83312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522288" y="214313"/>
            <a:ext cx="41576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DE 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12207</Words>
  <Application>WPS Presentation</Application>
  <PresentationFormat/>
  <Paragraphs>598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Arial</vt:lpstr>
      <vt:lpstr>Calibri</vt:lpstr>
      <vt:lpstr>Roboto</vt:lpstr>
      <vt:lpstr>Noto Sans Symbols</vt:lpstr>
      <vt:lpstr>Segoe Print</vt:lpstr>
      <vt:lpstr>Times New Roman</vt:lpstr>
      <vt:lpstr>Microsoft YaHei</vt:lpstr>
      <vt:lpstr>Arial Unicode MS</vt:lpstr>
      <vt:lpstr>Tema do Office</vt:lpstr>
      <vt:lpstr>PowerPoint 演示文稿</vt:lpstr>
      <vt:lpstr>PowerPoint 演示文稿</vt:lpstr>
      <vt:lpstr>PALAVRAS CHAVE</vt:lpstr>
      <vt:lpstr>VARIÁVEIS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OPERADORES ARITMÉTICOS</vt:lpstr>
      <vt:lpstr>OPERADORES RELACIONAL</vt:lpstr>
      <vt:lpstr>OPERADORES ATRIBUIÇÃO</vt:lpstr>
      <vt:lpstr>OPERADORES LÓGICOS</vt:lpstr>
      <vt:lpstr>IF/ELSE </vt:lpstr>
      <vt:lpstr>PowerPoint 演示文稿</vt:lpstr>
      <vt:lpstr>IF/ELSE </vt:lpstr>
      <vt:lpstr>IF/ELSE </vt:lpstr>
      <vt:lpstr>EXERCÍCIOS</vt:lpstr>
      <vt:lpstr>EXERCÍCIOS</vt:lpstr>
      <vt:lpstr>RESOLUÇÃO</vt:lpstr>
      <vt:lpstr>SWITCH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</dc:creator>
  <cp:lastModifiedBy>Admin</cp:lastModifiedBy>
  <cp:revision>2</cp:revision>
  <dcterms:created xsi:type="dcterms:W3CDTF">2022-04-08T18:01:15Z</dcterms:created>
  <dcterms:modified xsi:type="dcterms:W3CDTF">2022-04-08T18:02:02Z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1A152FC2D84049AB933C7BAC52BE2249</vt:lpwstr>
  </property>
  <property fmtid="{D5CDD505-2E9C-101B-9397-08002B2CF9AE}" pid="3" name="KSOProductBuildVer">
    <vt:lpwstr>1046-11.2.0.11042</vt:lpwstr>
  </property>
</Properties>
</file>