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u4/ZnHhB4m3Clj0cGVB7jvGP1h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Dániel Bodony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13T08:36:23.386">
    <p:pos x="6000" y="0"/>
    <p:text>first 8 slide for Daniel</p:text>
    <p:extLst>
      <p:ext uri="{C676402C-5697-4E1C-873F-D02D1690AC5C}">
        <p15:threadingInfo timeZoneBias="0"/>
      </p:ext>
      <p:ext uri="http://customooxmlschemas.google.com/">
        <go:slidesCustomData xmlns:go="http://customooxmlschemas.google.com/" commentPostId="AAAAMV8PLtw"/>
      </p:ext>
    </p:extLst>
  </p:cm>
  <p:cm authorId="0" idx="2" dt="2021-05-13T08:40:54.874">
    <p:pos x="6000" y="100"/>
    <p:text>Last few slide, from testing: Navid</p:text>
    <p:extLst>
      <p:ext uri="{C676402C-5697-4E1C-873F-D02D1690AC5C}">
        <p15:threadingInfo timeZoneBias="0"/>
      </p:ext>
      <p:ext uri="http://customooxmlschemas.google.com/">
        <go:slidesCustomData xmlns:go="http://customooxmlschemas.google.com/" commentPostId="AAAAMV8PLuQ"/>
      </p:ext>
    </p:extLst>
  </p:cm>
  <p:cm authorId="0" idx="3" dt="2021-05-13T10:02:29.628">
    <p:pos x="6000" y="200"/>
    <p:text>From slide 9: Rebeca</p:text>
    <p:extLst>
      <p:ext uri="{C676402C-5697-4E1C-873F-D02D1690AC5C}">
        <p15:threadingInfo timeZoneBias="0"/>
      </p:ext>
      <p:ext uri="http://customooxmlschemas.google.com/">
        <go:slidesCustomData xmlns:go="http://customooxmlschemas.google.com/" commentPostId="AAAAMV8PLt0"/>
      </p:ext>
    </p:extLst>
  </p:cm>
  <p:cm authorId="0" idx="4" dt="2021-05-13T10:02:29.628">
    <p:pos x="6000" y="200"/>
    <p:text>"I give the floor to Rebekah"</p:text>
    <p:extLst>
      <p:ext uri="{C676402C-5697-4E1C-873F-D02D1690AC5C}">
        <p15:threadingInfo timeZoneBias="0">
          <p15:parentCm authorId="0" idx="3"/>
        </p15:threadingInfo>
      </p:ext>
      <p:ext uri="http://customooxmlschemas.google.com/">
        <go:slidesCustomData xmlns:go="http://customooxmlschemas.google.com/" commentPostId="AAAAIfvFn7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b1b094c7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b1b094c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b1b094c7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b1b094c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9a9baf93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9a9baf9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dia"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és függőleges szöveg"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üggőleges cím és szöveg"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és tartalom"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zakaszfejléc"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artalomrész"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sszehasonlítás"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sak cím"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Üres"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talomrész képaláírással"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ép képaláírással"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u-H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bittlingmayer/amazonreview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14.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A képen lézer, világos látható&#10;&#10;Automatikusan generált leírás" id="84" name="Google Shape;84;p1"/>
          <p:cNvPicPr preferRelativeResize="0"/>
          <p:nvPr/>
        </p:nvPicPr>
        <p:blipFill rotWithShape="1">
          <a:blip r:embed="rId3">
            <a:alphaModFix/>
          </a:blip>
          <a:srcRect b="2893" l="0" r="0" t="7107"/>
          <a:stretch/>
        </p:blipFill>
        <p:spPr>
          <a:xfrm>
            <a:off x="20" y="10"/>
            <a:ext cx="12191980" cy="6857990"/>
          </a:xfrm>
          <a:prstGeom prst="rect">
            <a:avLst/>
          </a:prstGeom>
          <a:noFill/>
          <a:ln>
            <a:noFill/>
          </a:ln>
        </p:spPr>
      </p:pic>
      <p:sp>
        <p:nvSpPr>
          <p:cNvPr id="85" name="Google Shape;85;p1"/>
          <p:cNvSpPr/>
          <p:nvPr/>
        </p:nvSpPr>
        <p:spPr>
          <a:xfrm>
            <a:off x="7488621" y="2277613"/>
            <a:ext cx="4703379" cy="4580387"/>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9803"/>
            </a:schemeClr>
          </a:solid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86" name="Google Shape;86;p1"/>
          <p:cNvSpPr txBox="1"/>
          <p:nvPr>
            <p:ph type="ctrTitle"/>
          </p:nvPr>
        </p:nvSpPr>
        <p:spPr>
          <a:xfrm>
            <a:off x="7727959" y="3487648"/>
            <a:ext cx="4440163" cy="123245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br>
              <a:rPr lang="hu-HU" sz="4000"/>
            </a:br>
            <a:r>
              <a:rPr lang="hu-HU" sz="4000"/>
              <a:t>Sentiment Analysis</a:t>
            </a:r>
            <a:endParaRPr sz="4000"/>
          </a:p>
        </p:txBody>
      </p:sp>
      <p:sp>
        <p:nvSpPr>
          <p:cNvPr id="87" name="Google Shape;87;p1"/>
          <p:cNvSpPr txBox="1"/>
          <p:nvPr>
            <p:ph idx="1" type="subTitle"/>
          </p:nvPr>
        </p:nvSpPr>
        <p:spPr>
          <a:xfrm>
            <a:off x="7782910" y="5242675"/>
            <a:ext cx="4330262" cy="139666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None/>
            </a:pPr>
            <a:r>
              <a:rPr lang="hu-HU" sz="2000"/>
              <a:t>Gonzalez Guerra Rebeca Sarai</a:t>
            </a:r>
            <a:endParaRPr/>
          </a:p>
          <a:p>
            <a:pPr indent="0" lvl="0" marL="0" rtl="0" algn="ctr">
              <a:lnSpc>
                <a:spcPct val="90000"/>
              </a:lnSpc>
              <a:spcBef>
                <a:spcPts val="1000"/>
              </a:spcBef>
              <a:spcAft>
                <a:spcPts val="0"/>
              </a:spcAft>
              <a:buClr>
                <a:schemeClr val="dk1"/>
              </a:buClr>
              <a:buSzPts val="2000"/>
              <a:buNone/>
            </a:pPr>
            <a:r>
              <a:rPr lang="hu-HU" sz="2000"/>
              <a:t>Kooshkjalali Navid</a:t>
            </a:r>
            <a:endParaRPr sz="2000"/>
          </a:p>
          <a:p>
            <a:pPr indent="0" lvl="0" marL="0" rtl="0" algn="ctr">
              <a:lnSpc>
                <a:spcPct val="90000"/>
              </a:lnSpc>
              <a:spcBef>
                <a:spcPts val="1000"/>
              </a:spcBef>
              <a:spcAft>
                <a:spcPts val="0"/>
              </a:spcAft>
              <a:buClr>
                <a:schemeClr val="dk1"/>
              </a:buClr>
              <a:buSzPts val="2000"/>
              <a:buNone/>
            </a:pPr>
            <a:r>
              <a:rPr lang="hu-HU" sz="2000"/>
              <a:t>Bodonyi Dániel</a:t>
            </a:r>
            <a:endParaRPr/>
          </a:p>
          <a:p>
            <a:pPr indent="0" lvl="0" marL="0" rtl="0" algn="ctr">
              <a:lnSpc>
                <a:spcPct val="90000"/>
              </a:lnSpc>
              <a:spcBef>
                <a:spcPts val="1000"/>
              </a:spcBef>
              <a:spcAft>
                <a:spcPts val="0"/>
              </a:spcAft>
              <a:buClr>
                <a:schemeClr val="dk1"/>
              </a:buClr>
              <a:buSzPts val="2000"/>
              <a:buNone/>
            </a:pPr>
            <a:r>
              <a:t/>
            </a:r>
            <a:endParaRPr sz="2000"/>
          </a:p>
          <a:p>
            <a:pPr indent="0" lvl="0" marL="0" rtl="0" algn="ctr">
              <a:lnSpc>
                <a:spcPct val="90000"/>
              </a:lnSpc>
              <a:spcBef>
                <a:spcPts val="1000"/>
              </a:spcBef>
              <a:spcAft>
                <a:spcPts val="0"/>
              </a:spcAft>
              <a:buClr>
                <a:schemeClr val="dk1"/>
              </a:buClr>
              <a:buSzPts val="2000"/>
              <a:buNone/>
            </a:pPr>
            <a:r>
              <a:t/>
            </a:r>
            <a:endParaRPr sz="2000"/>
          </a:p>
          <a:p>
            <a:pPr indent="0" lvl="0" marL="0" rtl="0" algn="ctr">
              <a:lnSpc>
                <a:spcPct val="90000"/>
              </a:lnSpc>
              <a:spcBef>
                <a:spcPts val="1000"/>
              </a:spcBef>
              <a:spcAft>
                <a:spcPts val="0"/>
              </a:spcAft>
              <a:buClr>
                <a:schemeClr val="dk1"/>
              </a:buClr>
              <a:buSzPts val="2000"/>
              <a:buNone/>
            </a:pPr>
            <a:r>
              <a:t/>
            </a:r>
            <a:endParaRPr sz="2000"/>
          </a:p>
        </p:txBody>
      </p:sp>
      <p:cxnSp>
        <p:nvCxnSpPr>
          <p:cNvPr id="88" name="Google Shape;88;p1"/>
          <p:cNvCxnSpPr/>
          <p:nvPr/>
        </p:nvCxnSpPr>
        <p:spPr>
          <a:xfrm>
            <a:off x="9480331" y="5123793"/>
            <a:ext cx="935420" cy="0"/>
          </a:xfrm>
          <a:prstGeom prst="straightConnector1">
            <a:avLst/>
          </a:prstGeom>
          <a:noFill/>
          <a:ln cap="sq" cmpd="sng" w="25400">
            <a:solidFill>
              <a:srgbClr val="262626"/>
            </a:solidFill>
            <a:prstDash val="solid"/>
            <a:bevel/>
            <a:headEnd len="sm" w="sm" type="none"/>
            <a:tailEnd len="sm" w="sm" type="none"/>
          </a:ln>
        </p:spPr>
      </p:cxnSp>
      <p:sp>
        <p:nvSpPr>
          <p:cNvPr id="89" name="Google Shape;89;p1"/>
          <p:cNvSpPr txBox="1"/>
          <p:nvPr/>
        </p:nvSpPr>
        <p:spPr>
          <a:xfrm>
            <a:off x="135834" y="569844"/>
            <a:ext cx="4790661" cy="728870"/>
          </a:xfrm>
          <a:prstGeom prst="rect">
            <a:avLst/>
          </a:prstGeom>
          <a:noFill/>
          <a:ln>
            <a:noFill/>
          </a:ln>
        </p:spPr>
        <p:txBody>
          <a:bodyPr anchorCtr="0" anchor="b"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4800"/>
              <a:buFont typeface="Calibri"/>
              <a:buNone/>
            </a:pPr>
            <a:r>
              <a:rPr b="1" i="0" lang="hu-HU" sz="4800" u="none" cap="none" strike="noStrike">
                <a:solidFill>
                  <a:schemeClr val="lt1"/>
                </a:solidFill>
                <a:latin typeface="Calibri"/>
                <a:ea typeface="Calibri"/>
                <a:cs typeface="Calibri"/>
                <a:sym typeface="Calibri"/>
              </a:rPr>
              <a:t>Dynamic Tigers</a:t>
            </a:r>
            <a:endParaRPr b="1" i="0" sz="4800" u="none" cap="none" strike="noStrike">
              <a:solidFill>
                <a:schemeClr val="lt1"/>
              </a:solidFill>
              <a:latin typeface="Calibri"/>
              <a:ea typeface="Calibri"/>
              <a:cs typeface="Calibri"/>
              <a:sym typeface="Calibri"/>
            </a:endParaRPr>
          </a:p>
        </p:txBody>
      </p:sp>
      <p:cxnSp>
        <p:nvCxnSpPr>
          <p:cNvPr id="90" name="Google Shape;90;p1"/>
          <p:cNvCxnSpPr/>
          <p:nvPr/>
        </p:nvCxnSpPr>
        <p:spPr>
          <a:xfrm>
            <a:off x="662609" y="1444487"/>
            <a:ext cx="3737113" cy="0"/>
          </a:xfrm>
          <a:prstGeom prst="straightConnector1">
            <a:avLst/>
          </a:prstGeom>
          <a:noFill/>
          <a:ln cap="flat" cmpd="sng" w="9525">
            <a:solidFill>
              <a:schemeClr val="lt1"/>
            </a:solidFill>
            <a:prstDash val="solid"/>
            <a:miter lim="800000"/>
            <a:headEnd len="sm" w="sm" type="none"/>
            <a:tailEnd len="sm" w="sm" type="none"/>
          </a:ln>
        </p:spPr>
      </p:cxnSp>
      <p:sp>
        <p:nvSpPr>
          <p:cNvPr id="91" name="Google Shape;91;p1"/>
          <p:cNvSpPr txBox="1"/>
          <p:nvPr/>
        </p:nvSpPr>
        <p:spPr>
          <a:xfrm>
            <a:off x="7552709" y="6129120"/>
            <a:ext cx="4790661" cy="72887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1800"/>
              <a:buFont typeface="Calibri"/>
              <a:buNone/>
            </a:pPr>
            <a:r>
              <a:rPr b="0" i="0" lang="hu-HU" sz="1800" u="none" cap="none" strike="noStrike">
                <a:solidFill>
                  <a:schemeClr val="dk1"/>
                </a:solidFill>
                <a:latin typeface="Calibri"/>
                <a:ea typeface="Calibri"/>
                <a:cs typeface="Calibri"/>
                <a:sym typeface="Calibri"/>
              </a:rPr>
              <a:t>Supervisor: Nagy Attila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838200" y="365126"/>
            <a:ext cx="10515600" cy="90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hu-HU" sz="4000">
                <a:solidFill>
                  <a:schemeClr val="lt1"/>
                </a:solidFill>
              </a:rPr>
              <a:t>Padding </a:t>
            </a:r>
            <a:endParaRPr/>
          </a:p>
        </p:txBody>
      </p:sp>
      <p:sp>
        <p:nvSpPr>
          <p:cNvPr id="161" name="Google Shape;161;p9"/>
          <p:cNvSpPr txBox="1"/>
          <p:nvPr>
            <p:ph idx="1" type="body"/>
          </p:nvPr>
        </p:nvSpPr>
        <p:spPr>
          <a:xfrm>
            <a:off x="838200" y="1401097"/>
            <a:ext cx="5257800" cy="47758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hu-HU" sz="2400">
                <a:solidFill>
                  <a:schemeClr val="lt1"/>
                </a:solidFill>
              </a:rPr>
              <a:t>Firstly with custom post padding but caused some problems</a:t>
            </a:r>
            <a:endParaRPr sz="2400">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228600" lvl="0" marL="228600" rtl="0" algn="l">
              <a:lnSpc>
                <a:spcPct val="90000"/>
              </a:lnSpc>
              <a:spcBef>
                <a:spcPts val="1000"/>
              </a:spcBef>
              <a:spcAft>
                <a:spcPts val="0"/>
              </a:spcAft>
              <a:buClr>
                <a:schemeClr val="lt1"/>
              </a:buClr>
              <a:buSzPts val="2400"/>
              <a:buChar char="•"/>
            </a:pPr>
            <a:r>
              <a:rPr b="1" lang="hu-HU" sz="2400">
                <a:solidFill>
                  <a:schemeClr val="lt1"/>
                </a:solidFill>
              </a:rPr>
              <a:t>Pre padding</a:t>
            </a:r>
            <a:r>
              <a:rPr lang="hu-HU" sz="2400">
                <a:solidFill>
                  <a:schemeClr val="lt1"/>
                </a:solidFill>
              </a:rPr>
              <a:t> with </a:t>
            </a:r>
            <a:br>
              <a:rPr lang="hu-HU" sz="2000">
                <a:solidFill>
                  <a:schemeClr val="lt1"/>
                </a:solidFill>
              </a:rPr>
            </a:br>
            <a:r>
              <a:rPr lang="hu-HU" sz="2000">
                <a:solidFill>
                  <a:schemeClr val="lt1"/>
                </a:solidFill>
              </a:rPr>
              <a:t>„</a:t>
            </a:r>
            <a:r>
              <a:rPr lang="hu-HU" sz="2000">
                <a:solidFill>
                  <a:srgbClr val="7030A0"/>
                </a:solidFill>
              </a:rPr>
              <a:t>from</a:t>
            </a:r>
            <a:r>
              <a:rPr lang="hu-HU" sz="2000">
                <a:solidFill>
                  <a:schemeClr val="lt1"/>
                </a:solidFill>
              </a:rPr>
              <a:t> keras.preprocessing.sequence </a:t>
            </a:r>
            <a:r>
              <a:rPr lang="hu-HU" sz="2000">
                <a:solidFill>
                  <a:srgbClr val="7030A0"/>
                </a:solidFill>
              </a:rPr>
              <a:t>import</a:t>
            </a:r>
            <a:r>
              <a:rPr lang="hu-HU" sz="2000">
                <a:solidFill>
                  <a:schemeClr val="lt1"/>
                </a:solidFill>
              </a:rPr>
              <a:t> pad_sequences”</a:t>
            </a:r>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MAX length &gt;&gt; 157 (longest seq in train)</a:t>
            </a:r>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TensorDataset creating</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p:txBody>
      </p:sp>
      <p:pic>
        <p:nvPicPr>
          <p:cNvPr id="162" name="Google Shape;162;p9"/>
          <p:cNvPicPr preferRelativeResize="0"/>
          <p:nvPr/>
        </p:nvPicPr>
        <p:blipFill rotWithShape="1">
          <a:blip r:embed="rId3">
            <a:alphaModFix/>
          </a:blip>
          <a:srcRect b="0" l="0" r="0" t="0"/>
          <a:stretch/>
        </p:blipFill>
        <p:spPr>
          <a:xfrm>
            <a:off x="6096000" y="155555"/>
            <a:ext cx="5865524" cy="3600218"/>
          </a:xfrm>
          <a:prstGeom prst="rect">
            <a:avLst/>
          </a:prstGeom>
          <a:noFill/>
          <a:ln>
            <a:noFill/>
          </a:ln>
        </p:spPr>
      </p:pic>
      <p:pic>
        <p:nvPicPr>
          <p:cNvPr id="163" name="Google Shape;163;p9"/>
          <p:cNvPicPr preferRelativeResize="0"/>
          <p:nvPr/>
        </p:nvPicPr>
        <p:blipFill rotWithShape="1">
          <a:blip r:embed="rId4">
            <a:alphaModFix/>
          </a:blip>
          <a:srcRect b="16891" l="4237" r="0" t="0"/>
          <a:stretch/>
        </p:blipFill>
        <p:spPr>
          <a:xfrm>
            <a:off x="653716" y="5402701"/>
            <a:ext cx="11538284" cy="13255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7b1b094c7b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hu-HU">
                <a:solidFill>
                  <a:schemeClr val="lt1"/>
                </a:solidFill>
              </a:rPr>
              <a:t>Why is pre-padding better for us?</a:t>
            </a:r>
            <a:endParaRPr>
              <a:solidFill>
                <a:schemeClr val="lt1"/>
              </a:solidFill>
            </a:endParaRPr>
          </a:p>
        </p:txBody>
      </p:sp>
      <p:sp>
        <p:nvSpPr>
          <p:cNvPr id="169" name="Google Shape;169;g7b1b094c7b_2_0"/>
          <p:cNvSpPr txBox="1"/>
          <p:nvPr>
            <p:ph idx="1" type="body"/>
          </p:nvPr>
        </p:nvSpPr>
        <p:spPr>
          <a:xfrm>
            <a:off x="838200" y="1807175"/>
            <a:ext cx="10515600" cy="46167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hu-HU">
                <a:solidFill>
                  <a:schemeClr val="lt1"/>
                </a:solidFill>
              </a:rPr>
              <a:t>In RNN's and our LSTM model, we take the final output or hidden state and use this to make the sentiment prediction.</a:t>
            </a:r>
            <a:endParaRPr>
              <a:solidFill>
                <a:schemeClr val="lt1"/>
              </a:solidFill>
            </a:endParaRPr>
          </a:p>
          <a:p>
            <a:pPr indent="0" lvl="0" marL="0" rtl="0" algn="l">
              <a:spcBef>
                <a:spcPts val="1000"/>
              </a:spcBef>
              <a:spcAft>
                <a:spcPts val="0"/>
              </a:spcAft>
              <a:buNone/>
            </a:pPr>
            <a:r>
              <a:t/>
            </a:r>
            <a:endParaRPr>
              <a:solidFill>
                <a:schemeClr val="lt1"/>
              </a:solidFill>
            </a:endParaRPr>
          </a:p>
          <a:p>
            <a:pPr indent="0" lvl="0" marL="0" rtl="0" algn="l">
              <a:spcBef>
                <a:spcPts val="1000"/>
              </a:spcBef>
              <a:spcAft>
                <a:spcPts val="0"/>
              </a:spcAft>
              <a:buClr>
                <a:schemeClr val="dk1"/>
              </a:buClr>
              <a:buSzPts val="1100"/>
              <a:buFont typeface="Arial"/>
              <a:buNone/>
            </a:pPr>
            <a:r>
              <a:rPr lang="hu-HU">
                <a:solidFill>
                  <a:schemeClr val="lt1"/>
                </a:solidFill>
              </a:rPr>
              <a:t>If we send many 0's to the RNN before taking the final output (i.e. 'post' padding),</a:t>
            </a:r>
            <a:endParaRPr>
              <a:solidFill>
                <a:schemeClr val="lt1"/>
              </a:solidFill>
            </a:endParaRPr>
          </a:p>
          <a:p>
            <a:pPr indent="0" lvl="0" marL="0" rtl="0" algn="l">
              <a:spcBef>
                <a:spcPts val="1000"/>
              </a:spcBef>
              <a:spcAft>
                <a:spcPts val="0"/>
              </a:spcAft>
              <a:buNone/>
            </a:pPr>
            <a:r>
              <a:t/>
            </a:r>
            <a:endParaRPr>
              <a:solidFill>
                <a:schemeClr val="lt1"/>
              </a:solidFill>
            </a:endParaRPr>
          </a:p>
          <a:p>
            <a:pPr indent="0" lvl="0" marL="0" rtl="0" algn="l">
              <a:spcBef>
                <a:spcPts val="1000"/>
              </a:spcBef>
              <a:spcAft>
                <a:spcPts val="0"/>
              </a:spcAft>
              <a:buNone/>
            </a:pPr>
            <a:r>
              <a:rPr lang="hu-HU">
                <a:solidFill>
                  <a:schemeClr val="lt1"/>
                </a:solidFill>
              </a:rPr>
              <a:t>Then the hidden state of the network at the final word in the sentence would likely get 'flushed out' to some extent by all the zero inputs that come after this word.</a:t>
            </a:r>
            <a:endParaRPr>
              <a:solidFill>
                <a:schemeClr val="lt1"/>
              </a:solidFill>
            </a:endParaRPr>
          </a:p>
          <a:p>
            <a:pPr indent="0" lvl="0" marL="0" rtl="0" algn="l">
              <a:spcBef>
                <a:spcPts val="1000"/>
              </a:spcBef>
              <a:spcAft>
                <a:spcPts val="0"/>
              </a:spcAft>
              <a:buClr>
                <a:schemeClr val="dk1"/>
              </a:buClr>
              <a:buSzPts val="1100"/>
              <a:buFont typeface="Arial"/>
              <a:buNone/>
            </a:pPr>
            <a:r>
              <a:t/>
            </a:r>
            <a:endParaRPr>
              <a:solidFill>
                <a:schemeClr val="lt1"/>
              </a:solidFill>
            </a:endParaRPr>
          </a:p>
          <a:p>
            <a:pPr indent="0" lvl="0" marL="0" rtl="0" algn="l">
              <a:spcBef>
                <a:spcPts val="1000"/>
              </a:spcBef>
              <a:spcAft>
                <a:spcPts val="0"/>
              </a:spcAft>
              <a:buNone/>
            </a:pPr>
            <a:r>
              <a:rPr lang="hu-HU">
                <a:solidFill>
                  <a:schemeClr val="lt1"/>
                </a:solidFill>
              </a:rPr>
              <a:t>That’s why pre-padding is more effective and has impact on performance of the model.</a:t>
            </a:r>
            <a:endParaRPr>
              <a:solidFill>
                <a:schemeClr val="lt1"/>
              </a:solidFill>
            </a:endParaRPr>
          </a:p>
        </p:txBody>
      </p:sp>
      <p:pic>
        <p:nvPicPr>
          <p:cNvPr id="170" name="Google Shape;170;g7b1b094c7b_2_0"/>
          <p:cNvPicPr preferRelativeResize="0"/>
          <p:nvPr/>
        </p:nvPicPr>
        <p:blipFill>
          <a:blip r:embed="rId3">
            <a:alphaModFix/>
          </a:blip>
          <a:stretch>
            <a:fillRect/>
          </a:stretch>
        </p:blipFill>
        <p:spPr>
          <a:xfrm>
            <a:off x="8621700" y="365199"/>
            <a:ext cx="3570300" cy="126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hu-HU">
                <a:solidFill>
                  <a:schemeClr val="lt1"/>
                </a:solidFill>
              </a:rPr>
              <a:t>The</a:t>
            </a:r>
            <a:r>
              <a:rPr lang="hu-HU">
                <a:solidFill>
                  <a:srgbClr val="FF0000"/>
                </a:solidFill>
              </a:rPr>
              <a:t> model</a:t>
            </a:r>
            <a:endParaRPr>
              <a:solidFill>
                <a:srgbClr val="FF0000"/>
              </a:solidFill>
            </a:endParaRPr>
          </a:p>
        </p:txBody>
      </p:sp>
      <p:sp>
        <p:nvSpPr>
          <p:cNvPr id="176" name="Google Shape;176;p10"/>
          <p:cNvSpPr txBox="1"/>
          <p:nvPr>
            <p:ph idx="1" type="body"/>
          </p:nvPr>
        </p:nvSpPr>
        <p:spPr>
          <a:xfrm>
            <a:off x="571325" y="1690700"/>
            <a:ext cx="10515600" cy="4704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hu-HU">
                <a:solidFill>
                  <a:schemeClr val="lt1"/>
                </a:solidFill>
              </a:rPr>
              <a:t>LSTM</a:t>
            </a:r>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342900" lvl="0" marL="457200" rtl="0" algn="l">
              <a:lnSpc>
                <a:spcPct val="90000"/>
              </a:lnSpc>
              <a:spcBef>
                <a:spcPts val="1000"/>
              </a:spcBef>
              <a:spcAft>
                <a:spcPts val="0"/>
              </a:spcAft>
              <a:buClr>
                <a:schemeClr val="lt1"/>
              </a:buClr>
              <a:buSzPts val="1800"/>
              <a:buChar char="•"/>
            </a:pPr>
            <a:r>
              <a:rPr lang="hu-HU">
                <a:solidFill>
                  <a:schemeClr val="lt1"/>
                </a:solidFill>
              </a:rPr>
              <a:t>2 Layers</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hu-HU">
                <a:solidFill>
                  <a:schemeClr val="lt1"/>
                </a:solidFill>
              </a:rPr>
              <a:t>Embedding dim = 400 </a:t>
            </a:r>
            <a:endParaRPr/>
          </a:p>
          <a:p>
            <a:pPr indent="-342900" lvl="0" marL="457200" rtl="0" algn="l">
              <a:lnSpc>
                <a:spcPct val="90000"/>
              </a:lnSpc>
              <a:spcBef>
                <a:spcPts val="0"/>
              </a:spcBef>
              <a:spcAft>
                <a:spcPts val="0"/>
              </a:spcAft>
              <a:buClr>
                <a:schemeClr val="lt1"/>
              </a:buClr>
              <a:buSzPts val="1800"/>
              <a:buChar char="•"/>
            </a:pPr>
            <a:r>
              <a:rPr lang="hu-HU">
                <a:solidFill>
                  <a:schemeClr val="lt1"/>
                </a:solidFill>
              </a:rPr>
              <a:t>Features in h</a:t>
            </a:r>
            <a:r>
              <a:rPr lang="hu-HU">
                <a:solidFill>
                  <a:schemeClr val="lt1"/>
                </a:solidFill>
              </a:rPr>
              <a:t>idden state = 512 </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hu-HU">
                <a:solidFill>
                  <a:schemeClr val="lt1"/>
                </a:solidFill>
              </a:rPr>
              <a:t>Dropout layer </a:t>
            </a:r>
            <a:r>
              <a:rPr lang="hu-HU">
                <a:solidFill>
                  <a:schemeClr val="lt1"/>
                </a:solidFill>
              </a:rPr>
              <a:t>2</a:t>
            </a:r>
            <a:r>
              <a:rPr lang="hu-HU">
                <a:solidFill>
                  <a:schemeClr val="lt1"/>
                </a:solidFill>
              </a:rPr>
              <a:t>0%</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hu-HU">
                <a:solidFill>
                  <a:schemeClr val="lt1"/>
                </a:solidFill>
              </a:rPr>
              <a:t>Sigmoid activation</a:t>
            </a:r>
            <a:endParaRPr>
              <a:solidFill>
                <a:schemeClr val="lt1"/>
              </a:solidFill>
            </a:endParaRPr>
          </a:p>
          <a:p>
            <a:pPr indent="0" lvl="0" marL="457200" rtl="0" algn="l">
              <a:lnSpc>
                <a:spcPct val="90000"/>
              </a:lnSpc>
              <a:spcBef>
                <a:spcPts val="1000"/>
              </a:spcBef>
              <a:spcAft>
                <a:spcPts val="0"/>
              </a:spcAft>
              <a:buNone/>
            </a:pPr>
            <a:r>
              <a:t/>
            </a:r>
            <a:endParaRPr>
              <a:solidFill>
                <a:schemeClr val="lt1"/>
              </a:solidFill>
            </a:endParaRPr>
          </a:p>
          <a:p>
            <a:pPr indent="-342900" lvl="0" marL="457200" rtl="0" algn="l">
              <a:lnSpc>
                <a:spcPct val="90000"/>
              </a:lnSpc>
              <a:spcBef>
                <a:spcPts val="1000"/>
              </a:spcBef>
              <a:spcAft>
                <a:spcPts val="0"/>
              </a:spcAft>
              <a:buClr>
                <a:schemeClr val="lt1"/>
              </a:buClr>
              <a:buSzPts val="1800"/>
              <a:buChar char="•"/>
            </a:pPr>
            <a:r>
              <a:rPr lang="hu-HU">
                <a:solidFill>
                  <a:schemeClr val="lt1"/>
                </a:solidFill>
              </a:rPr>
              <a:t>Saving the model</a:t>
            </a:r>
            <a:endParaRPr>
              <a:solidFill>
                <a:schemeClr val="lt1"/>
              </a:solidFill>
            </a:endParaRPr>
          </a:p>
        </p:txBody>
      </p:sp>
      <p:pic>
        <p:nvPicPr>
          <p:cNvPr id="177" name="Google Shape;177;p10"/>
          <p:cNvPicPr preferRelativeResize="0"/>
          <p:nvPr/>
        </p:nvPicPr>
        <p:blipFill rotWithShape="1">
          <a:blip r:embed="rId3">
            <a:alphaModFix/>
          </a:blip>
          <a:srcRect b="0" l="0" r="0" t="0"/>
          <a:stretch/>
        </p:blipFill>
        <p:spPr>
          <a:xfrm>
            <a:off x="4769750" y="798792"/>
            <a:ext cx="6850575" cy="1559683"/>
          </a:xfrm>
          <a:prstGeom prst="rect">
            <a:avLst/>
          </a:prstGeom>
          <a:noFill/>
          <a:ln>
            <a:noFill/>
          </a:ln>
        </p:spPr>
      </p:pic>
      <p:pic>
        <p:nvPicPr>
          <p:cNvPr id="178" name="Google Shape;178;p10"/>
          <p:cNvPicPr preferRelativeResize="0"/>
          <p:nvPr/>
        </p:nvPicPr>
        <p:blipFill rotWithShape="1">
          <a:blip r:embed="rId4">
            <a:alphaModFix/>
          </a:blip>
          <a:srcRect b="0" l="0" r="0" t="0"/>
          <a:stretch/>
        </p:blipFill>
        <p:spPr>
          <a:xfrm>
            <a:off x="4769746" y="4697083"/>
            <a:ext cx="6850570" cy="9884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hu-HU">
                <a:solidFill>
                  <a:schemeClr val="lt1"/>
                </a:solidFill>
              </a:rPr>
              <a:t>Testing multiple reviews</a:t>
            </a:r>
            <a:endParaRPr>
              <a:solidFill>
                <a:schemeClr val="lt1"/>
              </a:solidFill>
            </a:endParaRPr>
          </a:p>
        </p:txBody>
      </p:sp>
      <p:sp>
        <p:nvSpPr>
          <p:cNvPr id="184" name="Google Shape;184;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5" name="Google Shape;185;p11"/>
          <p:cNvPicPr preferRelativeResize="0"/>
          <p:nvPr/>
        </p:nvPicPr>
        <p:blipFill>
          <a:blip r:embed="rId3">
            <a:alphaModFix/>
          </a:blip>
          <a:stretch>
            <a:fillRect/>
          </a:stretch>
        </p:blipFill>
        <p:spPr>
          <a:xfrm>
            <a:off x="100488" y="1562125"/>
            <a:ext cx="11991024" cy="452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1" name="Google Shape;19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2" name="Google Shape;192;p12"/>
          <p:cNvPicPr preferRelativeResize="0"/>
          <p:nvPr/>
        </p:nvPicPr>
        <p:blipFill rotWithShape="1">
          <a:blip r:embed="rId3">
            <a:alphaModFix/>
          </a:blip>
          <a:srcRect b="0" l="0" r="0" t="0"/>
          <a:stretch/>
        </p:blipFill>
        <p:spPr>
          <a:xfrm>
            <a:off x="838200" y="4257749"/>
            <a:ext cx="10867974" cy="1919225"/>
          </a:xfrm>
          <a:prstGeom prst="rect">
            <a:avLst/>
          </a:prstGeom>
          <a:noFill/>
          <a:ln>
            <a:noFill/>
          </a:ln>
        </p:spPr>
      </p:pic>
      <p:pic>
        <p:nvPicPr>
          <p:cNvPr id="193" name="Google Shape;193;p12"/>
          <p:cNvPicPr preferRelativeResize="0"/>
          <p:nvPr/>
        </p:nvPicPr>
        <p:blipFill rotWithShape="1">
          <a:blip r:embed="rId4">
            <a:alphaModFix/>
          </a:blip>
          <a:srcRect b="0" l="0" r="0" t="0"/>
          <a:stretch/>
        </p:blipFill>
        <p:spPr>
          <a:xfrm>
            <a:off x="838200" y="1027906"/>
            <a:ext cx="8124825" cy="2076450"/>
          </a:xfrm>
          <a:prstGeom prst="rect">
            <a:avLst/>
          </a:prstGeom>
          <a:noFill/>
          <a:ln>
            <a:noFill/>
          </a:ln>
        </p:spPr>
      </p:pic>
      <p:sp>
        <p:nvSpPr>
          <p:cNvPr id="194" name="Google Shape;194;p12"/>
          <p:cNvSpPr/>
          <p:nvPr/>
        </p:nvSpPr>
        <p:spPr>
          <a:xfrm>
            <a:off x="3658220" y="5414218"/>
            <a:ext cx="795000" cy="344700"/>
          </a:xfrm>
          <a:prstGeom prst="rect">
            <a:avLst/>
          </a:prstGeom>
          <a:noFill/>
          <a:ln cap="flat" cmpd="sng" w="381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hu-HU">
                <a:solidFill>
                  <a:schemeClr val="lt1"/>
                </a:solidFill>
              </a:rPr>
              <a:t>Confusion matrix</a:t>
            </a:r>
            <a:endParaRPr>
              <a:solidFill>
                <a:schemeClr val="lt1"/>
              </a:solidFill>
            </a:endParaRPr>
          </a:p>
        </p:txBody>
      </p:sp>
      <p:sp>
        <p:nvSpPr>
          <p:cNvPr id="200" name="Google Shape;200;p13"/>
          <p:cNvSpPr txBox="1"/>
          <p:nvPr/>
        </p:nvSpPr>
        <p:spPr>
          <a:xfrm>
            <a:off x="838200" y="1690700"/>
            <a:ext cx="4667400" cy="44214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800"/>
              <a:buFont typeface="Arial"/>
              <a:buChar char="•"/>
            </a:pPr>
            <a:r>
              <a:rPr b="0" i="0" lang="hu-HU" sz="2800" u="none" cap="none" strike="noStrike">
                <a:solidFill>
                  <a:schemeClr val="lt1"/>
                </a:solidFill>
                <a:latin typeface="Calibri"/>
                <a:ea typeface="Calibri"/>
                <a:cs typeface="Calibri"/>
                <a:sym typeface="Calibri"/>
              </a:rPr>
              <a:t>Lot of TP </a:t>
            </a:r>
            <a:endParaRPr/>
          </a:p>
          <a:p>
            <a:pPr indent="-228600" lvl="0" marL="228600" marR="0" rtl="0" algn="l">
              <a:lnSpc>
                <a:spcPct val="90000"/>
              </a:lnSpc>
              <a:spcBef>
                <a:spcPts val="1000"/>
              </a:spcBef>
              <a:spcAft>
                <a:spcPts val="0"/>
              </a:spcAft>
              <a:buClr>
                <a:schemeClr val="lt1"/>
              </a:buClr>
              <a:buSzPts val="2800"/>
              <a:buFont typeface="Arial"/>
              <a:buChar char="•"/>
            </a:pPr>
            <a:r>
              <a:rPr b="0" i="0" lang="hu-HU" sz="2800" u="none" cap="none" strike="noStrike">
                <a:solidFill>
                  <a:schemeClr val="lt1"/>
                </a:solidFill>
                <a:latin typeface="Calibri"/>
                <a:ea typeface="Calibri"/>
                <a:cs typeface="Calibri"/>
                <a:sym typeface="Calibri"/>
              </a:rPr>
              <a:t>Lot of TN</a:t>
            </a:r>
            <a:endParaRPr/>
          </a:p>
          <a:p>
            <a:pPr indent="-228600" lvl="0" marL="228600" marR="0" rtl="0" algn="l">
              <a:lnSpc>
                <a:spcPct val="90000"/>
              </a:lnSpc>
              <a:spcBef>
                <a:spcPts val="1000"/>
              </a:spcBef>
              <a:spcAft>
                <a:spcPts val="0"/>
              </a:spcAft>
              <a:buClr>
                <a:schemeClr val="lt1"/>
              </a:buClr>
              <a:buSzPts val="2800"/>
              <a:buFont typeface="Arial"/>
              <a:buChar char="•"/>
            </a:pPr>
            <a:r>
              <a:rPr b="0" i="0" lang="hu-HU" sz="2800" u="none" cap="none" strike="noStrike">
                <a:solidFill>
                  <a:schemeClr val="lt1"/>
                </a:solidFill>
                <a:latin typeface="Calibri"/>
                <a:ea typeface="Calibri"/>
                <a:cs typeface="Calibri"/>
                <a:sym typeface="Calibri"/>
              </a:rPr>
              <a:t>Small FN ,FP</a:t>
            </a:r>
            <a:endParaRPr/>
          </a:p>
        </p:txBody>
      </p:sp>
      <p:pic>
        <p:nvPicPr>
          <p:cNvPr descr="Weighting Confusion Matrices by Outcomes and Observations | R-bloggers" id="201" name="Google Shape;201;p13"/>
          <p:cNvPicPr preferRelativeResize="0"/>
          <p:nvPr/>
        </p:nvPicPr>
        <p:blipFill rotWithShape="1">
          <a:blip r:embed="rId3">
            <a:alphaModFix/>
          </a:blip>
          <a:srcRect b="8002" l="4129" r="11256" t="13545"/>
          <a:stretch/>
        </p:blipFill>
        <p:spPr>
          <a:xfrm>
            <a:off x="838200" y="3850691"/>
            <a:ext cx="3201873" cy="2104500"/>
          </a:xfrm>
          <a:prstGeom prst="rect">
            <a:avLst/>
          </a:prstGeom>
          <a:noFill/>
          <a:ln>
            <a:noFill/>
          </a:ln>
        </p:spPr>
      </p:pic>
      <p:sp>
        <p:nvSpPr>
          <p:cNvPr id="202" name="Google Shape;202;p13"/>
          <p:cNvSpPr txBox="1"/>
          <p:nvPr/>
        </p:nvSpPr>
        <p:spPr>
          <a:xfrm>
            <a:off x="7284697" y="5670450"/>
            <a:ext cx="2757900" cy="4182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90000"/>
              </a:lnSpc>
              <a:spcBef>
                <a:spcPts val="0"/>
              </a:spcBef>
              <a:spcAft>
                <a:spcPts val="0"/>
              </a:spcAft>
              <a:buClr>
                <a:schemeClr val="lt1"/>
              </a:buClr>
              <a:buSzPts val="2800"/>
              <a:buFont typeface="Arial"/>
              <a:buNone/>
            </a:pPr>
            <a:r>
              <a:rPr lang="hu-HU" sz="2800">
                <a:solidFill>
                  <a:schemeClr val="lt1"/>
                </a:solidFill>
                <a:latin typeface="Calibri"/>
                <a:ea typeface="Calibri"/>
                <a:cs typeface="Calibri"/>
                <a:sym typeface="Calibri"/>
              </a:rPr>
              <a:t>Confusion</a:t>
            </a:r>
            <a:r>
              <a:rPr lang="hu-HU" sz="2800">
                <a:solidFill>
                  <a:schemeClr val="lt1"/>
                </a:solidFill>
                <a:latin typeface="Calibri"/>
                <a:ea typeface="Calibri"/>
                <a:cs typeface="Calibri"/>
                <a:sym typeface="Calibri"/>
              </a:rPr>
              <a:t> Matrix</a:t>
            </a:r>
            <a:endParaRPr b="0" i="0" sz="2800" u="none" cap="none" strike="noStrike">
              <a:solidFill>
                <a:schemeClr val="lt1"/>
              </a:solidFill>
              <a:latin typeface="Calibri"/>
              <a:ea typeface="Calibri"/>
              <a:cs typeface="Calibri"/>
              <a:sym typeface="Calibri"/>
            </a:endParaRPr>
          </a:p>
        </p:txBody>
      </p:sp>
      <p:pic>
        <p:nvPicPr>
          <p:cNvPr id="203" name="Google Shape;203;p13"/>
          <p:cNvPicPr preferRelativeResize="0"/>
          <p:nvPr/>
        </p:nvPicPr>
        <p:blipFill>
          <a:blip r:embed="rId4">
            <a:alphaModFix/>
          </a:blip>
          <a:stretch>
            <a:fillRect/>
          </a:stretch>
        </p:blipFill>
        <p:spPr>
          <a:xfrm>
            <a:off x="6055388" y="1523705"/>
            <a:ext cx="5216500" cy="3704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280543" y="365125"/>
            <a:ext cx="1107325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hu-HU">
                <a:solidFill>
                  <a:schemeClr val="lt1"/>
                </a:solidFill>
              </a:rPr>
              <a:t>Classification report</a:t>
            </a:r>
            <a:endParaRPr>
              <a:solidFill>
                <a:schemeClr val="lt1"/>
              </a:solidFill>
            </a:endParaRPr>
          </a:p>
        </p:txBody>
      </p:sp>
      <p:sp>
        <p:nvSpPr>
          <p:cNvPr id="209" name="Google Shape;209;p14"/>
          <p:cNvSpPr txBox="1"/>
          <p:nvPr>
            <p:ph idx="1" type="body"/>
          </p:nvPr>
        </p:nvSpPr>
        <p:spPr>
          <a:xfrm>
            <a:off x="7627065" y="1519311"/>
            <a:ext cx="4564457" cy="46576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hu-HU">
                <a:solidFill>
                  <a:schemeClr val="lt1"/>
                </a:solidFill>
              </a:rPr>
              <a:t>Also used a custom function from our lab 10 </a:t>
            </a:r>
            <a:endParaRPr/>
          </a:p>
        </p:txBody>
      </p:sp>
      <p:pic>
        <p:nvPicPr>
          <p:cNvPr id="210" name="Google Shape;210;p14"/>
          <p:cNvPicPr preferRelativeResize="0"/>
          <p:nvPr/>
        </p:nvPicPr>
        <p:blipFill rotWithShape="1">
          <a:blip r:embed="rId3">
            <a:alphaModFix/>
          </a:blip>
          <a:srcRect b="0" l="0" r="0" t="0"/>
          <a:stretch/>
        </p:blipFill>
        <p:spPr>
          <a:xfrm>
            <a:off x="280543" y="2630161"/>
            <a:ext cx="7126605" cy="2742265"/>
          </a:xfrm>
          <a:prstGeom prst="rect">
            <a:avLst/>
          </a:prstGeom>
          <a:noFill/>
          <a:ln>
            <a:noFill/>
          </a:ln>
        </p:spPr>
      </p:pic>
      <p:pic>
        <p:nvPicPr>
          <p:cNvPr id="211" name="Google Shape;211;p14"/>
          <p:cNvPicPr preferRelativeResize="0"/>
          <p:nvPr/>
        </p:nvPicPr>
        <p:blipFill rotWithShape="1">
          <a:blip r:embed="rId4">
            <a:alphaModFix/>
          </a:blip>
          <a:srcRect b="0" l="0" r="0" t="0"/>
          <a:stretch/>
        </p:blipFill>
        <p:spPr>
          <a:xfrm>
            <a:off x="7680752" y="2316052"/>
            <a:ext cx="4457081" cy="4414633"/>
          </a:xfrm>
          <a:prstGeom prst="rect">
            <a:avLst/>
          </a:prstGeom>
          <a:noFill/>
          <a:ln>
            <a:noFill/>
          </a:ln>
        </p:spPr>
      </p:pic>
      <p:sp>
        <p:nvSpPr>
          <p:cNvPr id="212" name="Google Shape;212;p14"/>
          <p:cNvSpPr txBox="1"/>
          <p:nvPr/>
        </p:nvSpPr>
        <p:spPr>
          <a:xfrm>
            <a:off x="280543" y="2193582"/>
            <a:ext cx="4564457" cy="87315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800"/>
              <a:buFont typeface="Arial"/>
              <a:buChar char="•"/>
            </a:pPr>
            <a:r>
              <a:rPr b="0" i="0" lang="hu-HU" sz="2800" u="none" cap="none" strike="noStrike">
                <a:solidFill>
                  <a:schemeClr val="lt1"/>
                </a:solidFill>
                <a:latin typeface="Calibri"/>
                <a:ea typeface="Calibri"/>
                <a:cs typeface="Calibri"/>
                <a:sym typeface="Calibri"/>
              </a:rPr>
              <a:t>Scikit-learn</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7b1b094c7b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pic>
        <p:nvPicPr>
          <p:cNvPr id="218" name="Google Shape;218;g7b1b094c7b_0_1"/>
          <p:cNvPicPr preferRelativeResize="0"/>
          <p:nvPr/>
        </p:nvPicPr>
        <p:blipFill>
          <a:blip r:embed="rId3">
            <a:alphaModFix/>
          </a:blip>
          <a:stretch>
            <a:fillRect/>
          </a:stretch>
        </p:blipFill>
        <p:spPr>
          <a:xfrm>
            <a:off x="703725" y="1549725"/>
            <a:ext cx="4071049" cy="2794225"/>
          </a:xfrm>
          <a:prstGeom prst="rect">
            <a:avLst/>
          </a:prstGeom>
          <a:noFill/>
          <a:ln>
            <a:noFill/>
          </a:ln>
        </p:spPr>
      </p:pic>
      <p:sp>
        <p:nvSpPr>
          <p:cNvPr id="219" name="Google Shape;219;g7b1b094c7b_0_1"/>
          <p:cNvSpPr txBox="1"/>
          <p:nvPr/>
        </p:nvSpPr>
        <p:spPr>
          <a:xfrm>
            <a:off x="608250" y="547425"/>
            <a:ext cx="875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hu-HU" sz="3600">
                <a:solidFill>
                  <a:schemeClr val="lt1"/>
                </a:solidFill>
                <a:latin typeface="Calibri"/>
                <a:ea typeface="Calibri"/>
                <a:cs typeface="Calibri"/>
                <a:sym typeface="Calibri"/>
              </a:rPr>
              <a:t>Comparison</a:t>
            </a:r>
            <a:endParaRPr sz="3600">
              <a:solidFill>
                <a:schemeClr val="lt1"/>
              </a:solidFill>
              <a:latin typeface="Calibri"/>
              <a:ea typeface="Calibri"/>
              <a:cs typeface="Calibri"/>
              <a:sym typeface="Calibri"/>
            </a:endParaRPr>
          </a:p>
        </p:txBody>
      </p:sp>
      <p:sp>
        <p:nvSpPr>
          <p:cNvPr id="220" name="Google Shape;220;g7b1b094c7b_0_1"/>
          <p:cNvSpPr txBox="1"/>
          <p:nvPr/>
        </p:nvSpPr>
        <p:spPr>
          <a:xfrm>
            <a:off x="729225" y="4469950"/>
            <a:ext cx="4470900" cy="4386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b="1" lang="hu-HU" sz="1650">
                <a:solidFill>
                  <a:schemeClr val="lt1"/>
                </a:solidFill>
              </a:rPr>
              <a:t>fully-connected-and-bidirectional-LSTM</a:t>
            </a:r>
            <a:endParaRPr sz="1700">
              <a:solidFill>
                <a:schemeClr val="lt1"/>
              </a:solidFill>
              <a:latin typeface="Calibri"/>
              <a:ea typeface="Calibri"/>
              <a:cs typeface="Calibri"/>
              <a:sym typeface="Calibri"/>
            </a:endParaRPr>
          </a:p>
        </p:txBody>
      </p:sp>
      <p:sp>
        <p:nvSpPr>
          <p:cNvPr id="221" name="Google Shape;221;g7b1b094c7b_0_1"/>
          <p:cNvSpPr txBox="1"/>
          <p:nvPr/>
        </p:nvSpPr>
        <p:spPr>
          <a:xfrm>
            <a:off x="6873150" y="2068938"/>
            <a:ext cx="2493900" cy="92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hu-HU" sz="1050">
                <a:solidFill>
                  <a:srgbClr val="FFFFFF"/>
                </a:solidFill>
                <a:latin typeface="Roboto Mono"/>
                <a:ea typeface="Roboto Mono"/>
                <a:cs typeface="Roboto Mono"/>
                <a:sym typeface="Roboto Mono"/>
              </a:rPr>
              <a:t>Test loss: 0.159</a:t>
            </a:r>
            <a:endParaRPr sz="1050">
              <a:solidFill>
                <a:srgbClr val="FFFFFF"/>
              </a:solidFill>
              <a:latin typeface="Roboto Mono"/>
              <a:ea typeface="Roboto Mono"/>
              <a:cs typeface="Roboto Mono"/>
              <a:sym typeface="Roboto Mono"/>
            </a:endParaRPr>
          </a:p>
          <a:p>
            <a:pPr indent="0" lvl="0" marL="0" rtl="0" algn="l">
              <a:lnSpc>
                <a:spcPct val="170000"/>
              </a:lnSpc>
              <a:spcBef>
                <a:spcPts val="0"/>
              </a:spcBef>
              <a:spcAft>
                <a:spcPts val="0"/>
              </a:spcAft>
              <a:buClr>
                <a:schemeClr val="dk1"/>
              </a:buClr>
              <a:buSzPts val="1100"/>
              <a:buFont typeface="Arial"/>
              <a:buNone/>
            </a:pPr>
            <a:r>
              <a:rPr lang="hu-HU" sz="1050">
                <a:solidFill>
                  <a:srgbClr val="FFFFFF"/>
                </a:solidFill>
                <a:latin typeface="Roboto Mono"/>
                <a:ea typeface="Roboto Mono"/>
                <a:cs typeface="Roboto Mono"/>
                <a:sym typeface="Roboto Mono"/>
              </a:rPr>
              <a:t>Test accuracy: 93.900%</a:t>
            </a:r>
            <a:endParaRPr sz="1050">
              <a:solidFill>
                <a:srgbClr val="FFFFFF"/>
              </a:solidFill>
              <a:latin typeface="Roboto Mono"/>
              <a:ea typeface="Roboto Mono"/>
              <a:cs typeface="Roboto Mono"/>
              <a:sym typeface="Roboto Mono"/>
            </a:endParaRPr>
          </a:p>
          <a:p>
            <a:pPr indent="0" lvl="0" marL="0" rtl="0" algn="l">
              <a:spcBef>
                <a:spcPts val="0"/>
              </a:spcBef>
              <a:spcAft>
                <a:spcPts val="0"/>
              </a:spcAft>
              <a:buNone/>
            </a:pPr>
            <a:r>
              <a:rPr b="1" lang="hu-HU" sz="2000">
                <a:solidFill>
                  <a:schemeClr val="lt1"/>
                </a:solidFill>
                <a:latin typeface="Calibri"/>
                <a:ea typeface="Calibri"/>
                <a:cs typeface="Calibri"/>
                <a:sym typeface="Calibri"/>
              </a:rPr>
              <a:t>LSTM /GRU</a:t>
            </a:r>
            <a:endParaRPr b="1" sz="2000">
              <a:solidFill>
                <a:schemeClr val="lt1"/>
              </a:solidFill>
              <a:latin typeface="Calibri"/>
              <a:ea typeface="Calibri"/>
              <a:cs typeface="Calibri"/>
              <a:sym typeface="Calibri"/>
            </a:endParaRPr>
          </a:p>
        </p:txBody>
      </p:sp>
      <p:pic>
        <p:nvPicPr>
          <p:cNvPr id="222" name="Google Shape;222;g7b1b094c7b_0_1"/>
          <p:cNvPicPr preferRelativeResize="0"/>
          <p:nvPr/>
        </p:nvPicPr>
        <p:blipFill>
          <a:blip r:embed="rId4">
            <a:alphaModFix/>
          </a:blip>
          <a:stretch>
            <a:fillRect/>
          </a:stretch>
        </p:blipFill>
        <p:spPr>
          <a:xfrm>
            <a:off x="608247" y="5281200"/>
            <a:ext cx="4143576" cy="676100"/>
          </a:xfrm>
          <a:prstGeom prst="rect">
            <a:avLst/>
          </a:prstGeom>
          <a:noFill/>
          <a:ln>
            <a:noFill/>
          </a:ln>
        </p:spPr>
      </p:pic>
      <p:sp>
        <p:nvSpPr>
          <p:cNvPr id="223" name="Google Shape;223;g7b1b094c7b_0_1"/>
          <p:cNvSpPr txBox="1"/>
          <p:nvPr/>
        </p:nvSpPr>
        <p:spPr>
          <a:xfrm>
            <a:off x="6934050" y="4105700"/>
            <a:ext cx="2493900" cy="195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hu-HU" sz="1050">
                <a:solidFill>
                  <a:srgbClr val="FFFFFF"/>
                </a:solidFill>
                <a:latin typeface="Roboto Mono"/>
                <a:ea typeface="Roboto Mono"/>
                <a:cs typeface="Roboto Mono"/>
                <a:sym typeface="Roboto Mono"/>
              </a:rPr>
              <a:t>Accuracy: 0.90292</a:t>
            </a:r>
            <a:endParaRPr sz="1050">
              <a:solidFill>
                <a:srgbClr val="FFFFFF"/>
              </a:solidFill>
              <a:latin typeface="Roboto Mono"/>
              <a:ea typeface="Roboto Mono"/>
              <a:cs typeface="Roboto Mono"/>
              <a:sym typeface="Roboto Mono"/>
            </a:endParaRPr>
          </a:p>
          <a:p>
            <a:pPr indent="0" lvl="0" marL="0" rtl="0" algn="l">
              <a:spcBef>
                <a:spcPts val="0"/>
              </a:spcBef>
              <a:spcAft>
                <a:spcPts val="0"/>
              </a:spcAft>
              <a:buNone/>
            </a:pPr>
            <a:r>
              <a:rPr lang="hu-HU" sz="1050">
                <a:solidFill>
                  <a:srgbClr val="FFFFFF"/>
                </a:solidFill>
                <a:latin typeface="Roboto Mono"/>
                <a:ea typeface="Roboto Mono"/>
                <a:cs typeface="Roboto Mono"/>
                <a:sym typeface="Roboto Mono"/>
              </a:rPr>
              <a:t>F1_Score: 0.90328</a:t>
            </a:r>
            <a:endParaRPr sz="1050">
              <a:solidFill>
                <a:srgbClr val="FFFFFF"/>
              </a:solidFill>
              <a:latin typeface="Roboto Mono"/>
              <a:ea typeface="Roboto Mono"/>
              <a:cs typeface="Roboto Mono"/>
              <a:sym typeface="Roboto Mono"/>
            </a:endParaRPr>
          </a:p>
          <a:p>
            <a:pPr indent="0" lvl="0" marL="0" rtl="0" algn="l">
              <a:spcBef>
                <a:spcPts val="0"/>
              </a:spcBef>
              <a:spcAft>
                <a:spcPts val="0"/>
              </a:spcAft>
              <a:buNone/>
            </a:pPr>
            <a:r>
              <a:rPr lang="hu-HU" sz="1050">
                <a:solidFill>
                  <a:srgbClr val="FFFFFF"/>
                </a:solidFill>
                <a:latin typeface="Roboto Mono"/>
                <a:ea typeface="Roboto Mono"/>
                <a:cs typeface="Roboto Mono"/>
                <a:sym typeface="Roboto Mono"/>
              </a:rPr>
              <a:t>Confusion Matrix: </a:t>
            </a:r>
            <a:endParaRPr sz="1050">
              <a:solidFill>
                <a:srgbClr val="FFFFFF"/>
              </a:solidFill>
              <a:latin typeface="Roboto Mono"/>
              <a:ea typeface="Roboto Mono"/>
              <a:cs typeface="Roboto Mono"/>
              <a:sym typeface="Roboto Mono"/>
            </a:endParaRPr>
          </a:p>
          <a:p>
            <a:pPr indent="0" lvl="0" marL="0" rtl="0" algn="l">
              <a:spcBef>
                <a:spcPts val="0"/>
              </a:spcBef>
              <a:spcAft>
                <a:spcPts val="0"/>
              </a:spcAft>
              <a:buNone/>
            </a:pPr>
            <a:r>
              <a:rPr lang="hu-HU" sz="1050">
                <a:solidFill>
                  <a:srgbClr val="FFFFFF"/>
                </a:solidFill>
                <a:latin typeface="Roboto Mono"/>
                <a:ea typeface="Roboto Mono"/>
                <a:cs typeface="Roboto Mono"/>
                <a:sym typeface="Roboto Mono"/>
              </a:rPr>
              <a:t> [[32371  3629]</a:t>
            </a:r>
            <a:endParaRPr sz="1050">
              <a:solidFill>
                <a:srgbClr val="FFFFFF"/>
              </a:solidFill>
              <a:latin typeface="Roboto Mono"/>
              <a:ea typeface="Roboto Mono"/>
              <a:cs typeface="Roboto Mono"/>
              <a:sym typeface="Roboto Mono"/>
            </a:endParaRPr>
          </a:p>
          <a:p>
            <a:pPr indent="0" lvl="0" marL="0" rtl="0" algn="l">
              <a:lnSpc>
                <a:spcPct val="170000"/>
              </a:lnSpc>
              <a:spcBef>
                <a:spcPts val="0"/>
              </a:spcBef>
              <a:spcAft>
                <a:spcPts val="0"/>
              </a:spcAft>
              <a:buNone/>
            </a:pPr>
            <a:r>
              <a:rPr lang="hu-HU" sz="1050">
                <a:solidFill>
                  <a:srgbClr val="FFFFFF"/>
                </a:solidFill>
                <a:latin typeface="Roboto Mono"/>
                <a:ea typeface="Roboto Mono"/>
                <a:cs typeface="Roboto Mono"/>
                <a:sym typeface="Roboto Mono"/>
              </a:rPr>
              <a:t> [ 3361 32639]]</a:t>
            </a:r>
            <a:endParaRPr sz="1050">
              <a:solidFill>
                <a:srgbClr val="FFFFFF"/>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hu-HU" sz="1650">
                <a:solidFill>
                  <a:schemeClr val="lt1"/>
                </a:solidFill>
              </a:rPr>
              <a:t>DistilBert</a:t>
            </a:r>
            <a:endParaRPr b="1" sz="1650">
              <a:solidFill>
                <a:schemeClr val="lt1"/>
              </a:solidFill>
            </a:endParaRPr>
          </a:p>
          <a:p>
            <a:pPr indent="0" lvl="0" marL="0" rtl="0" algn="l">
              <a:spcBef>
                <a:spcPts val="150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nvSpPr>
        <p:spPr>
          <a:xfrm>
            <a:off x="838200" y="1825624"/>
            <a:ext cx="10515600" cy="476070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800"/>
              <a:buFont typeface="Arial"/>
              <a:buChar char="•"/>
            </a:pPr>
            <a:r>
              <a:rPr b="0" i="0" lang="hu-HU" sz="2800" u="none" cap="none" strike="noStrike">
                <a:solidFill>
                  <a:schemeClr val="lt1"/>
                </a:solidFill>
                <a:latin typeface="Calibri"/>
                <a:ea typeface="Calibri"/>
                <a:cs typeface="Calibri"/>
                <a:sym typeface="Calibri"/>
              </a:rPr>
              <a:t>Our first tries,unfortunately they weren’t in Pytorch or deep model,but we kept them as an extra.</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800"/>
              <a:buFont typeface="Arial"/>
              <a:buChar char="•"/>
            </a:pPr>
            <a:r>
              <a:rPr b="0" i="0" lang="hu-HU" sz="2800" u="none" cap="none" strike="noStrike">
                <a:solidFill>
                  <a:schemeClr val="lt1"/>
                </a:solidFill>
                <a:latin typeface="Calibri"/>
                <a:ea typeface="Calibri"/>
                <a:cs typeface="Calibri"/>
                <a:sym typeface="Calibri"/>
              </a:rPr>
              <a:t>1. Random Forest Classifier</a:t>
            </a:r>
            <a:endParaRPr b="0" i="0" sz="2800" u="none" cap="none" strike="noStrike">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800"/>
              <a:buFont typeface="Arial"/>
              <a:buChar char="•"/>
            </a:pPr>
            <a:r>
              <a:rPr b="0" i="0" lang="hu-HU" sz="2800" u="none" cap="none" strike="noStrike">
                <a:solidFill>
                  <a:schemeClr val="lt1"/>
                </a:solidFill>
                <a:latin typeface="Calibri"/>
                <a:ea typeface="Calibri"/>
                <a:cs typeface="Calibri"/>
                <a:sym typeface="Calibri"/>
              </a:rPr>
              <a:t>2. Naive Bayes</a:t>
            </a:r>
            <a:endParaRPr b="0" i="0" sz="2800" u="none" cap="none" strike="noStrike">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800"/>
              <a:buFont typeface="Arial"/>
              <a:buChar char="•"/>
            </a:pPr>
            <a:r>
              <a:rPr b="0" i="0" lang="hu-HU" sz="2800" u="none" cap="none" strike="noStrike">
                <a:solidFill>
                  <a:schemeClr val="lt1"/>
                </a:solidFill>
                <a:latin typeface="Calibri"/>
                <a:ea typeface="Calibri"/>
                <a:cs typeface="Calibri"/>
                <a:sym typeface="Calibri"/>
              </a:rPr>
              <a:t>(3. LSTM TensorFlow model - deleted ☹ )</a:t>
            </a:r>
            <a:endParaRPr/>
          </a:p>
        </p:txBody>
      </p:sp>
      <p:sp>
        <p:nvSpPr>
          <p:cNvPr id="229" name="Google Shape;229;p15"/>
          <p:cNvSpPr txBox="1"/>
          <p:nvPr>
            <p:ph type="title"/>
          </p:nvPr>
        </p:nvSpPr>
        <p:spPr>
          <a:xfrm>
            <a:off x="838200" y="636104"/>
            <a:ext cx="10515600" cy="10545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libri"/>
              <a:buNone/>
            </a:pPr>
            <a:r>
              <a:rPr b="1" lang="hu-HU">
                <a:solidFill>
                  <a:srgbClr val="00B050"/>
                </a:solidFill>
              </a:rPr>
              <a:t>Extra: trying a Machine Learning model</a:t>
            </a:r>
            <a:endParaRPr>
              <a:solidFill>
                <a:srgbClr val="00B050"/>
              </a:solidFill>
            </a:endParaRPr>
          </a:p>
        </p:txBody>
      </p:sp>
      <p:grpSp>
        <p:nvGrpSpPr>
          <p:cNvPr id="230" name="Google Shape;230;p15"/>
          <p:cNvGrpSpPr/>
          <p:nvPr/>
        </p:nvGrpSpPr>
        <p:grpSpPr>
          <a:xfrm>
            <a:off x="3432313" y="4426226"/>
            <a:ext cx="2305879" cy="0"/>
            <a:chOff x="3432313" y="4426226"/>
            <a:chExt cx="2305879" cy="0"/>
          </a:xfrm>
        </p:grpSpPr>
        <p:cxnSp>
          <p:nvCxnSpPr>
            <p:cNvPr id="231" name="Google Shape;231;p15"/>
            <p:cNvCxnSpPr/>
            <p:nvPr/>
          </p:nvCxnSpPr>
          <p:spPr>
            <a:xfrm>
              <a:off x="3432313" y="4426226"/>
              <a:ext cx="357809" cy="0"/>
            </a:xfrm>
            <a:prstGeom prst="straightConnector1">
              <a:avLst/>
            </a:prstGeom>
            <a:noFill/>
            <a:ln cap="flat" cmpd="sng" w="9525">
              <a:solidFill>
                <a:schemeClr val="lt1"/>
              </a:solidFill>
              <a:prstDash val="solid"/>
              <a:miter lim="800000"/>
              <a:headEnd len="sm" w="sm" type="none"/>
              <a:tailEnd len="sm" w="sm" type="none"/>
            </a:ln>
          </p:spPr>
        </p:cxnSp>
        <p:cxnSp>
          <p:nvCxnSpPr>
            <p:cNvPr id="232" name="Google Shape;232;p15"/>
            <p:cNvCxnSpPr/>
            <p:nvPr/>
          </p:nvCxnSpPr>
          <p:spPr>
            <a:xfrm>
              <a:off x="3902765" y="4426226"/>
              <a:ext cx="364435" cy="0"/>
            </a:xfrm>
            <a:prstGeom prst="straightConnector1">
              <a:avLst/>
            </a:prstGeom>
            <a:noFill/>
            <a:ln cap="flat" cmpd="sng" w="9525">
              <a:solidFill>
                <a:schemeClr val="lt1"/>
              </a:solidFill>
              <a:prstDash val="solid"/>
              <a:miter lim="800000"/>
              <a:headEnd len="sm" w="sm" type="none"/>
              <a:tailEnd len="sm" w="sm" type="none"/>
            </a:ln>
          </p:spPr>
        </p:cxnSp>
        <p:cxnSp>
          <p:nvCxnSpPr>
            <p:cNvPr id="233" name="Google Shape;233;p15"/>
            <p:cNvCxnSpPr/>
            <p:nvPr/>
          </p:nvCxnSpPr>
          <p:spPr>
            <a:xfrm>
              <a:off x="4393096" y="4426226"/>
              <a:ext cx="357809" cy="0"/>
            </a:xfrm>
            <a:prstGeom prst="straightConnector1">
              <a:avLst/>
            </a:prstGeom>
            <a:noFill/>
            <a:ln cap="flat" cmpd="sng" w="9525">
              <a:solidFill>
                <a:schemeClr val="lt1"/>
              </a:solidFill>
              <a:prstDash val="solid"/>
              <a:miter lim="800000"/>
              <a:headEnd len="sm" w="sm" type="none"/>
              <a:tailEnd len="sm" w="sm" type="none"/>
            </a:ln>
          </p:spPr>
        </p:cxnSp>
        <p:cxnSp>
          <p:nvCxnSpPr>
            <p:cNvPr id="234" name="Google Shape;234;p15"/>
            <p:cNvCxnSpPr/>
            <p:nvPr/>
          </p:nvCxnSpPr>
          <p:spPr>
            <a:xfrm>
              <a:off x="4863548" y="4426226"/>
              <a:ext cx="364435" cy="0"/>
            </a:xfrm>
            <a:prstGeom prst="straightConnector1">
              <a:avLst/>
            </a:prstGeom>
            <a:noFill/>
            <a:ln cap="flat" cmpd="sng" w="9525">
              <a:solidFill>
                <a:schemeClr val="lt1"/>
              </a:solidFill>
              <a:prstDash val="solid"/>
              <a:miter lim="800000"/>
              <a:headEnd len="sm" w="sm" type="none"/>
              <a:tailEnd len="sm" w="sm" type="none"/>
            </a:ln>
          </p:spPr>
        </p:cxnSp>
        <p:cxnSp>
          <p:nvCxnSpPr>
            <p:cNvPr id="235" name="Google Shape;235;p15"/>
            <p:cNvCxnSpPr/>
            <p:nvPr/>
          </p:nvCxnSpPr>
          <p:spPr>
            <a:xfrm>
              <a:off x="5380383" y="4426226"/>
              <a:ext cx="357809" cy="0"/>
            </a:xfrm>
            <a:prstGeom prst="straightConnector1">
              <a:avLst/>
            </a:prstGeom>
            <a:noFill/>
            <a:ln cap="flat" cmpd="sng" w="9525">
              <a:solidFill>
                <a:schemeClr val="lt1"/>
              </a:solidFill>
              <a:prstDash val="solid"/>
              <a:miter lim="800000"/>
              <a:headEnd len="sm" w="sm" type="none"/>
              <a:tailEnd len="sm" w="sm" type="none"/>
            </a:ln>
          </p:spPr>
        </p:cxnSp>
      </p:grpSp>
      <p:grpSp>
        <p:nvGrpSpPr>
          <p:cNvPr id="236" name="Google Shape;236;p15"/>
          <p:cNvGrpSpPr/>
          <p:nvPr/>
        </p:nvGrpSpPr>
        <p:grpSpPr>
          <a:xfrm>
            <a:off x="5220838" y="3477861"/>
            <a:ext cx="2305879" cy="0"/>
            <a:chOff x="3432313" y="4426226"/>
            <a:chExt cx="2305879" cy="0"/>
          </a:xfrm>
        </p:grpSpPr>
        <p:cxnSp>
          <p:nvCxnSpPr>
            <p:cNvPr id="237" name="Google Shape;237;p15"/>
            <p:cNvCxnSpPr/>
            <p:nvPr/>
          </p:nvCxnSpPr>
          <p:spPr>
            <a:xfrm>
              <a:off x="3432313" y="4426226"/>
              <a:ext cx="357809" cy="0"/>
            </a:xfrm>
            <a:prstGeom prst="straightConnector1">
              <a:avLst/>
            </a:prstGeom>
            <a:noFill/>
            <a:ln cap="flat" cmpd="sng" w="9525">
              <a:solidFill>
                <a:schemeClr val="lt1"/>
              </a:solidFill>
              <a:prstDash val="solid"/>
              <a:miter lim="800000"/>
              <a:headEnd len="sm" w="sm" type="none"/>
              <a:tailEnd len="sm" w="sm" type="none"/>
            </a:ln>
          </p:spPr>
        </p:cxnSp>
        <p:cxnSp>
          <p:nvCxnSpPr>
            <p:cNvPr id="238" name="Google Shape;238;p15"/>
            <p:cNvCxnSpPr/>
            <p:nvPr/>
          </p:nvCxnSpPr>
          <p:spPr>
            <a:xfrm>
              <a:off x="3902765" y="4426226"/>
              <a:ext cx="364435" cy="0"/>
            </a:xfrm>
            <a:prstGeom prst="straightConnector1">
              <a:avLst/>
            </a:prstGeom>
            <a:noFill/>
            <a:ln cap="flat" cmpd="sng" w="9525">
              <a:solidFill>
                <a:schemeClr val="lt1"/>
              </a:solidFill>
              <a:prstDash val="solid"/>
              <a:miter lim="800000"/>
              <a:headEnd len="sm" w="sm" type="none"/>
              <a:tailEnd len="sm" w="sm" type="none"/>
            </a:ln>
          </p:spPr>
        </p:cxnSp>
        <p:cxnSp>
          <p:nvCxnSpPr>
            <p:cNvPr id="239" name="Google Shape;239;p15"/>
            <p:cNvCxnSpPr/>
            <p:nvPr/>
          </p:nvCxnSpPr>
          <p:spPr>
            <a:xfrm>
              <a:off x="4393096" y="4426226"/>
              <a:ext cx="357809" cy="0"/>
            </a:xfrm>
            <a:prstGeom prst="straightConnector1">
              <a:avLst/>
            </a:prstGeom>
            <a:noFill/>
            <a:ln cap="flat" cmpd="sng" w="9525">
              <a:solidFill>
                <a:schemeClr val="lt1"/>
              </a:solidFill>
              <a:prstDash val="solid"/>
              <a:miter lim="800000"/>
              <a:headEnd len="sm" w="sm" type="none"/>
              <a:tailEnd len="sm" w="sm" type="none"/>
            </a:ln>
          </p:spPr>
        </p:cxnSp>
        <p:cxnSp>
          <p:nvCxnSpPr>
            <p:cNvPr id="240" name="Google Shape;240;p15"/>
            <p:cNvCxnSpPr/>
            <p:nvPr/>
          </p:nvCxnSpPr>
          <p:spPr>
            <a:xfrm>
              <a:off x="4863548" y="4426226"/>
              <a:ext cx="364435" cy="0"/>
            </a:xfrm>
            <a:prstGeom prst="straightConnector1">
              <a:avLst/>
            </a:prstGeom>
            <a:noFill/>
            <a:ln cap="flat" cmpd="sng" w="9525">
              <a:solidFill>
                <a:schemeClr val="lt1"/>
              </a:solidFill>
              <a:prstDash val="solid"/>
              <a:miter lim="800000"/>
              <a:headEnd len="sm" w="sm" type="none"/>
              <a:tailEnd len="sm" w="sm" type="none"/>
            </a:ln>
          </p:spPr>
        </p:cxnSp>
        <p:cxnSp>
          <p:nvCxnSpPr>
            <p:cNvPr id="241" name="Google Shape;241;p15"/>
            <p:cNvCxnSpPr/>
            <p:nvPr/>
          </p:nvCxnSpPr>
          <p:spPr>
            <a:xfrm>
              <a:off x="5380383" y="4426226"/>
              <a:ext cx="357809" cy="0"/>
            </a:xfrm>
            <a:prstGeom prst="straightConnector1">
              <a:avLst/>
            </a:prstGeom>
            <a:noFill/>
            <a:ln cap="flat" cmpd="sng" w="9525">
              <a:solidFill>
                <a:schemeClr val="lt1"/>
              </a:solidFill>
              <a:prstDash val="solid"/>
              <a:miter lim="800000"/>
              <a:headEnd len="sm" w="sm" type="none"/>
              <a:tailEnd len="sm" w="sm" type="none"/>
            </a:ln>
          </p:spPr>
        </p:cxnSp>
      </p:grpSp>
      <p:pic>
        <p:nvPicPr>
          <p:cNvPr id="242" name="Google Shape;242;p15"/>
          <p:cNvPicPr preferRelativeResize="0"/>
          <p:nvPr/>
        </p:nvPicPr>
        <p:blipFill>
          <a:blip r:embed="rId3">
            <a:alphaModFix/>
          </a:blip>
          <a:stretch>
            <a:fillRect/>
          </a:stretch>
        </p:blipFill>
        <p:spPr>
          <a:xfrm>
            <a:off x="6221976" y="2855801"/>
            <a:ext cx="2352550" cy="728675"/>
          </a:xfrm>
          <a:prstGeom prst="rect">
            <a:avLst/>
          </a:prstGeom>
          <a:noFill/>
          <a:ln>
            <a:noFill/>
          </a:ln>
        </p:spPr>
      </p:pic>
      <p:pic>
        <p:nvPicPr>
          <p:cNvPr id="243" name="Google Shape;243;p15"/>
          <p:cNvPicPr preferRelativeResize="0"/>
          <p:nvPr/>
        </p:nvPicPr>
        <p:blipFill>
          <a:blip r:embed="rId4">
            <a:alphaModFix/>
          </a:blip>
          <a:stretch>
            <a:fillRect/>
          </a:stretch>
        </p:blipFill>
        <p:spPr>
          <a:xfrm>
            <a:off x="8500419" y="2296869"/>
            <a:ext cx="2560060" cy="1308475"/>
          </a:xfrm>
          <a:prstGeom prst="rect">
            <a:avLst/>
          </a:prstGeom>
          <a:noFill/>
          <a:ln>
            <a:noFill/>
          </a:ln>
        </p:spPr>
      </p:pic>
      <p:pic>
        <p:nvPicPr>
          <p:cNvPr id="244" name="Google Shape;244;p15"/>
          <p:cNvPicPr preferRelativeResize="0"/>
          <p:nvPr/>
        </p:nvPicPr>
        <p:blipFill>
          <a:blip r:embed="rId5">
            <a:alphaModFix/>
          </a:blip>
          <a:stretch>
            <a:fillRect/>
          </a:stretch>
        </p:blipFill>
        <p:spPr>
          <a:xfrm>
            <a:off x="5131000" y="3584487"/>
            <a:ext cx="2658700" cy="1683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type="title"/>
          </p:nvPr>
        </p:nvSpPr>
        <p:spPr>
          <a:xfrm>
            <a:off x="2746525" y="1736022"/>
            <a:ext cx="7020300" cy="4806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hu-HU">
                <a:solidFill>
                  <a:schemeClr val="lt1"/>
                </a:solidFill>
              </a:rPr>
              <a:t>Thank you for your attention!</a:t>
            </a:r>
            <a:br>
              <a:rPr lang="hu-HU">
                <a:solidFill>
                  <a:schemeClr val="lt1"/>
                </a:solidFill>
              </a:rPr>
            </a:br>
            <a:br>
              <a:rPr lang="hu-HU">
                <a:solidFill>
                  <a:schemeClr val="lt1"/>
                </a:solidFill>
              </a:rPr>
            </a:br>
            <a:r>
              <a:rPr lang="hu-HU">
                <a:solidFill>
                  <a:schemeClr val="lt1"/>
                </a:solidFill>
              </a:rPr>
              <a:t>-Dynamic Tigers-</a:t>
            </a:r>
            <a:endParaRPr>
              <a:solidFill>
                <a:schemeClr val="lt1"/>
              </a:solidFill>
            </a:endParaRPr>
          </a:p>
          <a:p>
            <a:pPr indent="0" lvl="0" marL="0" rtl="0" algn="ctr">
              <a:lnSpc>
                <a:spcPct val="90000"/>
              </a:lnSpc>
              <a:spcBef>
                <a:spcPts val="0"/>
              </a:spcBef>
              <a:spcAft>
                <a:spcPts val="0"/>
              </a:spcAft>
              <a:buClr>
                <a:schemeClr val="lt1"/>
              </a:buClr>
              <a:buSzPts val="4400"/>
              <a:buFont typeface="Calibri"/>
              <a:buNone/>
            </a:pPr>
            <a:r>
              <a:t/>
            </a:r>
            <a:endParaRPr>
              <a:solidFill>
                <a:schemeClr val="lt1"/>
              </a:solidFill>
            </a:endParaRPr>
          </a:p>
          <a:p>
            <a:pPr indent="0" lvl="0" marL="0" rtl="0" algn="ctr">
              <a:spcBef>
                <a:spcPts val="0"/>
              </a:spcBef>
              <a:spcAft>
                <a:spcPts val="0"/>
              </a:spcAft>
              <a:buClr>
                <a:schemeClr val="dk1"/>
              </a:buClr>
              <a:buSzPts val="2000"/>
              <a:buFont typeface="Arial"/>
              <a:buNone/>
            </a:pPr>
            <a:r>
              <a:rPr lang="hu-HU" sz="2000">
                <a:solidFill>
                  <a:schemeClr val="lt1"/>
                </a:solidFill>
              </a:rPr>
              <a:t>Gonzalez Guerra Rebeca Sarai</a:t>
            </a:r>
            <a:endParaRPr sz="2400">
              <a:solidFill>
                <a:schemeClr val="lt1"/>
              </a:solidFill>
            </a:endParaRPr>
          </a:p>
          <a:p>
            <a:pPr indent="0" lvl="0" marL="0" rtl="0" algn="ctr">
              <a:spcBef>
                <a:spcPts val="1000"/>
              </a:spcBef>
              <a:spcAft>
                <a:spcPts val="0"/>
              </a:spcAft>
              <a:buClr>
                <a:schemeClr val="dk1"/>
              </a:buClr>
              <a:buSzPts val="2000"/>
              <a:buFont typeface="Arial"/>
              <a:buNone/>
            </a:pPr>
            <a:r>
              <a:rPr lang="hu-HU" sz="2000">
                <a:solidFill>
                  <a:schemeClr val="lt1"/>
                </a:solidFill>
              </a:rPr>
              <a:t>Kooshkjalali Navid</a:t>
            </a:r>
            <a:endParaRPr sz="2000">
              <a:solidFill>
                <a:schemeClr val="lt1"/>
              </a:solidFill>
            </a:endParaRPr>
          </a:p>
          <a:p>
            <a:pPr indent="0" lvl="0" marL="0" rtl="0" algn="ctr">
              <a:spcBef>
                <a:spcPts val="1000"/>
              </a:spcBef>
              <a:spcAft>
                <a:spcPts val="0"/>
              </a:spcAft>
              <a:buClr>
                <a:schemeClr val="dk1"/>
              </a:buClr>
              <a:buSzPts val="2000"/>
              <a:buFont typeface="Arial"/>
              <a:buNone/>
            </a:pPr>
            <a:r>
              <a:rPr lang="hu-HU" sz="2000">
                <a:solidFill>
                  <a:schemeClr val="lt1"/>
                </a:solidFill>
              </a:rPr>
              <a:t>Bodonyi Dániel</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 type="body"/>
          </p:nvPr>
        </p:nvSpPr>
        <p:spPr>
          <a:xfrm>
            <a:off x="665922" y="1971399"/>
            <a:ext cx="10515600" cy="38323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hu-HU">
                <a:solidFill>
                  <a:schemeClr val="lt1"/>
                </a:solidFill>
              </a:rPr>
              <a:t>Sentiment analysis – three type- </a:t>
            </a:r>
            <a:r>
              <a:rPr lang="hu-HU">
                <a:solidFill>
                  <a:srgbClr val="FF0000"/>
                </a:solidFill>
              </a:rPr>
              <a:t>negative</a:t>
            </a:r>
            <a:r>
              <a:rPr lang="hu-HU">
                <a:solidFill>
                  <a:schemeClr val="lt1"/>
                </a:solidFill>
              </a:rPr>
              <a:t>,         </a:t>
            </a:r>
            <a:r>
              <a:rPr lang="hu-HU">
                <a:solidFill>
                  <a:srgbClr val="FFFF00"/>
                </a:solidFill>
              </a:rPr>
              <a:t> neutral ,       </a:t>
            </a:r>
            <a:r>
              <a:rPr lang="hu-HU">
                <a:solidFill>
                  <a:srgbClr val="00B050"/>
                </a:solidFill>
              </a:rPr>
              <a:t>positive</a:t>
            </a:r>
            <a:r>
              <a:rPr lang="hu-HU">
                <a:solidFill>
                  <a:schemeClr val="lt1"/>
                </a:solidFill>
              </a:rPr>
              <a:t> </a:t>
            </a:r>
            <a:endParaRPr>
              <a:solidFill>
                <a:srgbClr val="FFFF00"/>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Decide if a product review neutral ,positive or negative</a:t>
            </a:r>
            <a:endParaRPr>
              <a:solidFill>
                <a:schemeClr val="lt1"/>
              </a:solidFill>
            </a:endParaRPr>
          </a:p>
          <a:p>
            <a:pPr indent="0" lvl="1" marL="457200" rtl="0" algn="l">
              <a:lnSpc>
                <a:spcPct val="90000"/>
              </a:lnSpc>
              <a:spcBef>
                <a:spcPts val="500"/>
              </a:spcBef>
              <a:spcAft>
                <a:spcPts val="0"/>
              </a:spcAft>
              <a:buClr>
                <a:schemeClr val="lt1"/>
              </a:buClr>
              <a:buSzPts val="2400"/>
              <a:buNone/>
            </a:pPr>
            <a:r>
              <a:rPr lang="hu-HU">
                <a:solidFill>
                  <a:schemeClr val="lt1"/>
                </a:solidFill>
              </a:rPr>
              <a:t>So the sentiment </a:t>
            </a:r>
            <a:endParaRPr/>
          </a:p>
        </p:txBody>
      </p:sp>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hu-HU">
                <a:solidFill>
                  <a:schemeClr val="lt1"/>
                </a:solidFill>
              </a:rPr>
              <a:t>Our Task</a:t>
            </a:r>
            <a:endParaRPr b="1">
              <a:solidFill>
                <a:schemeClr val="lt1"/>
              </a:solidFill>
            </a:endParaRPr>
          </a:p>
        </p:txBody>
      </p:sp>
      <p:pic>
        <p:nvPicPr>
          <p:cNvPr descr="What does negative, positive, or neutral sentiment mean at SocialMention? -  Quora" id="98" name="Google Shape;98;p2"/>
          <p:cNvPicPr preferRelativeResize="0"/>
          <p:nvPr/>
        </p:nvPicPr>
        <p:blipFill rotWithShape="1">
          <a:blip r:embed="rId3">
            <a:alphaModFix/>
          </a:blip>
          <a:srcRect b="25468" l="0" r="0" t="22510"/>
          <a:stretch/>
        </p:blipFill>
        <p:spPr>
          <a:xfrm>
            <a:off x="5447472" y="2332382"/>
            <a:ext cx="5734050" cy="17095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hu-HU">
                <a:solidFill>
                  <a:schemeClr val="lt1"/>
                </a:solidFill>
              </a:rPr>
              <a:t>Dataset</a:t>
            </a:r>
            <a:endParaRPr b="1">
              <a:solidFill>
                <a:schemeClr val="lt1"/>
              </a:solidFill>
            </a:endParaRPr>
          </a:p>
        </p:txBody>
      </p:sp>
      <p:sp>
        <p:nvSpPr>
          <p:cNvPr id="104" name="Google Shape;104;p3"/>
          <p:cNvSpPr txBox="1"/>
          <p:nvPr>
            <p:ph idx="1" type="body"/>
          </p:nvPr>
        </p:nvSpPr>
        <p:spPr>
          <a:xfrm>
            <a:off x="838200" y="1690700"/>
            <a:ext cx="10515600" cy="50016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800"/>
              <a:buChar char="•"/>
            </a:pPr>
            <a:r>
              <a:rPr lang="hu-HU">
                <a:solidFill>
                  <a:schemeClr val="lt1"/>
                </a:solidFill>
              </a:rPr>
              <a:t>Amazon Reviews ---- English----</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hu-HU">
                <a:solidFill>
                  <a:schemeClr val="lt1"/>
                </a:solidFill>
              </a:rPr>
              <a:t>A few million Amazon reviews in fastText format</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From here: </a:t>
            </a:r>
            <a:r>
              <a:rPr lang="hu-HU" u="sng">
                <a:solidFill>
                  <a:srgbClr val="00B0F0"/>
                </a:solidFill>
                <a:hlinkClick r:id="rId3">
                  <a:extLst>
                    <a:ext uri="{A12FA001-AC4F-418D-AE19-62706E023703}">
                      <ahyp:hlinkClr val="tx"/>
                    </a:ext>
                  </a:extLst>
                </a:hlinkClick>
              </a:rPr>
              <a:t>https://www.kaggle.com/bittlingmayer/amazonreviews</a:t>
            </a:r>
            <a:endParaRPr>
              <a:solidFill>
                <a:srgbClr val="00B0F0"/>
              </a:solidFill>
            </a:endParaRPr>
          </a:p>
          <a:p>
            <a:pPr indent="0" lvl="0" marL="177800" rtl="0" algn="l">
              <a:lnSpc>
                <a:spcPct val="90000"/>
              </a:lnSpc>
              <a:spcBef>
                <a:spcPts val="1000"/>
              </a:spcBef>
              <a:spcAft>
                <a:spcPts val="0"/>
              </a:spcAft>
              <a:buClr>
                <a:schemeClr val="dk1"/>
              </a:buClr>
              <a:buSzPts val="2800"/>
              <a:buNone/>
            </a:pPr>
            <a:r>
              <a:t/>
            </a:r>
            <a:endParaRPr>
              <a:solidFill>
                <a:srgbClr val="00B0F0"/>
              </a:solidFill>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Trainset (~ 500MB)</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Testset: 400 000 reviews. (50MB)                   only used 200 000</a:t>
            </a:r>
            <a:endParaRPr/>
          </a:p>
          <a:p>
            <a:pPr indent="-76200" lvl="1" marL="685800" rtl="0" algn="l">
              <a:lnSpc>
                <a:spcPct val="90000"/>
              </a:lnSpc>
              <a:spcBef>
                <a:spcPts val="500"/>
              </a:spcBef>
              <a:spcAft>
                <a:spcPts val="0"/>
              </a:spcAft>
              <a:buClr>
                <a:schemeClr val="dk1"/>
              </a:buClr>
              <a:buSzPts val="2400"/>
              <a:buNone/>
            </a:pPr>
            <a:r>
              <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p:txBody>
      </p:sp>
      <p:pic>
        <p:nvPicPr>
          <p:cNvPr id="105" name="Google Shape;105;p3"/>
          <p:cNvPicPr preferRelativeResize="0"/>
          <p:nvPr/>
        </p:nvPicPr>
        <p:blipFill rotWithShape="1">
          <a:blip r:embed="rId4">
            <a:alphaModFix/>
          </a:blip>
          <a:srcRect b="0" l="0" r="0" t="0"/>
          <a:stretch/>
        </p:blipFill>
        <p:spPr>
          <a:xfrm>
            <a:off x="137761" y="4827517"/>
            <a:ext cx="12029603" cy="11757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hu-HU">
                <a:solidFill>
                  <a:schemeClr val="lt1"/>
                </a:solidFill>
              </a:rPr>
              <a:t>Pre-preprocess and exploring the data</a:t>
            </a:r>
            <a:endParaRPr>
              <a:solidFill>
                <a:schemeClr val="lt1"/>
              </a:solidFill>
            </a:endParaRPr>
          </a:p>
        </p:txBody>
      </p:sp>
      <p:sp>
        <p:nvSpPr>
          <p:cNvPr id="111" name="Google Shape;1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hu-HU">
                <a:solidFill>
                  <a:schemeClr val="lt1"/>
                </a:solidFill>
              </a:rPr>
              <a:t>Decode utf-8 string from bytes</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Creating target variable</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hu-HU">
                <a:solidFill>
                  <a:schemeClr val="lt1"/>
                </a:solidFill>
              </a:rPr>
              <a:t>__label__1  	 &gt;&gt; 	0    &gt;&gt;  </a:t>
            </a:r>
            <a:r>
              <a:rPr lang="hu-HU">
                <a:solidFill>
                  <a:srgbClr val="FF0000"/>
                </a:solidFill>
              </a:rPr>
              <a:t>negative</a:t>
            </a:r>
            <a:endParaRPr>
              <a:solidFill>
                <a:srgbClr val="FF0000"/>
              </a:solidFill>
            </a:endParaRPr>
          </a:p>
          <a:p>
            <a:pPr indent="-228600" lvl="1" marL="685800" rtl="0" algn="l">
              <a:lnSpc>
                <a:spcPct val="90000"/>
              </a:lnSpc>
              <a:spcBef>
                <a:spcPts val="500"/>
              </a:spcBef>
              <a:spcAft>
                <a:spcPts val="0"/>
              </a:spcAft>
              <a:buClr>
                <a:schemeClr val="lt1"/>
              </a:buClr>
              <a:buSzPts val="2400"/>
              <a:buChar char="•"/>
            </a:pPr>
            <a:r>
              <a:rPr lang="hu-HU">
                <a:solidFill>
                  <a:schemeClr val="lt1"/>
                </a:solidFill>
              </a:rPr>
              <a:t>__label__2 	 &gt;&gt; 	1    &gt;&gt;  </a:t>
            </a:r>
            <a:r>
              <a:rPr lang="hu-HU">
                <a:solidFill>
                  <a:srgbClr val="0070C0"/>
                </a:solidFill>
              </a:rPr>
              <a:t>positive</a:t>
            </a:r>
            <a:endParaRPr>
              <a:solidFill>
                <a:srgbClr val="0070C0"/>
              </a:solidFill>
            </a:endParaRPr>
          </a:p>
        </p:txBody>
      </p:sp>
      <p:pic>
        <p:nvPicPr>
          <p:cNvPr id="112" name="Google Shape;112;p4"/>
          <p:cNvPicPr preferRelativeResize="0"/>
          <p:nvPr/>
        </p:nvPicPr>
        <p:blipFill rotWithShape="1">
          <a:blip r:embed="rId3">
            <a:alphaModFix/>
          </a:blip>
          <a:srcRect b="0" l="0" r="0" t="0"/>
          <a:stretch/>
        </p:blipFill>
        <p:spPr>
          <a:xfrm>
            <a:off x="6823391" y="1920582"/>
            <a:ext cx="5368609" cy="3324087"/>
          </a:xfrm>
          <a:prstGeom prst="rect">
            <a:avLst/>
          </a:prstGeom>
          <a:noFill/>
          <a:ln>
            <a:noFill/>
          </a:ln>
        </p:spPr>
      </p:pic>
      <p:pic>
        <p:nvPicPr>
          <p:cNvPr id="113" name="Google Shape;113;p4"/>
          <p:cNvPicPr preferRelativeResize="0"/>
          <p:nvPr/>
        </p:nvPicPr>
        <p:blipFill rotWithShape="1">
          <a:blip r:embed="rId4">
            <a:alphaModFix/>
          </a:blip>
          <a:srcRect b="0" l="3080" r="0" t="0"/>
          <a:stretch/>
        </p:blipFill>
        <p:spPr>
          <a:xfrm>
            <a:off x="422030" y="4720729"/>
            <a:ext cx="6225171" cy="19268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hu-HU">
                <a:solidFill>
                  <a:schemeClr val="lt1"/>
                </a:solidFill>
              </a:rPr>
              <a:t>Balancing and exploring the dataset </a:t>
            </a:r>
            <a:endParaRPr/>
          </a:p>
        </p:txBody>
      </p:sp>
      <p:sp>
        <p:nvSpPr>
          <p:cNvPr id="119" name="Google Shape;119;p5"/>
          <p:cNvSpPr txBox="1"/>
          <p:nvPr>
            <p:ph idx="1" type="body"/>
          </p:nvPr>
        </p:nvSpPr>
        <p:spPr>
          <a:xfrm>
            <a:off x="838200" y="2155837"/>
            <a:ext cx="11245948"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hu-HU">
                <a:solidFill>
                  <a:schemeClr val="lt1"/>
                </a:solidFill>
              </a:rPr>
              <a:t>Unbalanced                                   little difference</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Rebalancing</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0" lvl="0" marL="0" rtl="0" algn="l">
              <a:lnSpc>
                <a:spcPct val="90000"/>
              </a:lnSpc>
              <a:spcBef>
                <a:spcPts val="1000"/>
              </a:spcBef>
              <a:spcAft>
                <a:spcPts val="0"/>
              </a:spcAft>
              <a:buClr>
                <a:schemeClr val="lt1"/>
              </a:buClr>
              <a:buSzPts val="2800"/>
              <a:buNone/>
            </a:pPr>
            <a:r>
              <a:rPr lang="hu-HU">
                <a:solidFill>
                  <a:schemeClr val="lt1"/>
                </a:solidFill>
              </a:rPr>
              <a:t>The balanced df shape                                       No NaN</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p:txBody>
      </p:sp>
      <p:pic>
        <p:nvPicPr>
          <p:cNvPr id="120" name="Google Shape;120;p5"/>
          <p:cNvPicPr preferRelativeResize="0"/>
          <p:nvPr/>
        </p:nvPicPr>
        <p:blipFill rotWithShape="1">
          <a:blip r:embed="rId3">
            <a:alphaModFix/>
          </a:blip>
          <a:srcRect b="0" l="0" r="0" t="0"/>
          <a:stretch/>
        </p:blipFill>
        <p:spPr>
          <a:xfrm>
            <a:off x="7325856" y="5276331"/>
            <a:ext cx="4249568" cy="1216543"/>
          </a:xfrm>
          <a:prstGeom prst="rect">
            <a:avLst/>
          </a:prstGeom>
          <a:noFill/>
          <a:ln>
            <a:noFill/>
          </a:ln>
        </p:spPr>
      </p:pic>
      <p:pic>
        <p:nvPicPr>
          <p:cNvPr id="121" name="Google Shape;121;p5"/>
          <p:cNvPicPr preferRelativeResize="0"/>
          <p:nvPr/>
        </p:nvPicPr>
        <p:blipFill rotWithShape="1">
          <a:blip r:embed="rId4">
            <a:alphaModFix/>
          </a:blip>
          <a:srcRect b="0" l="0" r="0" t="0"/>
          <a:stretch/>
        </p:blipFill>
        <p:spPr>
          <a:xfrm>
            <a:off x="3283943" y="3181949"/>
            <a:ext cx="2009545" cy="1388413"/>
          </a:xfrm>
          <a:prstGeom prst="rect">
            <a:avLst/>
          </a:prstGeom>
          <a:noFill/>
          <a:ln>
            <a:noFill/>
          </a:ln>
        </p:spPr>
      </p:pic>
      <p:pic>
        <p:nvPicPr>
          <p:cNvPr id="122" name="Google Shape;122;p5"/>
          <p:cNvPicPr preferRelativeResize="0"/>
          <p:nvPr/>
        </p:nvPicPr>
        <p:blipFill rotWithShape="1">
          <a:blip r:embed="rId5">
            <a:alphaModFix/>
          </a:blip>
          <a:srcRect b="0" l="0" r="0" t="0"/>
          <a:stretch/>
        </p:blipFill>
        <p:spPr>
          <a:xfrm>
            <a:off x="3283944" y="1570275"/>
            <a:ext cx="2009544" cy="1379099"/>
          </a:xfrm>
          <a:prstGeom prst="rect">
            <a:avLst/>
          </a:prstGeom>
          <a:noFill/>
          <a:ln>
            <a:noFill/>
          </a:ln>
        </p:spPr>
      </p:pic>
      <p:pic>
        <p:nvPicPr>
          <p:cNvPr id="123" name="Google Shape;123;p5"/>
          <p:cNvPicPr preferRelativeResize="0"/>
          <p:nvPr/>
        </p:nvPicPr>
        <p:blipFill rotWithShape="1">
          <a:blip r:embed="rId6">
            <a:alphaModFix/>
          </a:blip>
          <a:srcRect b="0" l="0" r="0" t="0"/>
          <a:stretch/>
        </p:blipFill>
        <p:spPr>
          <a:xfrm>
            <a:off x="949830" y="5276332"/>
            <a:ext cx="2856231" cy="12165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hu-HU">
                <a:solidFill>
                  <a:schemeClr val="lt1"/>
                </a:solidFill>
              </a:rPr>
              <a:t>Preprocessing the review text</a:t>
            </a:r>
            <a:endParaRPr>
              <a:solidFill>
                <a:schemeClr val="lt1"/>
              </a:solidFill>
            </a:endParaRPr>
          </a:p>
        </p:txBody>
      </p:sp>
      <p:sp>
        <p:nvSpPr>
          <p:cNvPr id="129" name="Google Shape;12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hu-HU">
                <a:solidFill>
                  <a:schemeClr val="lt1"/>
                </a:solidFill>
              </a:rPr>
              <a:t>Removes all digits</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Removes all non word chars</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Eliminate stop word</a:t>
            </a:r>
            <a:endParaRPr>
              <a:solidFill>
                <a:schemeClr val="lt1"/>
              </a:solidFill>
            </a:endParaRPr>
          </a:p>
        </p:txBody>
      </p:sp>
      <p:pic>
        <p:nvPicPr>
          <p:cNvPr id="130" name="Google Shape;130;p6"/>
          <p:cNvPicPr preferRelativeResize="0"/>
          <p:nvPr/>
        </p:nvPicPr>
        <p:blipFill rotWithShape="1">
          <a:blip r:embed="rId3">
            <a:alphaModFix/>
          </a:blip>
          <a:srcRect b="0" l="0" r="0" t="19873"/>
          <a:stretch/>
        </p:blipFill>
        <p:spPr>
          <a:xfrm>
            <a:off x="1038881" y="3671667"/>
            <a:ext cx="9095161" cy="2350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7"/>
          <p:cNvSpPr/>
          <p:nvPr/>
        </p:nvSpPr>
        <p:spPr>
          <a:xfrm>
            <a:off x="-1"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7"/>
          <p:cNvSpPr txBox="1"/>
          <p:nvPr>
            <p:ph type="title"/>
          </p:nvPr>
        </p:nvSpPr>
        <p:spPr>
          <a:xfrm>
            <a:off x="364475" y="-219950"/>
            <a:ext cx="11640000" cy="168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b="0" i="0" lang="hu-HU" sz="3500">
                <a:solidFill>
                  <a:schemeClr val="lt1"/>
                </a:solidFill>
              </a:rPr>
              <a:t>How</a:t>
            </a:r>
            <a:r>
              <a:rPr lang="hu-HU" sz="3500">
                <a:solidFill>
                  <a:schemeClr val="lt1"/>
                </a:solidFill>
              </a:rPr>
              <a:t> </a:t>
            </a:r>
            <a:r>
              <a:rPr b="0" i="0" lang="hu-HU" sz="3500">
                <a:solidFill>
                  <a:schemeClr val="lt1"/>
                </a:solidFill>
              </a:rPr>
              <a:t>review text size</a:t>
            </a:r>
            <a:r>
              <a:rPr lang="hu-HU" sz="3500">
                <a:solidFill>
                  <a:schemeClr val="lt1"/>
                </a:solidFill>
              </a:rPr>
              <a:t> </a:t>
            </a:r>
            <a:r>
              <a:rPr b="0" i="0" lang="hu-HU" sz="3500">
                <a:solidFill>
                  <a:schemeClr val="lt1"/>
                </a:solidFill>
              </a:rPr>
              <a:t>distribut</a:t>
            </a:r>
            <a:r>
              <a:rPr lang="hu-HU" sz="3500">
                <a:solidFill>
                  <a:schemeClr val="lt1"/>
                </a:solidFill>
              </a:rPr>
              <a:t>ion changes</a:t>
            </a:r>
            <a:r>
              <a:rPr b="0" i="0" lang="hu-HU" sz="3500">
                <a:solidFill>
                  <a:schemeClr val="lt1"/>
                </a:solidFill>
              </a:rPr>
              <a:t> </a:t>
            </a:r>
            <a:r>
              <a:rPr lang="hu-HU" sz="3500">
                <a:solidFill>
                  <a:schemeClr val="lt1"/>
                </a:solidFill>
              </a:rPr>
              <a:t>after preprocessing</a:t>
            </a:r>
            <a:r>
              <a:rPr b="0" i="0" lang="hu-HU" sz="3500">
                <a:solidFill>
                  <a:schemeClr val="lt1"/>
                </a:solidFill>
              </a:rPr>
              <a:t>?</a:t>
            </a:r>
            <a:endParaRPr sz="3500">
              <a:solidFill>
                <a:schemeClr val="lt1"/>
              </a:solidFill>
            </a:endParaRPr>
          </a:p>
        </p:txBody>
      </p:sp>
      <p:sp>
        <p:nvSpPr>
          <p:cNvPr id="137" name="Google Shape;137;p7"/>
          <p:cNvSpPr txBox="1"/>
          <p:nvPr/>
        </p:nvSpPr>
        <p:spPr>
          <a:xfrm>
            <a:off x="931450" y="1155849"/>
            <a:ext cx="3280500" cy="819300"/>
          </a:xfrm>
          <a:prstGeom prst="rect">
            <a:avLst/>
          </a:prstGeom>
          <a:noFill/>
          <a:ln>
            <a:noFill/>
          </a:ln>
        </p:spPr>
        <p:txBody>
          <a:bodyPr anchorCtr="0" anchor="ctr" bIns="45700" lIns="91425" spcFirstLastPara="1" rIns="91425" wrap="square" tIns="45700">
            <a:normAutofit fontScale="92500" lnSpcReduction="20000"/>
          </a:bodyPr>
          <a:lstStyle/>
          <a:p>
            <a:pPr indent="-219075" lvl="0" marL="228600" marR="0" rtl="0" algn="l">
              <a:lnSpc>
                <a:spcPct val="90000"/>
              </a:lnSpc>
              <a:spcBef>
                <a:spcPts val="0"/>
              </a:spcBef>
              <a:spcAft>
                <a:spcPts val="0"/>
              </a:spcAft>
              <a:buClr>
                <a:schemeClr val="lt1"/>
              </a:buClr>
              <a:buSzPct val="100000"/>
              <a:buFont typeface="Arial"/>
              <a:buChar char="•"/>
            </a:pPr>
            <a:r>
              <a:rPr b="0" i="0" lang="hu-HU" sz="2000" u="none" cap="none" strike="noStrike">
                <a:solidFill>
                  <a:schemeClr val="lt1"/>
                </a:solidFill>
                <a:latin typeface="Calibri"/>
                <a:ea typeface="Calibri"/>
                <a:cs typeface="Calibri"/>
                <a:sym typeface="Calibri"/>
              </a:rPr>
              <a:t>Most of the reviews were</a:t>
            </a:r>
            <a:br>
              <a:rPr b="0" i="0" lang="hu-HU" sz="2000" u="none" cap="none" strike="noStrike">
                <a:solidFill>
                  <a:schemeClr val="lt1"/>
                </a:solidFill>
                <a:latin typeface="Calibri"/>
                <a:ea typeface="Calibri"/>
                <a:cs typeface="Calibri"/>
                <a:sym typeface="Calibri"/>
              </a:rPr>
            </a:br>
            <a:r>
              <a:rPr b="0" i="0" lang="hu-HU" sz="2000" u="none" cap="none" strike="noStrike">
                <a:solidFill>
                  <a:schemeClr val="lt1"/>
                </a:solidFill>
                <a:latin typeface="Calibri"/>
                <a:ea typeface="Calibri"/>
                <a:cs typeface="Calibri"/>
                <a:sym typeface="Calibri"/>
              </a:rPr>
              <a:t>between 40 and 120 words</a:t>
            </a:r>
            <a:endParaRPr/>
          </a:p>
          <a:p>
            <a:pPr indent="-101600" lvl="0" marL="228600" marR="0" rtl="0" algn="l">
              <a:lnSpc>
                <a:spcPct val="90000"/>
              </a:lnSpc>
              <a:spcBef>
                <a:spcPts val="1000"/>
              </a:spcBef>
              <a:spcAft>
                <a:spcPts val="0"/>
              </a:spcAft>
              <a:buClr>
                <a:schemeClr val="dk1"/>
              </a:buClr>
              <a:buSzPct val="100000"/>
              <a:buFont typeface="Arial"/>
              <a:buNone/>
            </a:pPr>
            <a:r>
              <a:t/>
            </a:r>
            <a:endParaRPr b="0" i="0" sz="2000" u="none" cap="none" strike="noStrike">
              <a:solidFill>
                <a:schemeClr val="lt1"/>
              </a:solidFill>
              <a:latin typeface="Calibri"/>
              <a:ea typeface="Calibri"/>
              <a:cs typeface="Calibri"/>
              <a:sym typeface="Calibri"/>
            </a:endParaRPr>
          </a:p>
        </p:txBody>
      </p:sp>
      <p:pic>
        <p:nvPicPr>
          <p:cNvPr id="138" name="Google Shape;138;p7"/>
          <p:cNvPicPr preferRelativeResize="0"/>
          <p:nvPr>
            <p:ph idx="1" type="body"/>
          </p:nvPr>
        </p:nvPicPr>
        <p:blipFill rotWithShape="1">
          <a:blip r:embed="rId3">
            <a:alphaModFix/>
          </a:blip>
          <a:srcRect b="0" l="0" r="0" t="24486"/>
          <a:stretch/>
        </p:blipFill>
        <p:spPr>
          <a:xfrm>
            <a:off x="364475" y="2183650"/>
            <a:ext cx="5832300" cy="3049800"/>
          </a:xfrm>
          <a:prstGeom prst="rect">
            <a:avLst/>
          </a:prstGeom>
          <a:noFill/>
          <a:ln>
            <a:noFill/>
          </a:ln>
        </p:spPr>
      </p:pic>
      <p:pic>
        <p:nvPicPr>
          <p:cNvPr id="139" name="Google Shape;139;p7"/>
          <p:cNvPicPr preferRelativeResize="0"/>
          <p:nvPr/>
        </p:nvPicPr>
        <p:blipFill rotWithShape="1">
          <a:blip r:embed="rId4">
            <a:alphaModFix/>
          </a:blip>
          <a:srcRect b="0" l="2335" r="3453" t="11170"/>
          <a:stretch/>
        </p:blipFill>
        <p:spPr>
          <a:xfrm>
            <a:off x="6491899" y="2183650"/>
            <a:ext cx="4938225" cy="3049799"/>
          </a:xfrm>
          <a:prstGeom prst="rect">
            <a:avLst/>
          </a:prstGeom>
          <a:noFill/>
          <a:ln>
            <a:noFill/>
          </a:ln>
        </p:spPr>
      </p:pic>
      <p:sp>
        <p:nvSpPr>
          <p:cNvPr id="140" name="Google Shape;140;p7"/>
          <p:cNvSpPr txBox="1"/>
          <p:nvPr/>
        </p:nvSpPr>
        <p:spPr>
          <a:xfrm>
            <a:off x="5722776" y="1108599"/>
            <a:ext cx="5482500" cy="491700"/>
          </a:xfrm>
          <a:prstGeom prst="rect">
            <a:avLst/>
          </a:prstGeom>
          <a:noFill/>
          <a:ln>
            <a:noFill/>
          </a:ln>
        </p:spPr>
        <p:txBody>
          <a:bodyPr anchorCtr="0" anchor="t" bIns="45700" lIns="91425" spcFirstLastPara="1" rIns="91425" wrap="square" tIns="45700">
            <a:normAutofit fontScale="85000"/>
          </a:bodyPr>
          <a:lstStyle/>
          <a:p>
            <a:pPr indent="0" lvl="0" marL="0" marR="0" rtl="0" algn="l">
              <a:lnSpc>
                <a:spcPct val="90000"/>
              </a:lnSpc>
              <a:spcBef>
                <a:spcPts val="0"/>
              </a:spcBef>
              <a:spcAft>
                <a:spcPts val="0"/>
              </a:spcAft>
              <a:buClr>
                <a:schemeClr val="lt1"/>
              </a:buClr>
              <a:buSzPct val="100000"/>
              <a:buFont typeface="Arial"/>
              <a:buNone/>
            </a:pPr>
            <a:r>
              <a:rPr b="0" i="0" lang="hu-HU" sz="2800" u="none" cap="none" strike="noStrike">
                <a:solidFill>
                  <a:schemeClr val="lt1"/>
                </a:solidFill>
                <a:latin typeface="Calibri"/>
                <a:ea typeface="Calibri"/>
                <a:cs typeface="Calibri"/>
                <a:sym typeface="Calibri"/>
              </a:rPr>
              <a:t>Our review text size distribution changed</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d9a9baf93d_0_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pic>
        <p:nvPicPr>
          <p:cNvPr id="146" name="Google Shape;146;gd9a9baf93d_0_2"/>
          <p:cNvPicPr preferRelativeResize="0"/>
          <p:nvPr/>
        </p:nvPicPr>
        <p:blipFill>
          <a:blip r:embed="rId3">
            <a:alphaModFix/>
          </a:blip>
          <a:stretch>
            <a:fillRect/>
          </a:stretch>
        </p:blipFill>
        <p:spPr>
          <a:xfrm>
            <a:off x="921875" y="1250100"/>
            <a:ext cx="4989125" cy="4424800"/>
          </a:xfrm>
          <a:prstGeom prst="rect">
            <a:avLst/>
          </a:prstGeom>
          <a:noFill/>
          <a:ln>
            <a:noFill/>
          </a:ln>
        </p:spPr>
      </p:pic>
      <p:pic>
        <p:nvPicPr>
          <p:cNvPr id="147" name="Google Shape;147;gd9a9baf93d_0_2"/>
          <p:cNvPicPr preferRelativeResize="0"/>
          <p:nvPr/>
        </p:nvPicPr>
        <p:blipFill>
          <a:blip r:embed="rId4">
            <a:alphaModFix/>
          </a:blip>
          <a:stretch>
            <a:fillRect/>
          </a:stretch>
        </p:blipFill>
        <p:spPr>
          <a:xfrm>
            <a:off x="6266029" y="1250100"/>
            <a:ext cx="4742674" cy="442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lang="hu-HU">
                <a:solidFill>
                  <a:srgbClr val="0070C0"/>
                </a:solidFill>
              </a:rPr>
              <a:t>Creating vocab and splitting</a:t>
            </a:r>
            <a:endParaRPr>
              <a:solidFill>
                <a:srgbClr val="0070C0"/>
              </a:solidFill>
            </a:endParaRPr>
          </a:p>
        </p:txBody>
      </p:sp>
      <p:sp>
        <p:nvSpPr>
          <p:cNvPr id="153" name="Google Shape;153;p8"/>
          <p:cNvSpPr txBox="1"/>
          <p:nvPr>
            <p:ph idx="1" type="body"/>
          </p:nvPr>
        </p:nvSpPr>
        <p:spPr>
          <a:xfrm>
            <a:off x="838200" y="1493825"/>
            <a:ext cx="10515600" cy="516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800"/>
              <a:buChar char="•"/>
            </a:pPr>
            <a:r>
              <a:rPr lang="hu-HU" sz="1800">
                <a:solidFill>
                  <a:schemeClr val="lt1"/>
                </a:solidFill>
              </a:rPr>
              <a:t>With „</a:t>
            </a:r>
            <a:r>
              <a:rPr lang="hu-HU" sz="1800">
                <a:solidFill>
                  <a:srgbClr val="7030A0"/>
                </a:solidFill>
              </a:rPr>
              <a:t>from</a:t>
            </a:r>
            <a:r>
              <a:rPr lang="hu-HU" sz="1800">
                <a:solidFill>
                  <a:schemeClr val="lt1"/>
                </a:solidFill>
              </a:rPr>
              <a:t> collections </a:t>
            </a:r>
            <a:r>
              <a:rPr lang="hu-HU" sz="1800">
                <a:solidFill>
                  <a:srgbClr val="7030A0"/>
                </a:solidFill>
              </a:rPr>
              <a:t>import</a:t>
            </a:r>
            <a:r>
              <a:rPr lang="hu-HU" sz="1800">
                <a:solidFill>
                  <a:schemeClr val="lt1"/>
                </a:solidFill>
              </a:rPr>
              <a:t> Counter”</a:t>
            </a:r>
            <a:endParaRPr sz="1800">
              <a:solidFill>
                <a:schemeClr val="lt1"/>
              </a:solidFill>
            </a:endParaRPr>
          </a:p>
          <a:p>
            <a:pPr indent="0" lvl="0" marL="228600" rtl="0" algn="l">
              <a:lnSpc>
                <a:spcPct val="90000"/>
              </a:lnSpc>
              <a:spcBef>
                <a:spcPts val="0"/>
              </a:spcBef>
              <a:spcAft>
                <a:spcPts val="0"/>
              </a:spcAft>
              <a:buNone/>
            </a:pPr>
            <a:r>
              <a:t/>
            </a:r>
            <a:endParaRPr sz="1800">
              <a:solidFill>
                <a:schemeClr val="lt1"/>
              </a:solidFill>
            </a:endParaRPr>
          </a:p>
          <a:p>
            <a:pPr indent="0" lvl="0" marL="228600" rtl="0" algn="l">
              <a:lnSpc>
                <a:spcPct val="90000"/>
              </a:lnSpc>
              <a:spcBef>
                <a:spcPts val="0"/>
              </a:spcBef>
              <a:spcAft>
                <a:spcPts val="0"/>
              </a:spcAft>
              <a:buNone/>
            </a:pPr>
            <a:r>
              <a:t/>
            </a:r>
            <a:endParaRPr sz="1800">
              <a:solidFill>
                <a:schemeClr val="lt1"/>
              </a:solidFill>
            </a:endParaRPr>
          </a:p>
          <a:p>
            <a:pPr indent="0" lvl="0" marL="228600" rtl="0" algn="l">
              <a:lnSpc>
                <a:spcPct val="90000"/>
              </a:lnSpc>
              <a:spcBef>
                <a:spcPts val="0"/>
              </a:spcBef>
              <a:spcAft>
                <a:spcPts val="0"/>
              </a:spcAft>
              <a:buNone/>
            </a:pPr>
            <a:r>
              <a:t/>
            </a:r>
            <a:endParaRPr sz="1800">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Vocab is sorted based on the most common words</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Added </a:t>
            </a:r>
            <a:r>
              <a:rPr lang="hu-HU">
                <a:solidFill>
                  <a:srgbClr val="FF0000"/>
                </a:solidFill>
              </a:rPr>
              <a:t>'_PAD'</a:t>
            </a:r>
            <a:r>
              <a:rPr lang="hu-HU">
                <a:solidFill>
                  <a:schemeClr val="lt1"/>
                </a:solidFill>
              </a:rPr>
              <a:t>,</a:t>
            </a:r>
            <a:r>
              <a:rPr lang="hu-HU">
                <a:solidFill>
                  <a:srgbClr val="FF0000"/>
                </a:solidFill>
              </a:rPr>
              <a:t> '_UNK’ </a:t>
            </a:r>
            <a:r>
              <a:rPr lang="hu-HU">
                <a:solidFill>
                  <a:schemeClr val="lt1"/>
                </a:solidFill>
              </a:rPr>
              <a:t>tokens</a:t>
            </a:r>
            <a:r>
              <a:rPr lang="hu-HU">
                <a:solidFill>
                  <a:srgbClr val="FF0000"/>
                </a:solidFill>
              </a:rPr>
              <a:t> </a:t>
            </a:r>
            <a:r>
              <a:rPr lang="hu-HU">
                <a:solidFill>
                  <a:schemeClr val="lt1"/>
                </a:solidFill>
              </a:rPr>
              <a:t>to the vocab</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Splitting: X_train,y_train, X_test, y_test</a:t>
            </a:r>
            <a:endParaRPr>
              <a:solidFill>
                <a:schemeClr val="lt1"/>
              </a:solidFill>
            </a:endParaRPr>
          </a:p>
        </p:txBody>
      </p:sp>
      <p:pic>
        <p:nvPicPr>
          <p:cNvPr id="154" name="Google Shape;154;p8"/>
          <p:cNvPicPr preferRelativeResize="0"/>
          <p:nvPr/>
        </p:nvPicPr>
        <p:blipFill rotWithShape="1">
          <a:blip r:embed="rId4">
            <a:alphaModFix/>
          </a:blip>
          <a:srcRect b="0" l="0" r="0" t="0"/>
          <a:stretch/>
        </p:blipFill>
        <p:spPr>
          <a:xfrm>
            <a:off x="9053797" y="1493819"/>
            <a:ext cx="1855788" cy="4343768"/>
          </a:xfrm>
          <a:prstGeom prst="rect">
            <a:avLst/>
          </a:prstGeom>
          <a:noFill/>
          <a:ln>
            <a:noFill/>
          </a:ln>
        </p:spPr>
      </p:pic>
      <p:pic>
        <p:nvPicPr>
          <p:cNvPr id="155" name="Google Shape;155;p8"/>
          <p:cNvPicPr preferRelativeResize="0"/>
          <p:nvPr/>
        </p:nvPicPr>
        <p:blipFill>
          <a:blip r:embed="rId5">
            <a:alphaModFix/>
          </a:blip>
          <a:stretch>
            <a:fillRect/>
          </a:stretch>
        </p:blipFill>
        <p:spPr>
          <a:xfrm>
            <a:off x="838202" y="1910264"/>
            <a:ext cx="6238725" cy="98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é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2021-05-11T12:31:54Z</dcterms:created>
  <dc:creator>Dániel Bodonyi</dc:creator>
</cp:coreProperties>
</file>