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4660"/>
  </p:normalViewPr>
  <p:slideViewPr>
    <p:cSldViewPr>
      <p:cViewPr varScale="1">
        <p:scale>
          <a:sx n="83" d="100"/>
          <a:sy n="83" d="100"/>
        </p:scale>
        <p:origin x="20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97E215AD-3F44-4BBD-BCAB-1C6FEF26F68E}" type="datetimeFigureOut">
              <a:rPr lang="en-US" smtClean="0"/>
              <a:t>4/4/2024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7D3C9D4-AF0C-4511-9C28-CD32F3AFD21C}" type="slidenum">
              <a:rPr lang="en-US" smtClean="0"/>
              <a:t>‹#›</a:t>
            </a:fld>
            <a:endParaRPr lang="en-US"/>
          </a:p>
        </p:txBody>
      </p:sp>
    </p:spTree>
    <p:extLst>
      <p:ext uri="{BB962C8B-B14F-4D97-AF65-F5344CB8AC3E}">
        <p14:creationId xmlns:p14="http://schemas.microsoft.com/office/powerpoint/2010/main" val="716505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D3C9D4-AF0C-4511-9C28-CD32F3AFD21C}" type="slidenum">
              <a:rPr lang="en-US" smtClean="0"/>
              <a:t>1</a:t>
            </a:fld>
            <a:endParaRPr lang="en-US"/>
          </a:p>
        </p:txBody>
      </p:sp>
    </p:spTree>
    <p:extLst>
      <p:ext uri="{BB962C8B-B14F-4D97-AF65-F5344CB8AC3E}">
        <p14:creationId xmlns:p14="http://schemas.microsoft.com/office/powerpoint/2010/main" val="1346154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2743200" y="3124200"/>
            <a:ext cx="4724400" cy="505267"/>
          </a:xfrm>
          <a:prstGeom prst="rect">
            <a:avLst/>
          </a:prstGeom>
        </p:spPr>
        <p:txBody>
          <a:bodyPr vert="horz" wrap="square" lIns="0" tIns="12700" rIns="0" bIns="0" rtlCol="0">
            <a:spAutoFit/>
          </a:bodyPr>
          <a:lstStyle/>
          <a:p>
            <a:pPr marL="12700">
              <a:lnSpc>
                <a:spcPct val="100000"/>
              </a:lnSpc>
              <a:spcBef>
                <a:spcPts val="100"/>
              </a:spcBef>
            </a:pPr>
            <a:r>
              <a:rPr lang="en-IN" sz="3200" b="1" spc="10" dirty="0" smtClean="0">
                <a:solidFill>
                  <a:srgbClr val="2D936B"/>
                </a:solidFill>
                <a:latin typeface="Trebuchet MS"/>
                <a:cs typeface="Trebuchet MS"/>
              </a:rPr>
              <a:t>IMAGE CLASSIFICATION</a:t>
            </a:r>
            <a:endParaRPr lang="en-IN" sz="3200" b="1" spc="-5" dirty="0" smtClean="0">
              <a:solidFill>
                <a:srgbClr val="2D936B"/>
              </a:solidFill>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2" name="Title 1"/>
          <p:cNvSpPr>
            <a:spLocks noGrp="1"/>
          </p:cNvSpPr>
          <p:nvPr>
            <p:ph type="ctrTitle"/>
          </p:nvPr>
        </p:nvSpPr>
        <p:spPr>
          <a:xfrm>
            <a:off x="3657600" y="2286000"/>
            <a:ext cx="2895600" cy="984885"/>
          </a:xfrm>
        </p:spPr>
        <p:txBody>
          <a:bodyPr/>
          <a:lstStyle/>
          <a:p>
            <a:r>
              <a:rPr lang="en-US" dirty="0" smtClean="0"/>
              <a:t>Rebeca </a:t>
            </a:r>
            <a:r>
              <a:rPr lang="en-US" dirty="0" err="1" smtClean="0"/>
              <a:t>Suji.A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228600" y="392430"/>
            <a:ext cx="2209800" cy="758190"/>
          </a:xfrm>
          <a:prstGeom prst="rect">
            <a:avLst/>
          </a:prstGeom>
        </p:spPr>
        <p:txBody>
          <a:bodyPr vert="horz" wrap="square" lIns="0" tIns="13335" rIns="0" bIns="0" rtlCol="0">
            <a:spAutoFit/>
          </a:bodyPr>
          <a:lstStyle/>
          <a:p>
            <a:pPr marL="12700">
              <a:lnSpc>
                <a:spcPct val="100000"/>
              </a:lnSpc>
              <a:spcBef>
                <a:spcPts val="105"/>
              </a:spcBef>
            </a:pPr>
            <a:r>
              <a:rPr dirty="0" smtClean="0"/>
              <a:t>R</a:t>
            </a:r>
            <a:r>
              <a:rPr spc="-40" dirty="0" smtClean="0"/>
              <a:t>E</a:t>
            </a:r>
            <a:r>
              <a:rPr spc="15" dirty="0" smtClean="0"/>
              <a:t>S</a:t>
            </a:r>
            <a:r>
              <a:rPr spc="-30" dirty="0" smtClean="0"/>
              <a:t>U</a:t>
            </a:r>
            <a:r>
              <a:rPr spc="-405" dirty="0" smtClean="0"/>
              <a:t>L</a:t>
            </a:r>
            <a:r>
              <a:rPr dirty="0" smtClean="0"/>
              <a:t>T</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371600"/>
            <a:ext cx="8688587" cy="4495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2252601" y="2019300"/>
            <a:ext cx="5458778" cy="584775"/>
          </a:xfrm>
          <a:prstGeom prst="rect">
            <a:avLst/>
          </a:prstGeom>
          <a:noFill/>
        </p:spPr>
        <p:txBody>
          <a:bodyPr wrap="square" rtlCol="0">
            <a:spAutoFit/>
          </a:bodyPr>
          <a:lstStyle/>
          <a:p>
            <a:r>
              <a:rPr lang="en-US" sz="3200" dirty="0" smtClean="0"/>
              <a:t>Image Classification using CNN</a:t>
            </a:r>
            <a:endParaRPr lang="en-US"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175258" y="1650087"/>
            <a:ext cx="2514600" cy="369332"/>
          </a:xfrm>
          <a:prstGeom prst="rect">
            <a:avLst/>
          </a:prstGeom>
          <a:noFill/>
        </p:spPr>
        <p:txBody>
          <a:bodyPr wrap="square" rtlCol="0">
            <a:spAutoFit/>
          </a:bodyPr>
          <a:lstStyle/>
          <a:p>
            <a:r>
              <a:rPr lang="en-US" dirty="0" smtClean="0"/>
              <a:t>1.Problem Statement</a:t>
            </a:r>
            <a:endParaRPr lang="en-US" dirty="0"/>
          </a:p>
        </p:txBody>
      </p:sp>
      <p:sp>
        <p:nvSpPr>
          <p:cNvPr id="24" name="TextBox 23"/>
          <p:cNvSpPr txBox="1"/>
          <p:nvPr/>
        </p:nvSpPr>
        <p:spPr>
          <a:xfrm>
            <a:off x="2175258" y="4632766"/>
            <a:ext cx="1833184" cy="369332"/>
          </a:xfrm>
          <a:prstGeom prst="rect">
            <a:avLst/>
          </a:prstGeom>
          <a:noFill/>
        </p:spPr>
        <p:txBody>
          <a:bodyPr wrap="square" rtlCol="0">
            <a:spAutoFit/>
          </a:bodyPr>
          <a:lstStyle/>
          <a:p>
            <a:r>
              <a:rPr lang="en-US" dirty="0" smtClean="0"/>
              <a:t>6.Data Models</a:t>
            </a:r>
            <a:endParaRPr lang="en-US" dirty="0"/>
          </a:p>
        </p:txBody>
      </p:sp>
      <p:sp>
        <p:nvSpPr>
          <p:cNvPr id="25" name="TextBox 24"/>
          <p:cNvSpPr txBox="1"/>
          <p:nvPr/>
        </p:nvSpPr>
        <p:spPr>
          <a:xfrm>
            <a:off x="2205416" y="4052751"/>
            <a:ext cx="1461248" cy="369332"/>
          </a:xfrm>
          <a:prstGeom prst="rect">
            <a:avLst/>
          </a:prstGeom>
          <a:noFill/>
        </p:spPr>
        <p:txBody>
          <a:bodyPr wrap="square" rtlCol="0">
            <a:spAutoFit/>
          </a:bodyPr>
          <a:lstStyle/>
          <a:p>
            <a:r>
              <a:rPr lang="en-US" dirty="0" smtClean="0"/>
              <a:t>5.Wow Factor</a:t>
            </a:r>
            <a:endParaRPr lang="en-US" dirty="0"/>
          </a:p>
        </p:txBody>
      </p:sp>
      <p:sp>
        <p:nvSpPr>
          <p:cNvPr id="26" name="TextBox 25"/>
          <p:cNvSpPr txBox="1"/>
          <p:nvPr/>
        </p:nvSpPr>
        <p:spPr>
          <a:xfrm>
            <a:off x="2209800" y="2252447"/>
            <a:ext cx="2514600" cy="369332"/>
          </a:xfrm>
          <a:prstGeom prst="rect">
            <a:avLst/>
          </a:prstGeom>
          <a:noFill/>
        </p:spPr>
        <p:txBody>
          <a:bodyPr wrap="square" rtlCol="0">
            <a:spAutoFit/>
          </a:bodyPr>
          <a:lstStyle/>
          <a:p>
            <a:r>
              <a:rPr lang="en-US" dirty="0"/>
              <a:t>2</a:t>
            </a:r>
            <a:r>
              <a:rPr lang="en-US" dirty="0" smtClean="0"/>
              <a:t>.Problem Overview</a:t>
            </a:r>
            <a:endParaRPr lang="en-US" dirty="0"/>
          </a:p>
        </p:txBody>
      </p:sp>
      <p:sp>
        <p:nvSpPr>
          <p:cNvPr id="27" name="TextBox 26"/>
          <p:cNvSpPr txBox="1"/>
          <p:nvPr/>
        </p:nvSpPr>
        <p:spPr>
          <a:xfrm>
            <a:off x="2209548" y="2851419"/>
            <a:ext cx="1703070" cy="369332"/>
          </a:xfrm>
          <a:prstGeom prst="rect">
            <a:avLst/>
          </a:prstGeom>
          <a:noFill/>
        </p:spPr>
        <p:txBody>
          <a:bodyPr wrap="square" rtlCol="0">
            <a:spAutoFit/>
          </a:bodyPr>
          <a:lstStyle/>
          <a:p>
            <a:r>
              <a:rPr lang="en-US" dirty="0" smtClean="0"/>
              <a:t>3.End Users</a:t>
            </a:r>
            <a:endParaRPr lang="en-US" dirty="0"/>
          </a:p>
        </p:txBody>
      </p:sp>
      <p:sp>
        <p:nvSpPr>
          <p:cNvPr id="28" name="TextBox 27"/>
          <p:cNvSpPr txBox="1"/>
          <p:nvPr/>
        </p:nvSpPr>
        <p:spPr>
          <a:xfrm>
            <a:off x="2216846" y="3450191"/>
            <a:ext cx="1565390" cy="369332"/>
          </a:xfrm>
          <a:prstGeom prst="rect">
            <a:avLst/>
          </a:prstGeom>
          <a:noFill/>
        </p:spPr>
        <p:txBody>
          <a:bodyPr wrap="square" rtlCol="0">
            <a:spAutoFit/>
          </a:bodyPr>
          <a:lstStyle/>
          <a:p>
            <a:r>
              <a:rPr lang="en-US" dirty="0" smtClean="0"/>
              <a:t>4.Solution</a:t>
            </a:r>
            <a:endParaRPr lang="en-US" dirty="0"/>
          </a:p>
        </p:txBody>
      </p:sp>
      <p:sp>
        <p:nvSpPr>
          <p:cNvPr id="29" name="TextBox 28"/>
          <p:cNvSpPr txBox="1"/>
          <p:nvPr/>
        </p:nvSpPr>
        <p:spPr>
          <a:xfrm>
            <a:off x="2205416" y="5228587"/>
            <a:ext cx="2514600" cy="369332"/>
          </a:xfrm>
          <a:prstGeom prst="rect">
            <a:avLst/>
          </a:prstGeom>
          <a:noFill/>
        </p:spPr>
        <p:txBody>
          <a:bodyPr wrap="square" rtlCol="0">
            <a:spAutoFit/>
          </a:bodyPr>
          <a:lstStyle/>
          <a:p>
            <a:r>
              <a:rPr lang="en-US" dirty="0"/>
              <a:t>7</a:t>
            </a:r>
            <a:r>
              <a:rPr lang="en-US" dirty="0" smtClean="0"/>
              <a:t>. Result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457200" y="19050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567689" y="6454287"/>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0"/>
          <p:cNvSpPr/>
          <p:nvPr/>
        </p:nvSpPr>
        <p:spPr>
          <a:xfrm>
            <a:off x="1895475" y="2933700"/>
            <a:ext cx="6096000" cy="923330"/>
          </a:xfrm>
          <a:prstGeom prst="rect">
            <a:avLst/>
          </a:prstGeom>
        </p:spPr>
        <p:txBody>
          <a:bodyPr>
            <a:spAutoFit/>
          </a:bodyPr>
          <a:lstStyle/>
          <a:p>
            <a:r>
              <a:rPr lang="en-US" b="0" i="0" dirty="0" smtClean="0">
                <a:solidFill>
                  <a:srgbClr val="0D0D0D"/>
                </a:solidFill>
                <a:effectLst/>
                <a:latin typeface="Söhne"/>
              </a:rPr>
              <a:t>Develop a Convolutional Neural Network (CNN) model for image classification to accurately categorize images into predefined classes or categories.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676275" y="6096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2205990" y="1524000"/>
            <a:ext cx="3509010" cy="369332"/>
          </a:xfrm>
          <a:prstGeom prst="rect">
            <a:avLst/>
          </a:prstGeom>
          <a:noFill/>
        </p:spPr>
        <p:txBody>
          <a:bodyPr wrap="square" rtlCol="0">
            <a:spAutoFit/>
          </a:bodyPr>
          <a:lstStyle/>
          <a:p>
            <a:r>
              <a:rPr lang="en-IN" dirty="0">
                <a:solidFill>
                  <a:srgbClr val="0D0D0D"/>
                </a:solidFill>
                <a:latin typeface="Söhne"/>
              </a:rPr>
              <a:t>1.Data Collection </a:t>
            </a:r>
            <a:r>
              <a:rPr lang="en-IN" dirty="0" smtClean="0">
                <a:solidFill>
                  <a:srgbClr val="0D0D0D"/>
                </a:solidFill>
                <a:latin typeface="Söhne"/>
              </a:rPr>
              <a:t>(kaggle.com)</a:t>
            </a:r>
            <a:endParaRPr lang="en-US" dirty="0">
              <a:solidFill>
                <a:srgbClr val="0D0D0D"/>
              </a:solidFill>
              <a:latin typeface="Söhne"/>
            </a:endParaRPr>
          </a:p>
        </p:txBody>
      </p:sp>
      <p:sp>
        <p:nvSpPr>
          <p:cNvPr id="12" name="Rectangle 11"/>
          <p:cNvSpPr/>
          <p:nvPr/>
        </p:nvSpPr>
        <p:spPr>
          <a:xfrm>
            <a:off x="2205990" y="1920834"/>
            <a:ext cx="4852610" cy="369332"/>
          </a:xfrm>
          <a:prstGeom prst="rect">
            <a:avLst/>
          </a:prstGeom>
        </p:spPr>
        <p:txBody>
          <a:bodyPr wrap="none">
            <a:spAutoFit/>
          </a:bodyPr>
          <a:lstStyle/>
          <a:p>
            <a:r>
              <a:rPr lang="en-US" dirty="0">
                <a:solidFill>
                  <a:srgbClr val="0D0D0D"/>
                </a:solidFill>
                <a:latin typeface="Söhne"/>
              </a:rPr>
              <a:t>2.Define the input size and number of classes</a:t>
            </a:r>
          </a:p>
        </p:txBody>
      </p:sp>
      <p:sp>
        <p:nvSpPr>
          <p:cNvPr id="15" name="Rectangle 14"/>
          <p:cNvSpPr/>
          <p:nvPr/>
        </p:nvSpPr>
        <p:spPr>
          <a:xfrm>
            <a:off x="2238402" y="2354220"/>
            <a:ext cx="2339167" cy="369332"/>
          </a:xfrm>
          <a:prstGeom prst="rect">
            <a:avLst/>
          </a:prstGeom>
        </p:spPr>
        <p:txBody>
          <a:bodyPr wrap="none">
            <a:spAutoFit/>
          </a:bodyPr>
          <a:lstStyle/>
          <a:p>
            <a:r>
              <a:rPr lang="en-US" dirty="0" smtClean="0">
                <a:solidFill>
                  <a:srgbClr val="0D0D0D"/>
                </a:solidFill>
                <a:latin typeface="Söhne"/>
              </a:rPr>
              <a:t>3.Data Augmentation</a:t>
            </a:r>
            <a:endParaRPr lang="en-US" dirty="0">
              <a:solidFill>
                <a:srgbClr val="0D0D0D"/>
              </a:solidFill>
              <a:latin typeface="Söhne"/>
            </a:endParaRPr>
          </a:p>
        </p:txBody>
      </p:sp>
      <p:sp>
        <p:nvSpPr>
          <p:cNvPr id="16" name="Rectangle 15"/>
          <p:cNvSpPr/>
          <p:nvPr/>
        </p:nvSpPr>
        <p:spPr>
          <a:xfrm>
            <a:off x="2205990" y="2784633"/>
            <a:ext cx="1201996" cy="369332"/>
          </a:xfrm>
          <a:prstGeom prst="rect">
            <a:avLst/>
          </a:prstGeom>
        </p:spPr>
        <p:txBody>
          <a:bodyPr wrap="none">
            <a:spAutoFit/>
          </a:bodyPr>
          <a:lstStyle/>
          <a:p>
            <a:r>
              <a:rPr lang="en-US" dirty="0" smtClean="0">
                <a:solidFill>
                  <a:srgbClr val="0D0D0D"/>
                </a:solidFill>
                <a:latin typeface="Söhne"/>
              </a:rPr>
              <a:t>4.Training</a:t>
            </a:r>
            <a:endParaRPr lang="en-US" dirty="0">
              <a:solidFill>
                <a:srgbClr val="0D0D0D"/>
              </a:solidFill>
              <a:latin typeface="Söhne"/>
            </a:endParaRPr>
          </a:p>
        </p:txBody>
      </p:sp>
      <p:sp>
        <p:nvSpPr>
          <p:cNvPr id="17" name="Rectangle 16"/>
          <p:cNvSpPr/>
          <p:nvPr/>
        </p:nvSpPr>
        <p:spPr>
          <a:xfrm>
            <a:off x="2205990" y="3197183"/>
            <a:ext cx="1373005" cy="369332"/>
          </a:xfrm>
          <a:prstGeom prst="rect">
            <a:avLst/>
          </a:prstGeom>
        </p:spPr>
        <p:txBody>
          <a:bodyPr wrap="none">
            <a:spAutoFit/>
          </a:bodyPr>
          <a:lstStyle/>
          <a:p>
            <a:r>
              <a:rPr lang="en-US" dirty="0" smtClean="0">
                <a:solidFill>
                  <a:srgbClr val="0D0D0D"/>
                </a:solidFill>
                <a:latin typeface="Söhne"/>
              </a:rPr>
              <a:t>5.Validation</a:t>
            </a:r>
            <a:endParaRPr lang="en-US" dirty="0">
              <a:solidFill>
                <a:srgbClr val="0D0D0D"/>
              </a:solidFill>
              <a:latin typeface="Söhne"/>
            </a:endParaRPr>
          </a:p>
        </p:txBody>
      </p:sp>
      <p:sp>
        <p:nvSpPr>
          <p:cNvPr id="18" name="Rectangle 17"/>
          <p:cNvSpPr/>
          <p:nvPr/>
        </p:nvSpPr>
        <p:spPr>
          <a:xfrm>
            <a:off x="2205990" y="3624380"/>
            <a:ext cx="2685351" cy="369332"/>
          </a:xfrm>
          <a:prstGeom prst="rect">
            <a:avLst/>
          </a:prstGeom>
        </p:spPr>
        <p:txBody>
          <a:bodyPr wrap="none">
            <a:spAutoFit/>
          </a:bodyPr>
          <a:lstStyle/>
          <a:p>
            <a:r>
              <a:rPr lang="en-US" dirty="0">
                <a:solidFill>
                  <a:srgbClr val="0D0D0D"/>
                </a:solidFill>
                <a:latin typeface="Söhne"/>
              </a:rPr>
              <a:t>6.Define the CNN model</a:t>
            </a:r>
          </a:p>
        </p:txBody>
      </p:sp>
      <p:sp>
        <p:nvSpPr>
          <p:cNvPr id="19" name="Rectangle 18"/>
          <p:cNvSpPr/>
          <p:nvPr/>
        </p:nvSpPr>
        <p:spPr>
          <a:xfrm>
            <a:off x="2194560" y="4051577"/>
            <a:ext cx="2300630" cy="369332"/>
          </a:xfrm>
          <a:prstGeom prst="rect">
            <a:avLst/>
          </a:prstGeom>
        </p:spPr>
        <p:txBody>
          <a:bodyPr wrap="none">
            <a:spAutoFit/>
          </a:bodyPr>
          <a:lstStyle/>
          <a:p>
            <a:r>
              <a:rPr lang="en-US" dirty="0">
                <a:solidFill>
                  <a:srgbClr val="0D0D0D"/>
                </a:solidFill>
                <a:latin typeface="Söhne"/>
              </a:rPr>
              <a:t>7.Compile the model</a:t>
            </a:r>
          </a:p>
        </p:txBody>
      </p:sp>
      <p:sp>
        <p:nvSpPr>
          <p:cNvPr id="20" name="Rectangle 19"/>
          <p:cNvSpPr/>
          <p:nvPr/>
        </p:nvSpPr>
        <p:spPr>
          <a:xfrm>
            <a:off x="2209135" y="4536639"/>
            <a:ext cx="4891211" cy="369332"/>
          </a:xfrm>
          <a:prstGeom prst="rect">
            <a:avLst/>
          </a:prstGeom>
        </p:spPr>
        <p:txBody>
          <a:bodyPr wrap="none">
            <a:spAutoFit/>
          </a:bodyPr>
          <a:lstStyle/>
          <a:p>
            <a:r>
              <a:rPr lang="en-US" dirty="0" smtClean="0">
                <a:solidFill>
                  <a:srgbClr val="0D0D0D"/>
                </a:solidFill>
                <a:latin typeface="Söhne"/>
              </a:rPr>
              <a:t>8.Train and Test for single image classification</a:t>
            </a:r>
            <a:endParaRPr lang="en-US" dirty="0">
              <a:solidFill>
                <a:srgbClr val="0D0D0D"/>
              </a:solidFill>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p:cNvSpPr/>
          <p:nvPr/>
        </p:nvSpPr>
        <p:spPr>
          <a:xfrm>
            <a:off x="2209800" y="2434523"/>
            <a:ext cx="3288080" cy="369332"/>
          </a:xfrm>
          <a:prstGeom prst="rect">
            <a:avLst/>
          </a:prstGeom>
        </p:spPr>
        <p:txBody>
          <a:bodyPr wrap="none">
            <a:spAutoFit/>
          </a:bodyPr>
          <a:lstStyle/>
          <a:p>
            <a:r>
              <a:rPr lang="en-IN" dirty="0">
                <a:solidFill>
                  <a:srgbClr val="0D0D0D"/>
                </a:solidFill>
                <a:latin typeface="Söhne"/>
              </a:rPr>
              <a:t>2.Pet Owners and Enthusiasts</a:t>
            </a:r>
            <a:endParaRPr lang="en-US" dirty="0">
              <a:solidFill>
                <a:srgbClr val="0D0D0D"/>
              </a:solidFill>
              <a:latin typeface="Söhne"/>
            </a:endParaRPr>
          </a:p>
        </p:txBody>
      </p:sp>
      <p:sp>
        <p:nvSpPr>
          <p:cNvPr id="10" name="Rectangle 9"/>
          <p:cNvSpPr/>
          <p:nvPr/>
        </p:nvSpPr>
        <p:spPr>
          <a:xfrm>
            <a:off x="2209800" y="4333994"/>
            <a:ext cx="4416594" cy="369332"/>
          </a:xfrm>
          <a:prstGeom prst="rect">
            <a:avLst/>
          </a:prstGeom>
        </p:spPr>
        <p:txBody>
          <a:bodyPr wrap="none">
            <a:spAutoFit/>
          </a:bodyPr>
          <a:lstStyle/>
          <a:p>
            <a:r>
              <a:rPr lang="en-IN" dirty="0">
                <a:solidFill>
                  <a:srgbClr val="0D0D0D"/>
                </a:solidFill>
                <a:latin typeface="Söhne"/>
              </a:rPr>
              <a:t>5.E-commerce Platforms for Pet Supplies</a:t>
            </a:r>
            <a:endParaRPr lang="en-US" dirty="0">
              <a:solidFill>
                <a:srgbClr val="0D0D0D"/>
              </a:solidFill>
              <a:latin typeface="Söhne"/>
            </a:endParaRPr>
          </a:p>
        </p:txBody>
      </p:sp>
      <p:sp>
        <p:nvSpPr>
          <p:cNvPr id="11" name="Rectangle 10"/>
          <p:cNvSpPr/>
          <p:nvPr/>
        </p:nvSpPr>
        <p:spPr>
          <a:xfrm>
            <a:off x="2209800" y="1802216"/>
            <a:ext cx="2993127" cy="369332"/>
          </a:xfrm>
          <a:prstGeom prst="rect">
            <a:avLst/>
          </a:prstGeom>
        </p:spPr>
        <p:txBody>
          <a:bodyPr wrap="none">
            <a:spAutoFit/>
          </a:bodyPr>
          <a:lstStyle/>
          <a:p>
            <a:pPr marL="342900" indent="-342900">
              <a:buFont typeface="+mj-lt"/>
              <a:buAutoNum type="arabicPeriod"/>
            </a:pPr>
            <a:r>
              <a:rPr lang="en-IN" dirty="0">
                <a:solidFill>
                  <a:srgbClr val="0D0D0D"/>
                </a:solidFill>
                <a:latin typeface="Söhne"/>
              </a:rPr>
              <a:t>Pet Insurance Providers</a:t>
            </a:r>
            <a:endParaRPr lang="en-US" dirty="0">
              <a:solidFill>
                <a:srgbClr val="0D0D0D"/>
              </a:solidFill>
              <a:latin typeface="Söhne"/>
            </a:endParaRPr>
          </a:p>
        </p:txBody>
      </p:sp>
      <p:sp>
        <p:nvSpPr>
          <p:cNvPr id="12" name="Rectangle 11"/>
          <p:cNvSpPr/>
          <p:nvPr/>
        </p:nvSpPr>
        <p:spPr>
          <a:xfrm>
            <a:off x="2209800" y="3066831"/>
            <a:ext cx="4907125" cy="369332"/>
          </a:xfrm>
          <a:prstGeom prst="rect">
            <a:avLst/>
          </a:prstGeom>
        </p:spPr>
        <p:txBody>
          <a:bodyPr wrap="square">
            <a:spAutoFit/>
          </a:bodyPr>
          <a:lstStyle/>
          <a:p>
            <a:r>
              <a:rPr lang="en-US" dirty="0">
                <a:solidFill>
                  <a:srgbClr val="0D0D0D"/>
                </a:solidFill>
                <a:latin typeface="Söhne"/>
              </a:rPr>
              <a:t>3.Animal Shelters and Rescue Organizations</a:t>
            </a:r>
          </a:p>
        </p:txBody>
      </p:sp>
      <p:sp>
        <p:nvSpPr>
          <p:cNvPr id="13" name="Rectangle 12"/>
          <p:cNvSpPr/>
          <p:nvPr/>
        </p:nvSpPr>
        <p:spPr>
          <a:xfrm>
            <a:off x="2209800" y="3699139"/>
            <a:ext cx="5237459" cy="369332"/>
          </a:xfrm>
          <a:prstGeom prst="rect">
            <a:avLst/>
          </a:prstGeom>
        </p:spPr>
        <p:txBody>
          <a:bodyPr wrap="none">
            <a:spAutoFit/>
          </a:bodyPr>
          <a:lstStyle/>
          <a:p>
            <a:r>
              <a:rPr lang="en-US" dirty="0" smtClean="0">
                <a:solidFill>
                  <a:srgbClr val="0D0D0D"/>
                </a:solidFill>
                <a:latin typeface="Söhne"/>
              </a:rPr>
              <a:t>4.Veterinarians</a:t>
            </a:r>
            <a:r>
              <a:rPr lang="en-IN" dirty="0" smtClean="0">
                <a:solidFill>
                  <a:srgbClr val="0D0D0D"/>
                </a:solidFill>
                <a:latin typeface="Söhne"/>
              </a:rPr>
              <a:t> </a:t>
            </a:r>
            <a:r>
              <a:rPr lang="en-US" dirty="0">
                <a:solidFill>
                  <a:srgbClr val="0D0D0D"/>
                </a:solidFill>
                <a:latin typeface="Söhne"/>
              </a:rPr>
              <a:t>and Animal Health Professionals</a:t>
            </a:r>
          </a:p>
        </p:txBody>
      </p:sp>
      <p:sp>
        <p:nvSpPr>
          <p:cNvPr id="14" name="Rectangle 13"/>
          <p:cNvSpPr/>
          <p:nvPr/>
        </p:nvSpPr>
        <p:spPr>
          <a:xfrm>
            <a:off x="2209800" y="4970023"/>
            <a:ext cx="4031938" cy="369332"/>
          </a:xfrm>
          <a:prstGeom prst="rect">
            <a:avLst/>
          </a:prstGeom>
        </p:spPr>
        <p:txBody>
          <a:bodyPr wrap="none">
            <a:spAutoFit/>
          </a:bodyPr>
          <a:lstStyle/>
          <a:p>
            <a:r>
              <a:rPr lang="en-IN" dirty="0">
                <a:solidFill>
                  <a:srgbClr val="0D0D0D"/>
                </a:solidFill>
                <a:latin typeface="Söhne"/>
              </a:rPr>
              <a:t>6.Smart Pet Devices and Applications</a:t>
            </a:r>
            <a:endParaRPr lang="en-US" dirty="0">
              <a:solidFill>
                <a:srgbClr val="0D0D0D"/>
              </a:solidFill>
              <a:latin typeface="Söhn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609600"/>
            <a:ext cx="2695574" cy="4330407"/>
          </a:xfrm>
          <a:prstGeom prst="rect">
            <a:avLst/>
          </a:prstGeom>
        </p:spPr>
      </p:pic>
      <p:sp>
        <p:nvSpPr>
          <p:cNvPr id="6" name="object 6"/>
          <p:cNvSpPr txBox="1">
            <a:spLocks noGrp="1"/>
          </p:cNvSpPr>
          <p:nvPr>
            <p:ph type="title"/>
          </p:nvPr>
        </p:nvSpPr>
        <p:spPr>
          <a:xfrm>
            <a:off x="2865120" y="682773"/>
            <a:ext cx="2489835" cy="575310"/>
          </a:xfrm>
          <a:prstGeom prst="rect">
            <a:avLst/>
          </a:prstGeom>
        </p:spPr>
        <p:txBody>
          <a:bodyPr vert="horz" wrap="square" lIns="0" tIns="13335" rIns="0" bIns="0" rtlCol="0">
            <a:spAutoFit/>
          </a:bodyPr>
          <a:lstStyle/>
          <a:p>
            <a:pPr marL="12700">
              <a:lnSpc>
                <a:spcPct val="100000"/>
              </a:lnSpc>
              <a:spcBef>
                <a:spcPts val="105"/>
              </a:spcBef>
            </a:pPr>
            <a:r>
              <a:rPr sz="3600" spc="5" dirty="0" smtClean="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3348037" y="1358607"/>
            <a:ext cx="6096000" cy="2308324"/>
          </a:xfrm>
          <a:prstGeom prst="rect">
            <a:avLst/>
          </a:prstGeom>
        </p:spPr>
        <p:txBody>
          <a:bodyPr>
            <a:spAutoFit/>
          </a:bodyPr>
          <a:lstStyle/>
          <a:p>
            <a:r>
              <a:rPr lang="en-US" b="1" i="0" dirty="0" smtClean="0">
                <a:solidFill>
                  <a:srgbClr val="0D0D0D"/>
                </a:solidFill>
                <a:effectLst/>
                <a:latin typeface="Söhne"/>
              </a:rPr>
              <a:t>Pre-Trained CNN Models</a:t>
            </a:r>
            <a:r>
              <a:rPr lang="en-US" b="0" i="0" dirty="0" smtClean="0">
                <a:solidFill>
                  <a:srgbClr val="0D0D0D"/>
                </a:solidFill>
                <a:effectLst/>
                <a:latin typeface="Söhne"/>
              </a:rPr>
              <a:t>: </a:t>
            </a:r>
            <a:r>
              <a:rPr lang="en-US" dirty="0">
                <a:solidFill>
                  <a:srgbClr val="0D0D0D"/>
                </a:solidFill>
                <a:latin typeface="Söhne"/>
              </a:rPr>
              <a:t>Convolutional Neural Networks (CNNs) are widely considered the state-of-the-art algorithm for image classification tasks. </a:t>
            </a:r>
            <a:r>
              <a:rPr lang="en-US" b="0" i="0" dirty="0" smtClean="0">
                <a:solidFill>
                  <a:srgbClr val="0D0D0D"/>
                </a:solidFill>
                <a:effectLst/>
                <a:latin typeface="Söhne"/>
              </a:rPr>
              <a:t>These models have learned rich hierarchical representations of features and can be fine-tuned on the specific cats and dogs dataset. Using pre-trained models saves time and computational resources compared to training from scratch.</a:t>
            </a:r>
            <a:endParaRPr lang="en-US" dirty="0"/>
          </a:p>
        </p:txBody>
      </p:sp>
      <p:sp>
        <p:nvSpPr>
          <p:cNvPr id="11" name="Rectangle 10"/>
          <p:cNvSpPr/>
          <p:nvPr/>
        </p:nvSpPr>
        <p:spPr>
          <a:xfrm>
            <a:off x="3348037" y="4415250"/>
            <a:ext cx="6096000" cy="1754326"/>
          </a:xfrm>
          <a:prstGeom prst="rect">
            <a:avLst/>
          </a:prstGeom>
        </p:spPr>
        <p:txBody>
          <a:bodyPr>
            <a:spAutoFit/>
          </a:bodyPr>
          <a:lstStyle/>
          <a:p>
            <a:r>
              <a:rPr lang="en-US" b="0" i="0" dirty="0" smtClean="0">
                <a:solidFill>
                  <a:srgbClr val="0D0D0D"/>
                </a:solidFill>
                <a:effectLst/>
                <a:latin typeface="Söhne"/>
              </a:rPr>
              <a:t>Our solution leverages state-of-the-art Convolutional Neural Networks (CNNs) and advanced techniques such as transfer learning and data augmentation to achieve high accuracy in distinguishing between cats and dogs in images. With our robust algorithms and optimized models, users can trust the accuracy of the classification results.</a:t>
            </a:r>
            <a:endParaRPr lang="en-US" dirty="0"/>
          </a:p>
        </p:txBody>
      </p:sp>
      <p:sp>
        <p:nvSpPr>
          <p:cNvPr id="12" name="Rectangle 11"/>
          <p:cNvSpPr/>
          <p:nvPr/>
        </p:nvSpPr>
        <p:spPr>
          <a:xfrm>
            <a:off x="2865120" y="3717925"/>
            <a:ext cx="4635628" cy="646331"/>
          </a:xfrm>
          <a:prstGeom prst="rect">
            <a:avLst/>
          </a:prstGeom>
        </p:spPr>
        <p:txBody>
          <a:bodyPr wrap="none">
            <a:spAutoFit/>
          </a:bodyPr>
          <a:lstStyle/>
          <a:p>
            <a:r>
              <a:rPr lang="en-IN" sz="3600" b="1" spc="25" dirty="0">
                <a:latin typeface="Trebuchet MS"/>
                <a:ea typeface="+mj-ea"/>
                <a:cs typeface="Trebuchet MS"/>
              </a:rPr>
              <a:t>VALUE PROPOSITION</a:t>
            </a:r>
            <a:endParaRPr lang="en-US" sz="3600" b="1" spc="25" dirty="0">
              <a:latin typeface="Trebuchet MS"/>
              <a:ea typeface="+mj-ea"/>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Rectangle 8"/>
          <p:cNvSpPr/>
          <p:nvPr/>
        </p:nvSpPr>
        <p:spPr>
          <a:xfrm>
            <a:off x="1463357" y="1447800"/>
            <a:ext cx="6096000" cy="1200329"/>
          </a:xfrm>
          <a:prstGeom prst="rect">
            <a:avLst/>
          </a:prstGeom>
        </p:spPr>
        <p:txBody>
          <a:bodyPr>
            <a:spAutoFit/>
          </a:bodyPr>
          <a:lstStyle/>
          <a:p>
            <a:r>
              <a:rPr lang="en-US" b="0" i="0" dirty="0" smtClean="0">
                <a:solidFill>
                  <a:srgbClr val="0D0D0D"/>
                </a:solidFill>
                <a:effectLst/>
                <a:latin typeface="Söhne"/>
              </a:rPr>
              <a:t>Convolutional Neural Networks (CNNs) are considered a highly effective algorithm for image classification compared to other traditional machine learning algorithms and even other deep learning architectures. </a:t>
            </a:r>
            <a:endParaRPr lang="en-US" dirty="0"/>
          </a:p>
        </p:txBody>
      </p:sp>
      <p:sp>
        <p:nvSpPr>
          <p:cNvPr id="10" name="Rectangle 9"/>
          <p:cNvSpPr/>
          <p:nvPr/>
        </p:nvSpPr>
        <p:spPr>
          <a:xfrm>
            <a:off x="2639516" y="3089653"/>
            <a:ext cx="4932828" cy="369332"/>
          </a:xfrm>
          <a:prstGeom prst="rect">
            <a:avLst/>
          </a:prstGeom>
        </p:spPr>
        <p:txBody>
          <a:bodyPr wrap="square">
            <a:spAutoFit/>
          </a:bodyPr>
          <a:lstStyle/>
          <a:p>
            <a:r>
              <a:rPr lang="en-IN" b="1" i="0" dirty="0" smtClean="0">
                <a:solidFill>
                  <a:srgbClr val="0D0D0D"/>
                </a:solidFill>
                <a:effectLst/>
                <a:latin typeface="Söhne"/>
              </a:rPr>
              <a:t>1.Hierarchical Feature Learning</a:t>
            </a:r>
            <a:endParaRPr lang="en-US" dirty="0"/>
          </a:p>
        </p:txBody>
      </p:sp>
      <p:sp>
        <p:nvSpPr>
          <p:cNvPr id="11" name="Rectangle 10"/>
          <p:cNvSpPr/>
          <p:nvPr/>
        </p:nvSpPr>
        <p:spPr>
          <a:xfrm>
            <a:off x="2656294" y="3654598"/>
            <a:ext cx="2813655" cy="369332"/>
          </a:xfrm>
          <a:prstGeom prst="rect">
            <a:avLst/>
          </a:prstGeom>
        </p:spPr>
        <p:txBody>
          <a:bodyPr wrap="none">
            <a:spAutoFit/>
          </a:bodyPr>
          <a:lstStyle/>
          <a:p>
            <a:r>
              <a:rPr lang="en-IN" b="1" i="0" dirty="0" smtClean="0">
                <a:solidFill>
                  <a:srgbClr val="0D0D0D"/>
                </a:solidFill>
                <a:effectLst/>
                <a:latin typeface="Söhne"/>
              </a:rPr>
              <a:t>2.Translation Invariance</a:t>
            </a:r>
            <a:endParaRPr lang="en-US" dirty="0"/>
          </a:p>
        </p:txBody>
      </p:sp>
      <p:sp>
        <p:nvSpPr>
          <p:cNvPr id="12" name="Rectangle 11"/>
          <p:cNvSpPr/>
          <p:nvPr/>
        </p:nvSpPr>
        <p:spPr>
          <a:xfrm>
            <a:off x="2639516" y="4219543"/>
            <a:ext cx="5019323" cy="369332"/>
          </a:xfrm>
          <a:prstGeom prst="rect">
            <a:avLst/>
          </a:prstGeom>
        </p:spPr>
        <p:txBody>
          <a:bodyPr wrap="none">
            <a:spAutoFit/>
          </a:bodyPr>
          <a:lstStyle/>
          <a:p>
            <a:r>
              <a:rPr lang="en-US" b="1" i="0" dirty="0" smtClean="0">
                <a:solidFill>
                  <a:srgbClr val="0D0D0D"/>
                </a:solidFill>
                <a:effectLst/>
                <a:latin typeface="Söhne"/>
              </a:rPr>
              <a:t>3.Parameter Sharing and Local Connectivity</a:t>
            </a:r>
            <a:endParaRPr lang="en-US" dirty="0"/>
          </a:p>
        </p:txBody>
      </p:sp>
      <p:sp>
        <p:nvSpPr>
          <p:cNvPr id="13" name="Rectangle 12"/>
          <p:cNvSpPr/>
          <p:nvPr/>
        </p:nvSpPr>
        <p:spPr>
          <a:xfrm>
            <a:off x="2639516" y="4784488"/>
            <a:ext cx="3369256" cy="369332"/>
          </a:xfrm>
          <a:prstGeom prst="rect">
            <a:avLst/>
          </a:prstGeom>
        </p:spPr>
        <p:txBody>
          <a:bodyPr wrap="none">
            <a:spAutoFit/>
          </a:bodyPr>
          <a:lstStyle/>
          <a:p>
            <a:r>
              <a:rPr lang="en-IN" b="1" i="0" dirty="0" smtClean="0">
                <a:solidFill>
                  <a:srgbClr val="0D0D0D"/>
                </a:solidFill>
                <a:effectLst/>
                <a:latin typeface="Söhne"/>
              </a:rPr>
              <a:t>4.Scalability and Adaptability</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2460625" cy="758190"/>
          </a:xfrm>
          <a:prstGeom prst="rect">
            <a:avLst/>
          </a:prstGeom>
        </p:spPr>
        <p:txBody>
          <a:bodyPr vert="horz" wrap="square" lIns="0" tIns="13335" rIns="0" bIns="0" rtlCol="0">
            <a:spAutoFit/>
          </a:bodyPr>
          <a:lstStyle/>
          <a:p>
            <a:pPr marL="12700">
              <a:lnSpc>
                <a:spcPct val="100000"/>
              </a:lnSpc>
              <a:spcBef>
                <a:spcPts val="105"/>
              </a:spcBef>
            </a:pPr>
            <a:r>
              <a:rPr sz="4800" b="1" spc="15" dirty="0" smtClean="0">
                <a:latin typeface="Trebuchet MS"/>
                <a:cs typeface="Trebuchet MS"/>
              </a:rPr>
              <a:t>M</a:t>
            </a:r>
            <a:r>
              <a:rPr sz="4800" b="1" dirty="0" smtClean="0">
                <a:latin typeface="Trebuchet MS"/>
                <a:cs typeface="Trebuchet MS"/>
              </a:rPr>
              <a:t>O</a:t>
            </a:r>
            <a:r>
              <a:rPr sz="4800" b="1" spc="-15" dirty="0" smtClean="0">
                <a:latin typeface="Trebuchet MS"/>
                <a:cs typeface="Trebuchet MS"/>
              </a:rPr>
              <a:t>D</a:t>
            </a:r>
            <a:r>
              <a:rPr sz="4800" b="1" spc="-35" dirty="0" smtClean="0">
                <a:latin typeface="Trebuchet MS"/>
                <a:cs typeface="Trebuchet MS"/>
              </a:rPr>
              <a:t>E</a:t>
            </a:r>
            <a:r>
              <a:rPr lang="en-IN" sz="4800" b="1" spc="-30" dirty="0" smtClean="0">
                <a:latin typeface="Trebuchet MS"/>
                <a:cs typeface="Trebuchet MS"/>
              </a:rPr>
              <a:t>LS</a:t>
            </a:r>
            <a:endParaRPr sz="4800" dirty="0">
              <a:latin typeface="Trebuchet MS"/>
              <a:cs typeface="Trebuchet MS"/>
            </a:endParaRPr>
          </a:p>
        </p:txBody>
      </p:sp>
      <p:sp>
        <p:nvSpPr>
          <p:cNvPr id="2" name="Rectangle 1"/>
          <p:cNvSpPr/>
          <p:nvPr/>
        </p:nvSpPr>
        <p:spPr>
          <a:xfrm>
            <a:off x="1447800" y="1371600"/>
            <a:ext cx="6096000" cy="646331"/>
          </a:xfrm>
          <a:prstGeom prst="rect">
            <a:avLst/>
          </a:prstGeom>
        </p:spPr>
        <p:txBody>
          <a:bodyPr>
            <a:spAutoFit/>
          </a:bodyPr>
          <a:lstStyle/>
          <a:p>
            <a:r>
              <a:rPr lang="en-US" b="1" dirty="0" smtClean="0">
                <a:solidFill>
                  <a:srgbClr val="0D0D0D"/>
                </a:solidFill>
                <a:latin typeface="Söhne"/>
              </a:rPr>
              <a:t>1.ImageDataGenerator</a:t>
            </a:r>
            <a:r>
              <a:rPr lang="en-US" dirty="0">
                <a:solidFill>
                  <a:srgbClr val="0D0D0D"/>
                </a:solidFill>
                <a:latin typeface="Söhne"/>
              </a:rPr>
              <a:t>: This class is used for data augmentation. </a:t>
            </a:r>
            <a:endParaRPr lang="en-US" dirty="0"/>
          </a:p>
        </p:txBody>
      </p:sp>
      <p:sp>
        <p:nvSpPr>
          <p:cNvPr id="3" name="Rectangle 2"/>
          <p:cNvSpPr/>
          <p:nvPr/>
        </p:nvSpPr>
        <p:spPr>
          <a:xfrm>
            <a:off x="1447800" y="2209800"/>
            <a:ext cx="6096000" cy="646331"/>
          </a:xfrm>
          <a:prstGeom prst="rect">
            <a:avLst/>
          </a:prstGeom>
        </p:spPr>
        <p:txBody>
          <a:bodyPr>
            <a:spAutoFit/>
          </a:bodyPr>
          <a:lstStyle/>
          <a:p>
            <a:r>
              <a:rPr lang="en-US" b="1" dirty="0" smtClean="0">
                <a:solidFill>
                  <a:srgbClr val="0D0D0D"/>
                </a:solidFill>
                <a:latin typeface="Söhne"/>
              </a:rPr>
              <a:t>2.train_generator</a:t>
            </a:r>
            <a:r>
              <a:rPr lang="en-US" dirty="0">
                <a:solidFill>
                  <a:srgbClr val="0D0D0D"/>
                </a:solidFill>
                <a:latin typeface="Söhne"/>
              </a:rPr>
              <a:t>: It generates batches of augmented training data</a:t>
            </a:r>
            <a:endParaRPr lang="en-US" dirty="0"/>
          </a:p>
        </p:txBody>
      </p:sp>
      <p:sp>
        <p:nvSpPr>
          <p:cNvPr id="22" name="Rectangle 21"/>
          <p:cNvSpPr/>
          <p:nvPr/>
        </p:nvSpPr>
        <p:spPr>
          <a:xfrm>
            <a:off x="1447800" y="3048000"/>
            <a:ext cx="6096000" cy="923330"/>
          </a:xfrm>
          <a:prstGeom prst="rect">
            <a:avLst/>
          </a:prstGeom>
        </p:spPr>
        <p:txBody>
          <a:bodyPr>
            <a:spAutoFit/>
          </a:bodyPr>
          <a:lstStyle/>
          <a:p>
            <a:r>
              <a:rPr lang="en-US" b="1" dirty="0">
                <a:solidFill>
                  <a:srgbClr val="0D0D0D"/>
                </a:solidFill>
                <a:latin typeface="Söhne"/>
              </a:rPr>
              <a:t>3.validation_generator:</a:t>
            </a:r>
            <a:r>
              <a:rPr lang="en-US" dirty="0"/>
              <a:t> Similar to </a:t>
            </a:r>
            <a:r>
              <a:rPr lang="en-US" dirty="0" err="1"/>
              <a:t>train_generator</a:t>
            </a:r>
            <a:r>
              <a:rPr lang="en-US" dirty="0"/>
              <a:t>, but it is used for validation data. It generates batches of validation images.</a:t>
            </a:r>
          </a:p>
        </p:txBody>
      </p:sp>
      <p:sp>
        <p:nvSpPr>
          <p:cNvPr id="23" name="Rectangle 22"/>
          <p:cNvSpPr/>
          <p:nvPr/>
        </p:nvSpPr>
        <p:spPr>
          <a:xfrm>
            <a:off x="1447800" y="4163199"/>
            <a:ext cx="5867400" cy="1200329"/>
          </a:xfrm>
          <a:prstGeom prst="rect">
            <a:avLst/>
          </a:prstGeom>
        </p:spPr>
        <p:txBody>
          <a:bodyPr wrap="square">
            <a:spAutoFit/>
          </a:bodyPr>
          <a:lstStyle/>
          <a:p>
            <a:r>
              <a:rPr lang="en-US" b="1" dirty="0">
                <a:solidFill>
                  <a:srgbClr val="0D0D0D"/>
                </a:solidFill>
                <a:latin typeface="Söhne"/>
              </a:rPr>
              <a:t>4.Sequential Model:</a:t>
            </a:r>
            <a:r>
              <a:rPr lang="en-US" dirty="0"/>
              <a:t> This is the main CNN model defined using </a:t>
            </a:r>
            <a:r>
              <a:rPr lang="en-US" dirty="0" err="1"/>
              <a:t>Keras</a:t>
            </a:r>
            <a:r>
              <a:rPr lang="en-US" dirty="0"/>
              <a:t>. It consists of convolutional layers (Conv2D), max-pooling layers (MaxPooling2D), and fully connected layers (Dense).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218</TotalTime>
  <Words>364</Words>
  <Application>Microsoft Office PowerPoint</Application>
  <PresentationFormat>Widescreen</PresentationFormat>
  <Paragraphs>59</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Söhne</vt:lpstr>
      <vt:lpstr>Trebuchet MS</vt:lpstr>
      <vt:lpstr>Office Theme</vt:lpstr>
      <vt:lpstr>Rebeca Suji.A</vt:lpstr>
      <vt:lpstr>PROJECT TITLE</vt:lpstr>
      <vt:lpstr>AGENDA</vt:lpstr>
      <vt:lpstr>PROBLEM STATEMENT</vt:lpstr>
      <vt:lpstr>PROJECT OVERVIEW</vt:lpstr>
      <vt:lpstr>WHO ARE THE END USERS?</vt:lpstr>
      <vt:lpstr> SOLUTION </vt:lpstr>
      <vt:lpstr>THE WOW IN YOUR SOLUTION</vt:lpstr>
      <vt:lpstr>PowerPoint Presentation</vt:lpstr>
      <vt:lpstr>RESULT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Surekha.S</dc:title>
  <dc:creator>Pavithra Sakthivel</dc:creator>
  <cp:lastModifiedBy>Pavithra Sakthivel</cp:lastModifiedBy>
  <cp:revision>15</cp:revision>
  <dcterms:created xsi:type="dcterms:W3CDTF">2024-04-01T07:45:31Z</dcterms:created>
  <dcterms:modified xsi:type="dcterms:W3CDTF">2024-04-04T15:10:03Z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