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E64060-5D3D-44AD-A81B-23AA299875B5}" v="5" dt="2021-09-18T10:37:07.7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4" autoAdjust="0"/>
    <p:restoredTop sz="94660"/>
  </p:normalViewPr>
  <p:slideViewPr>
    <p:cSldViewPr snapToGrid="0">
      <p:cViewPr varScale="1">
        <p:scale>
          <a:sx n="71" d="100"/>
          <a:sy n="71" d="100"/>
        </p:scale>
        <p:origin x="78" y="8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cky Cole" userId="7fdf25eb-ca95-4c5b-b3fb-debc4b903253" providerId="ADAL" clId="{BAE64060-5D3D-44AD-A81B-23AA299875B5}"/>
    <pc:docChg chg="undo custSel addSld modSld">
      <pc:chgData name="Becky Cole" userId="7fdf25eb-ca95-4c5b-b3fb-debc4b903253" providerId="ADAL" clId="{BAE64060-5D3D-44AD-A81B-23AA299875B5}" dt="2021-09-18T10:47:56.519" v="1239" actId="313"/>
      <pc:docMkLst>
        <pc:docMk/>
      </pc:docMkLst>
      <pc:sldChg chg="modSp mod">
        <pc:chgData name="Becky Cole" userId="7fdf25eb-ca95-4c5b-b3fb-debc4b903253" providerId="ADAL" clId="{BAE64060-5D3D-44AD-A81B-23AA299875B5}" dt="2021-09-18T10:26:07.861" v="45" actId="20577"/>
        <pc:sldMkLst>
          <pc:docMk/>
          <pc:sldMk cId="1329422257" sldId="262"/>
        </pc:sldMkLst>
        <pc:spChg chg="mod">
          <ac:chgData name="Becky Cole" userId="7fdf25eb-ca95-4c5b-b3fb-debc4b903253" providerId="ADAL" clId="{BAE64060-5D3D-44AD-A81B-23AA299875B5}" dt="2021-09-18T10:26:07.861" v="45" actId="20577"/>
          <ac:spMkLst>
            <pc:docMk/>
            <pc:sldMk cId="1329422257" sldId="262"/>
            <ac:spMk id="3" creationId="{77954712-E6B4-4553-8065-F61783F704C4}"/>
          </ac:spMkLst>
        </pc:spChg>
      </pc:sldChg>
      <pc:sldChg chg="modSp new mod">
        <pc:chgData name="Becky Cole" userId="7fdf25eb-ca95-4c5b-b3fb-debc4b903253" providerId="ADAL" clId="{BAE64060-5D3D-44AD-A81B-23AA299875B5}" dt="2021-09-18T10:28:52.466" v="132" actId="20577"/>
        <pc:sldMkLst>
          <pc:docMk/>
          <pc:sldMk cId="4084641508" sldId="263"/>
        </pc:sldMkLst>
        <pc:spChg chg="mod">
          <ac:chgData name="Becky Cole" userId="7fdf25eb-ca95-4c5b-b3fb-debc4b903253" providerId="ADAL" clId="{BAE64060-5D3D-44AD-A81B-23AA299875B5}" dt="2021-09-18T10:26:18.990" v="54" actId="20577"/>
          <ac:spMkLst>
            <pc:docMk/>
            <pc:sldMk cId="4084641508" sldId="263"/>
            <ac:spMk id="2" creationId="{45E58EA0-80DE-4C05-82D6-51ADE4ECF94E}"/>
          </ac:spMkLst>
        </pc:spChg>
        <pc:spChg chg="mod">
          <ac:chgData name="Becky Cole" userId="7fdf25eb-ca95-4c5b-b3fb-debc4b903253" providerId="ADAL" clId="{BAE64060-5D3D-44AD-A81B-23AA299875B5}" dt="2021-09-18T10:28:52.466" v="132" actId="20577"/>
          <ac:spMkLst>
            <pc:docMk/>
            <pc:sldMk cId="4084641508" sldId="263"/>
            <ac:spMk id="3" creationId="{1B0A9438-4FC2-49FF-8A71-CC59BC66D808}"/>
          </ac:spMkLst>
        </pc:spChg>
      </pc:sldChg>
      <pc:sldChg chg="modSp new mod">
        <pc:chgData name="Becky Cole" userId="7fdf25eb-ca95-4c5b-b3fb-debc4b903253" providerId="ADAL" clId="{BAE64060-5D3D-44AD-A81B-23AA299875B5}" dt="2021-09-18T10:36:46.325" v="442" actId="20577"/>
        <pc:sldMkLst>
          <pc:docMk/>
          <pc:sldMk cId="317134889" sldId="264"/>
        </pc:sldMkLst>
        <pc:spChg chg="mod">
          <ac:chgData name="Becky Cole" userId="7fdf25eb-ca95-4c5b-b3fb-debc4b903253" providerId="ADAL" clId="{BAE64060-5D3D-44AD-A81B-23AA299875B5}" dt="2021-09-18T10:30:28.183" v="198" actId="20577"/>
          <ac:spMkLst>
            <pc:docMk/>
            <pc:sldMk cId="317134889" sldId="264"/>
            <ac:spMk id="2" creationId="{0D4DEB26-7B47-4894-AAF3-CF356EBE93C9}"/>
          </ac:spMkLst>
        </pc:spChg>
        <pc:spChg chg="mod">
          <ac:chgData name="Becky Cole" userId="7fdf25eb-ca95-4c5b-b3fb-debc4b903253" providerId="ADAL" clId="{BAE64060-5D3D-44AD-A81B-23AA299875B5}" dt="2021-09-18T10:36:46.325" v="442" actId="20577"/>
          <ac:spMkLst>
            <pc:docMk/>
            <pc:sldMk cId="317134889" sldId="264"/>
            <ac:spMk id="3" creationId="{3A3BE27F-3595-4F0E-8477-5945308DB582}"/>
          </ac:spMkLst>
        </pc:spChg>
      </pc:sldChg>
      <pc:sldChg chg="modSp new mod">
        <pc:chgData name="Becky Cole" userId="7fdf25eb-ca95-4c5b-b3fb-debc4b903253" providerId="ADAL" clId="{BAE64060-5D3D-44AD-A81B-23AA299875B5}" dt="2021-09-18T10:41:59.717" v="527" actId="20577"/>
        <pc:sldMkLst>
          <pc:docMk/>
          <pc:sldMk cId="576352572" sldId="265"/>
        </pc:sldMkLst>
        <pc:spChg chg="mod">
          <ac:chgData name="Becky Cole" userId="7fdf25eb-ca95-4c5b-b3fb-debc4b903253" providerId="ADAL" clId="{BAE64060-5D3D-44AD-A81B-23AA299875B5}" dt="2021-09-18T10:40:38.619" v="468" actId="20577"/>
          <ac:spMkLst>
            <pc:docMk/>
            <pc:sldMk cId="576352572" sldId="265"/>
            <ac:spMk id="2" creationId="{E821B6D6-B2E8-454B-9E4C-CF8E30B66755}"/>
          </ac:spMkLst>
        </pc:spChg>
        <pc:spChg chg="mod">
          <ac:chgData name="Becky Cole" userId="7fdf25eb-ca95-4c5b-b3fb-debc4b903253" providerId="ADAL" clId="{BAE64060-5D3D-44AD-A81B-23AA299875B5}" dt="2021-09-18T10:41:59.717" v="527" actId="20577"/>
          <ac:spMkLst>
            <pc:docMk/>
            <pc:sldMk cId="576352572" sldId="265"/>
            <ac:spMk id="3" creationId="{20B2ED4B-3ABD-4C0E-AFA2-B3C712423865}"/>
          </ac:spMkLst>
        </pc:spChg>
      </pc:sldChg>
      <pc:sldChg chg="modSp new mod">
        <pc:chgData name="Becky Cole" userId="7fdf25eb-ca95-4c5b-b3fb-debc4b903253" providerId="ADAL" clId="{BAE64060-5D3D-44AD-A81B-23AA299875B5}" dt="2021-09-18T10:47:56.519" v="1239" actId="313"/>
        <pc:sldMkLst>
          <pc:docMk/>
          <pc:sldMk cId="2507075377" sldId="266"/>
        </pc:sldMkLst>
        <pc:spChg chg="mod">
          <ac:chgData name="Becky Cole" userId="7fdf25eb-ca95-4c5b-b3fb-debc4b903253" providerId="ADAL" clId="{BAE64060-5D3D-44AD-A81B-23AA299875B5}" dt="2021-09-18T10:43:14.182" v="546" actId="20577"/>
          <ac:spMkLst>
            <pc:docMk/>
            <pc:sldMk cId="2507075377" sldId="266"/>
            <ac:spMk id="2" creationId="{D6062E2C-24D1-4C6D-981F-159A24F9D24E}"/>
          </ac:spMkLst>
        </pc:spChg>
        <pc:spChg chg="mod">
          <ac:chgData name="Becky Cole" userId="7fdf25eb-ca95-4c5b-b3fb-debc4b903253" providerId="ADAL" clId="{BAE64060-5D3D-44AD-A81B-23AA299875B5}" dt="2021-09-18T10:47:56.519" v="1239" actId="313"/>
          <ac:spMkLst>
            <pc:docMk/>
            <pc:sldMk cId="2507075377" sldId="266"/>
            <ac:spMk id="3" creationId="{EA13AB3E-685D-42C2-ACA5-AD074B5B0149}"/>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9/16/2021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9/16/2021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9/16/2021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theguardian.com/au" TargetMode="External"/><Relationship Id="rId2" Type="http://schemas.openxmlformats.org/officeDocument/2006/relationships/hyperlink" Target="https://www.abc.net.au/new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famousbirthdays.com/" TargetMode="External"/><Relationship Id="rId2" Type="http://schemas.openxmlformats.org/officeDocument/2006/relationships/hyperlink" Target="https://www.history.com/this-day-in-history" TargetMode="External"/><Relationship Id="rId1" Type="http://schemas.openxmlformats.org/officeDocument/2006/relationships/slideLayout" Target="../slideLayouts/slideLayout2.xml"/><Relationship Id="rId4" Type="http://schemas.openxmlformats.org/officeDocument/2006/relationships/hyperlink" Target="http://queensland.snarl.com.a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FD766-4C95-4019-ACA6-B6CD333A25F2}"/>
              </a:ext>
            </a:extLst>
          </p:cNvPr>
          <p:cNvSpPr>
            <a:spLocks noGrp="1"/>
          </p:cNvSpPr>
          <p:nvPr>
            <p:ph type="ctrTitle"/>
          </p:nvPr>
        </p:nvSpPr>
        <p:spPr/>
        <p:txBody>
          <a:bodyPr/>
          <a:lstStyle/>
          <a:p>
            <a:r>
              <a:rPr lang="en-AU" dirty="0"/>
              <a:t>Seven Steps To A Perfect Talk Break</a:t>
            </a:r>
          </a:p>
        </p:txBody>
      </p:sp>
      <p:sp>
        <p:nvSpPr>
          <p:cNvPr id="3" name="Subtitle 2">
            <a:extLst>
              <a:ext uri="{FF2B5EF4-FFF2-40B4-BE49-F238E27FC236}">
                <a16:creationId xmlns:a16="http://schemas.microsoft.com/office/drawing/2014/main" id="{F7A9AAA7-ACAD-4520-A9F0-D8E070EF828C}"/>
              </a:ext>
            </a:extLst>
          </p:cNvPr>
          <p:cNvSpPr>
            <a:spLocks noGrp="1"/>
          </p:cNvSpPr>
          <p:nvPr>
            <p:ph type="subTitle" idx="1"/>
          </p:nvPr>
        </p:nvSpPr>
        <p:spPr/>
        <p:txBody>
          <a:bodyPr/>
          <a:lstStyle/>
          <a:p>
            <a:r>
              <a:rPr lang="en-AU" dirty="0"/>
              <a:t>A guide to radio announcing basics</a:t>
            </a:r>
          </a:p>
        </p:txBody>
      </p:sp>
    </p:spTree>
    <p:extLst>
      <p:ext uri="{BB962C8B-B14F-4D97-AF65-F5344CB8AC3E}">
        <p14:creationId xmlns:p14="http://schemas.microsoft.com/office/powerpoint/2010/main" val="3025050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1B6D6-B2E8-454B-9E4C-CF8E30B66755}"/>
              </a:ext>
            </a:extLst>
          </p:cNvPr>
          <p:cNvSpPr>
            <a:spLocks noGrp="1"/>
          </p:cNvSpPr>
          <p:nvPr>
            <p:ph type="title"/>
          </p:nvPr>
        </p:nvSpPr>
        <p:spPr/>
        <p:txBody>
          <a:bodyPr/>
          <a:lstStyle/>
          <a:p>
            <a:r>
              <a:rPr lang="en-AU" dirty="0"/>
              <a:t>Step 6: Forward Announce</a:t>
            </a:r>
          </a:p>
        </p:txBody>
      </p:sp>
      <p:sp>
        <p:nvSpPr>
          <p:cNvPr id="3" name="Content Placeholder 2">
            <a:extLst>
              <a:ext uri="{FF2B5EF4-FFF2-40B4-BE49-F238E27FC236}">
                <a16:creationId xmlns:a16="http://schemas.microsoft.com/office/drawing/2014/main" id="{20B2ED4B-3ABD-4C0E-AFA2-B3C712423865}"/>
              </a:ext>
            </a:extLst>
          </p:cNvPr>
          <p:cNvSpPr>
            <a:spLocks noGrp="1"/>
          </p:cNvSpPr>
          <p:nvPr>
            <p:ph idx="1"/>
          </p:nvPr>
        </p:nvSpPr>
        <p:spPr/>
        <p:txBody>
          <a:bodyPr/>
          <a:lstStyle/>
          <a:p>
            <a:r>
              <a:rPr lang="en-AU" sz="1800" dirty="0">
                <a:effectLst/>
                <a:latin typeface="Century Gothic" panose="020B0502020202020204" pitchFamily="34" charset="0"/>
                <a:ea typeface="Calibri" panose="020F0502020204030204" pitchFamily="34" charset="0"/>
                <a:cs typeface="Times New Roman" panose="02020603050405020304" pitchFamily="18" charset="0"/>
              </a:rPr>
              <a:t>A forward announce is the song you are about to play next. </a:t>
            </a:r>
          </a:p>
          <a:p>
            <a:r>
              <a:rPr lang="en-AU" sz="1800" dirty="0">
                <a:effectLst/>
                <a:latin typeface="Century Gothic" panose="020B0502020202020204" pitchFamily="34" charset="0"/>
                <a:ea typeface="Calibri" panose="020F0502020204030204" pitchFamily="34" charset="0"/>
                <a:cs typeface="Times New Roman" panose="02020603050405020304" pitchFamily="18" charset="0"/>
              </a:rPr>
              <a:t>Steer clear of saying the words “up next”. </a:t>
            </a:r>
          </a:p>
          <a:p>
            <a:r>
              <a:rPr lang="en-AU" sz="1800" dirty="0">
                <a:effectLst/>
                <a:latin typeface="Century Gothic" panose="020B0502020202020204" pitchFamily="34" charset="0"/>
                <a:ea typeface="Calibri" panose="020F0502020204030204" pitchFamily="34" charset="0"/>
                <a:cs typeface="Times New Roman" panose="02020603050405020304" pitchFamily="18" charset="0"/>
              </a:rPr>
              <a:t>You can use terms like - latest hit from… British teen sensation … again get creative!</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Tree>
    <p:extLst>
      <p:ext uri="{BB962C8B-B14F-4D97-AF65-F5344CB8AC3E}">
        <p14:creationId xmlns:p14="http://schemas.microsoft.com/office/powerpoint/2010/main" val="576352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62E2C-24D1-4C6D-981F-159A24F9D24E}"/>
              </a:ext>
            </a:extLst>
          </p:cNvPr>
          <p:cNvSpPr>
            <a:spLocks noGrp="1"/>
          </p:cNvSpPr>
          <p:nvPr>
            <p:ph type="title"/>
          </p:nvPr>
        </p:nvSpPr>
        <p:spPr/>
        <p:txBody>
          <a:bodyPr/>
          <a:lstStyle/>
          <a:p>
            <a:r>
              <a:rPr lang="en-AU" dirty="0"/>
              <a:t>Step 7: Station ID</a:t>
            </a:r>
          </a:p>
        </p:txBody>
      </p:sp>
      <p:sp>
        <p:nvSpPr>
          <p:cNvPr id="3" name="Content Placeholder 2">
            <a:extLst>
              <a:ext uri="{FF2B5EF4-FFF2-40B4-BE49-F238E27FC236}">
                <a16:creationId xmlns:a16="http://schemas.microsoft.com/office/drawing/2014/main" id="{EA13AB3E-685D-42C2-ACA5-AD074B5B0149}"/>
              </a:ext>
            </a:extLst>
          </p:cNvPr>
          <p:cNvSpPr>
            <a:spLocks noGrp="1"/>
          </p:cNvSpPr>
          <p:nvPr>
            <p:ph idx="1"/>
          </p:nvPr>
        </p:nvSpPr>
        <p:spPr/>
        <p:txBody>
          <a:bodyPr>
            <a:normAutofit lnSpcReduction="10000"/>
          </a:bodyPr>
          <a:lstStyle/>
          <a:p>
            <a:r>
              <a:rPr lang="en-AU" dirty="0"/>
              <a:t>Just the same as the beginning, you can use 104.1 YOUFM or whatever your call sign is. </a:t>
            </a:r>
          </a:p>
          <a:p>
            <a:r>
              <a:rPr lang="en-AU" dirty="0"/>
              <a:t>The total talk break would then sound like this: </a:t>
            </a:r>
          </a:p>
          <a:p>
            <a:r>
              <a:rPr lang="en-AU" dirty="0"/>
              <a:t>“On 104.1 YOUFM, Sally here at from 4pm, great song from Queen Bohemian Rhapsody! Its fine and sunny top of 23 degrees today, coming up is Adele with Someone Like You on 104.1 YOUFM.” </a:t>
            </a:r>
          </a:p>
          <a:p>
            <a:r>
              <a:rPr lang="en-AU" dirty="0"/>
              <a:t>You can also mix and match all seven steps for example:</a:t>
            </a:r>
          </a:p>
          <a:p>
            <a:r>
              <a:rPr lang="en-AU" dirty="0"/>
              <a:t>“Queen, Bohemian Rhapsody, what a great song! Sally here on 104.1 YOUFM taking you until 4, weather is fine and sunny top of 23 degrees, here’s a classic from Adele, Someone Like You, 1041 YOUFM for all the best hits.”</a:t>
            </a:r>
          </a:p>
        </p:txBody>
      </p:sp>
    </p:spTree>
    <p:extLst>
      <p:ext uri="{BB962C8B-B14F-4D97-AF65-F5344CB8AC3E}">
        <p14:creationId xmlns:p14="http://schemas.microsoft.com/office/powerpoint/2010/main" val="2507075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8B722-8844-4F06-A1B7-B35D186023C9}"/>
              </a:ext>
            </a:extLst>
          </p:cNvPr>
          <p:cNvSpPr>
            <a:spLocks noGrp="1"/>
          </p:cNvSpPr>
          <p:nvPr>
            <p:ph type="title"/>
          </p:nvPr>
        </p:nvSpPr>
        <p:spPr/>
        <p:txBody>
          <a:bodyPr/>
          <a:lstStyle/>
          <a:p>
            <a:r>
              <a:rPr lang="en-AU" dirty="0"/>
              <a:t>Step 1: Station ID</a:t>
            </a:r>
          </a:p>
        </p:txBody>
      </p:sp>
      <p:sp>
        <p:nvSpPr>
          <p:cNvPr id="3" name="Content Placeholder 2">
            <a:extLst>
              <a:ext uri="{FF2B5EF4-FFF2-40B4-BE49-F238E27FC236}">
                <a16:creationId xmlns:a16="http://schemas.microsoft.com/office/drawing/2014/main" id="{FA73477F-3E2E-49F3-8368-E3C2CC5F84FE}"/>
              </a:ext>
            </a:extLst>
          </p:cNvPr>
          <p:cNvSpPr>
            <a:spLocks noGrp="1"/>
          </p:cNvSpPr>
          <p:nvPr>
            <p:ph idx="1"/>
          </p:nvPr>
        </p:nvSpPr>
        <p:spPr/>
        <p:txBody>
          <a:bodyPr/>
          <a:lstStyle/>
          <a:p>
            <a:r>
              <a:rPr lang="en-US" dirty="0"/>
              <a:t>Start each break by letting your listeners know what station they are listening to: for example, 104.1 YOUFM. </a:t>
            </a:r>
          </a:p>
          <a:p>
            <a:r>
              <a:rPr lang="en-US" dirty="0"/>
              <a:t>Alternatively, you can make up your own taglines such as: “one station, all the hits”, YOUFM Live and Local, or YOUFM Live local, Love Music. </a:t>
            </a:r>
          </a:p>
          <a:p>
            <a:r>
              <a:rPr lang="en-US" dirty="0"/>
              <a:t>In practice, an easy way to say a Station ID is “on 104.1 YOUFM, one Station all the Hits…”</a:t>
            </a:r>
          </a:p>
          <a:p>
            <a:r>
              <a:rPr lang="en-US" dirty="0"/>
              <a:t>What different taglines can you think of?</a:t>
            </a:r>
            <a:endParaRPr lang="en-AU" dirty="0"/>
          </a:p>
        </p:txBody>
      </p:sp>
    </p:spTree>
    <p:extLst>
      <p:ext uri="{BB962C8B-B14F-4D97-AF65-F5344CB8AC3E}">
        <p14:creationId xmlns:p14="http://schemas.microsoft.com/office/powerpoint/2010/main" val="1515001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507E7-22DF-4B0F-BC45-F24A9430A2FA}"/>
              </a:ext>
            </a:extLst>
          </p:cNvPr>
          <p:cNvSpPr>
            <a:spLocks noGrp="1"/>
          </p:cNvSpPr>
          <p:nvPr>
            <p:ph type="title"/>
          </p:nvPr>
        </p:nvSpPr>
        <p:spPr/>
        <p:txBody>
          <a:bodyPr/>
          <a:lstStyle/>
          <a:p>
            <a:r>
              <a:rPr lang="en-AU" dirty="0"/>
              <a:t>Step 2: Name</a:t>
            </a:r>
          </a:p>
        </p:txBody>
      </p:sp>
      <p:sp>
        <p:nvSpPr>
          <p:cNvPr id="3" name="Content Placeholder 2">
            <a:extLst>
              <a:ext uri="{FF2B5EF4-FFF2-40B4-BE49-F238E27FC236}">
                <a16:creationId xmlns:a16="http://schemas.microsoft.com/office/drawing/2014/main" id="{5B3F5854-F26C-4901-A65B-0B6C4219FC8C}"/>
              </a:ext>
            </a:extLst>
          </p:cNvPr>
          <p:cNvSpPr>
            <a:spLocks noGrp="1"/>
          </p:cNvSpPr>
          <p:nvPr>
            <p:ph idx="1"/>
          </p:nvPr>
        </p:nvSpPr>
        <p:spPr/>
        <p:txBody>
          <a:bodyPr/>
          <a:lstStyle/>
          <a:p>
            <a:r>
              <a:rPr lang="en-AU" dirty="0"/>
              <a:t>Say your name and your show title</a:t>
            </a:r>
          </a:p>
          <a:p>
            <a:r>
              <a:rPr lang="en-AU" dirty="0"/>
              <a:t>Follow on from the Station ID and play around with the order for example</a:t>
            </a:r>
          </a:p>
          <a:p>
            <a:r>
              <a:rPr lang="en-AU" dirty="0"/>
              <a:t>On 1041 YOUFM, hits from the coast, you’re on the Wednesday Drive show with Jess and Dan</a:t>
            </a:r>
          </a:p>
          <a:p>
            <a:r>
              <a:rPr lang="en-AU" dirty="0"/>
              <a:t>Or</a:t>
            </a:r>
          </a:p>
          <a:p>
            <a:r>
              <a:rPr lang="en-AU" dirty="0"/>
              <a:t>On 1041 YOUFM Zoe here on the breakfast show</a:t>
            </a:r>
          </a:p>
          <a:p>
            <a:r>
              <a:rPr lang="en-AU" dirty="0"/>
              <a:t>Have a think about what kind of show name you would like to have! </a:t>
            </a:r>
          </a:p>
          <a:p>
            <a:endParaRPr lang="en-AU" dirty="0"/>
          </a:p>
          <a:p>
            <a:endParaRPr lang="en-AU" dirty="0"/>
          </a:p>
        </p:txBody>
      </p:sp>
    </p:spTree>
    <p:extLst>
      <p:ext uri="{BB962C8B-B14F-4D97-AF65-F5344CB8AC3E}">
        <p14:creationId xmlns:p14="http://schemas.microsoft.com/office/powerpoint/2010/main" val="2132288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sp>
      <p:sp>
        <p:nvSpPr>
          <p:cNvPr id="14"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6"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 name="Title 1">
            <a:extLst>
              <a:ext uri="{FF2B5EF4-FFF2-40B4-BE49-F238E27FC236}">
                <a16:creationId xmlns:a16="http://schemas.microsoft.com/office/drawing/2014/main" id="{09E04E79-FDAF-4DD4-83E5-79CF95ED4D8E}"/>
              </a:ext>
            </a:extLst>
          </p:cNvPr>
          <p:cNvSpPr>
            <a:spLocks noGrp="1"/>
          </p:cNvSpPr>
          <p:nvPr>
            <p:ph type="title"/>
          </p:nvPr>
        </p:nvSpPr>
        <p:spPr>
          <a:xfrm>
            <a:off x="639098" y="629265"/>
            <a:ext cx="6072776" cy="1622322"/>
          </a:xfrm>
        </p:spPr>
        <p:txBody>
          <a:bodyPr>
            <a:normAutofit/>
          </a:bodyPr>
          <a:lstStyle/>
          <a:p>
            <a:r>
              <a:rPr lang="en-AU">
                <a:solidFill>
                  <a:srgbClr val="FFFFFF"/>
                </a:solidFill>
              </a:rPr>
              <a:t>Step 3: Clocks</a:t>
            </a:r>
          </a:p>
        </p:txBody>
      </p:sp>
      <p:pic>
        <p:nvPicPr>
          <p:cNvPr id="5" name="Content Placeholder 4" descr="A white clock with black hands&#10;&#10;Description automatically generated with medium confidence">
            <a:extLst>
              <a:ext uri="{FF2B5EF4-FFF2-40B4-BE49-F238E27FC236}">
                <a16:creationId xmlns:a16="http://schemas.microsoft.com/office/drawing/2014/main" id="{AF5B7E3D-A953-4DCF-BE3C-F7FF4AC3B72A}"/>
              </a:ext>
            </a:extLst>
          </p:cNvPr>
          <p:cNvPicPr>
            <a:picLocks noChangeAspect="1"/>
          </p:cNvPicPr>
          <p:nvPr/>
        </p:nvPicPr>
        <p:blipFill rotWithShape="1">
          <a:blip r:embed="rId2"/>
          <a:srcRect l="23786" r="20420" b="-2"/>
          <a:stretch/>
        </p:blipFill>
        <p:spPr>
          <a:xfrm>
            <a:off x="6774511" y="480060"/>
            <a:ext cx="4929808" cy="5897880"/>
          </a:xfrm>
          <a:custGeom>
            <a:avLst/>
            <a:gdLst/>
            <a:ahLst/>
            <a:cxnLst/>
            <a:rect l="l" t="t" r="r" b="b"/>
            <a:pathLst>
              <a:path w="4929808" h="5897880">
                <a:moveTo>
                  <a:pt x="104535" y="0"/>
                </a:moveTo>
                <a:lnTo>
                  <a:pt x="2751151" y="0"/>
                </a:lnTo>
                <a:lnTo>
                  <a:pt x="4769032" y="0"/>
                </a:lnTo>
                <a:lnTo>
                  <a:pt x="4929808" y="0"/>
                </a:lnTo>
                <a:lnTo>
                  <a:pt x="4929808" y="5897880"/>
                </a:lnTo>
                <a:lnTo>
                  <a:pt x="4769032" y="5897880"/>
                </a:lnTo>
                <a:lnTo>
                  <a:pt x="2751151" y="5897880"/>
                </a:lnTo>
                <a:lnTo>
                  <a:pt x="0" y="5897880"/>
                </a:lnTo>
                <a:lnTo>
                  <a:pt x="0" y="5896985"/>
                </a:lnTo>
                <a:lnTo>
                  <a:pt x="103291" y="5896985"/>
                </a:lnTo>
                <a:lnTo>
                  <a:pt x="112340" y="5838313"/>
                </a:lnTo>
                <a:lnTo>
                  <a:pt x="123631" y="5762037"/>
                </a:lnTo>
                <a:lnTo>
                  <a:pt x="135550" y="5671232"/>
                </a:lnTo>
                <a:lnTo>
                  <a:pt x="149820" y="5563476"/>
                </a:lnTo>
                <a:lnTo>
                  <a:pt x="164875" y="5444219"/>
                </a:lnTo>
                <a:lnTo>
                  <a:pt x="180714" y="5309828"/>
                </a:lnTo>
                <a:lnTo>
                  <a:pt x="197494" y="5163329"/>
                </a:lnTo>
                <a:lnTo>
                  <a:pt x="214273" y="5004117"/>
                </a:lnTo>
                <a:lnTo>
                  <a:pt x="231367" y="4834615"/>
                </a:lnTo>
                <a:lnTo>
                  <a:pt x="247205" y="4651794"/>
                </a:lnTo>
                <a:lnTo>
                  <a:pt x="262417" y="4460498"/>
                </a:lnTo>
                <a:lnTo>
                  <a:pt x="276217" y="4258305"/>
                </a:lnTo>
                <a:lnTo>
                  <a:pt x="289390" y="4047637"/>
                </a:lnTo>
                <a:lnTo>
                  <a:pt x="301779" y="3827889"/>
                </a:lnTo>
                <a:lnTo>
                  <a:pt x="306170" y="3715291"/>
                </a:lnTo>
                <a:lnTo>
                  <a:pt x="311031" y="3600271"/>
                </a:lnTo>
                <a:lnTo>
                  <a:pt x="315579" y="3483435"/>
                </a:lnTo>
                <a:lnTo>
                  <a:pt x="318558" y="3365994"/>
                </a:lnTo>
                <a:lnTo>
                  <a:pt x="321224" y="3246131"/>
                </a:lnTo>
                <a:lnTo>
                  <a:pt x="324047" y="3125058"/>
                </a:lnTo>
                <a:lnTo>
                  <a:pt x="325929" y="3001563"/>
                </a:lnTo>
                <a:lnTo>
                  <a:pt x="325929" y="2876858"/>
                </a:lnTo>
                <a:lnTo>
                  <a:pt x="326870" y="2750941"/>
                </a:lnTo>
                <a:lnTo>
                  <a:pt x="325929" y="2623814"/>
                </a:lnTo>
                <a:lnTo>
                  <a:pt x="324047" y="2494871"/>
                </a:lnTo>
                <a:lnTo>
                  <a:pt x="322322" y="2365928"/>
                </a:lnTo>
                <a:lnTo>
                  <a:pt x="318558" y="2235169"/>
                </a:lnTo>
                <a:lnTo>
                  <a:pt x="314638" y="2103199"/>
                </a:lnTo>
                <a:lnTo>
                  <a:pt x="310090" y="1971229"/>
                </a:lnTo>
                <a:lnTo>
                  <a:pt x="303660" y="1838048"/>
                </a:lnTo>
                <a:lnTo>
                  <a:pt x="295976" y="1703656"/>
                </a:lnTo>
                <a:lnTo>
                  <a:pt x="288606" y="1568660"/>
                </a:lnTo>
                <a:lnTo>
                  <a:pt x="279197" y="1433663"/>
                </a:lnTo>
                <a:lnTo>
                  <a:pt x="267906" y="1296850"/>
                </a:lnTo>
                <a:lnTo>
                  <a:pt x="256615" y="1161853"/>
                </a:lnTo>
                <a:lnTo>
                  <a:pt x="243598" y="1024435"/>
                </a:lnTo>
                <a:lnTo>
                  <a:pt x="229328" y="886411"/>
                </a:lnTo>
                <a:lnTo>
                  <a:pt x="214273" y="750203"/>
                </a:lnTo>
                <a:lnTo>
                  <a:pt x="196709" y="612180"/>
                </a:lnTo>
                <a:lnTo>
                  <a:pt x="177891" y="474761"/>
                </a:lnTo>
                <a:lnTo>
                  <a:pt x="159229" y="336738"/>
                </a:lnTo>
                <a:lnTo>
                  <a:pt x="137432" y="199320"/>
                </a:lnTo>
                <a:lnTo>
                  <a:pt x="115163" y="62507"/>
                </a:lnTo>
                <a:close/>
              </a:path>
            </a:pathLst>
          </a:custGeom>
        </p:spPr>
      </p:pic>
      <p:sp>
        <p:nvSpPr>
          <p:cNvPr id="18" name="Rectangle 17">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6730C219-7F04-4636-B7BD-1B0D742D3263}"/>
              </a:ext>
            </a:extLst>
          </p:cNvPr>
          <p:cNvSpPr>
            <a:spLocks noGrp="1"/>
          </p:cNvSpPr>
          <p:nvPr>
            <p:ph idx="1"/>
          </p:nvPr>
        </p:nvSpPr>
        <p:spPr>
          <a:xfrm>
            <a:off x="639098" y="2418735"/>
            <a:ext cx="6072776" cy="3811740"/>
          </a:xfrm>
        </p:spPr>
        <p:txBody>
          <a:bodyPr anchor="ctr">
            <a:normAutofit/>
          </a:bodyPr>
          <a:lstStyle/>
          <a:p>
            <a:r>
              <a:rPr lang="en-AU" sz="1800" dirty="0">
                <a:effectLst/>
                <a:latin typeface="Century Gothic" panose="020B0502020202020204" pitchFamily="34" charset="0"/>
                <a:ea typeface="Calibri" panose="020F0502020204030204" pitchFamily="34" charset="0"/>
                <a:cs typeface="Times New Roman" panose="02020603050405020304" pitchFamily="18" charset="0"/>
              </a:rPr>
              <a:t>Announce the time as “past” or “to” as opposed to “ten oh nine”. For example – 10 past 2, quarter to 3, 5 past the hour.  Steer clear of “currently”, and “right now is…” </a:t>
            </a:r>
          </a:p>
          <a:p>
            <a:r>
              <a:rPr lang="en-AU" dirty="0">
                <a:latin typeface="Century Gothic" panose="020B0502020202020204" pitchFamily="34" charset="0"/>
                <a:ea typeface="Calibri" panose="020F0502020204030204" pitchFamily="34" charset="0"/>
                <a:cs typeface="Times New Roman" panose="02020603050405020304" pitchFamily="18" charset="0"/>
              </a:rPr>
              <a:t>Clocks follow on from Station ID and Name</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rgbClr val="FFFFFF"/>
              </a:solidFill>
            </a:endParaRPr>
          </a:p>
        </p:txBody>
      </p:sp>
    </p:spTree>
    <p:extLst>
      <p:ext uri="{BB962C8B-B14F-4D97-AF65-F5344CB8AC3E}">
        <p14:creationId xmlns:p14="http://schemas.microsoft.com/office/powerpoint/2010/main" val="10748535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3E7C9-B89F-4155-B192-80444A0E6D61}"/>
              </a:ext>
            </a:extLst>
          </p:cNvPr>
          <p:cNvSpPr>
            <a:spLocks noGrp="1"/>
          </p:cNvSpPr>
          <p:nvPr>
            <p:ph type="title"/>
          </p:nvPr>
        </p:nvSpPr>
        <p:spPr/>
        <p:txBody>
          <a:bodyPr/>
          <a:lstStyle/>
          <a:p>
            <a:r>
              <a:rPr lang="en-AU" dirty="0"/>
              <a:t>Step 4: Back Announce</a:t>
            </a:r>
          </a:p>
        </p:txBody>
      </p:sp>
      <p:sp>
        <p:nvSpPr>
          <p:cNvPr id="3" name="Content Placeholder 2">
            <a:extLst>
              <a:ext uri="{FF2B5EF4-FFF2-40B4-BE49-F238E27FC236}">
                <a16:creationId xmlns:a16="http://schemas.microsoft.com/office/drawing/2014/main" id="{02F1C2D9-E091-416B-9710-20C6A36220D7}"/>
              </a:ext>
            </a:extLst>
          </p:cNvPr>
          <p:cNvSpPr>
            <a:spLocks noGrp="1"/>
          </p:cNvSpPr>
          <p:nvPr>
            <p:ph idx="1"/>
          </p:nvPr>
        </p:nvSpPr>
        <p:spPr/>
        <p:txBody>
          <a:bodyPr/>
          <a:lstStyle/>
          <a:p>
            <a:r>
              <a:rPr lang="en-AU" sz="1800" dirty="0">
                <a:effectLst/>
                <a:latin typeface="Century Gothic" panose="020B0502020202020204" pitchFamily="34" charset="0"/>
                <a:ea typeface="Calibri" panose="020F0502020204030204" pitchFamily="34" charset="0"/>
                <a:cs typeface="Times New Roman" panose="02020603050405020304" pitchFamily="18" charset="0"/>
              </a:rPr>
              <a:t>Back Announce – The last song played. </a:t>
            </a:r>
          </a:p>
          <a:p>
            <a:r>
              <a:rPr lang="en-AU" sz="1800" dirty="0">
                <a:effectLst/>
                <a:latin typeface="Century Gothic" panose="020B0502020202020204" pitchFamily="34" charset="0"/>
                <a:ea typeface="Calibri" panose="020F0502020204030204" pitchFamily="34" charset="0"/>
                <a:cs typeface="Times New Roman" panose="02020603050405020304" pitchFamily="18" charset="0"/>
              </a:rPr>
              <a:t>Steer clear of “that was”. </a:t>
            </a:r>
          </a:p>
          <a:p>
            <a:r>
              <a:rPr lang="en-AU" sz="1800" dirty="0">
                <a:effectLst/>
                <a:latin typeface="Century Gothic" panose="020B0502020202020204" pitchFamily="34" charset="0"/>
                <a:ea typeface="Calibri" panose="020F0502020204030204" pitchFamily="34" charset="0"/>
                <a:cs typeface="Times New Roman" panose="02020603050405020304" pitchFamily="18" charset="0"/>
              </a:rPr>
              <a:t>You can use terms like: “great hit from…, Top 40 chart topper… no1 song on the charts… classic hit there from…. </a:t>
            </a:r>
          </a:p>
          <a:p>
            <a:r>
              <a:rPr lang="en-AU" sz="1800" dirty="0">
                <a:effectLst/>
                <a:latin typeface="Century Gothic" panose="020B0502020202020204" pitchFamily="34" charset="0"/>
                <a:ea typeface="Calibri" panose="020F0502020204030204" pitchFamily="34" charset="0"/>
                <a:cs typeface="Times New Roman" panose="02020603050405020304" pitchFamily="18" charset="0"/>
              </a:rPr>
              <a:t>Try and come up with something original!</a:t>
            </a:r>
          </a:p>
          <a:p>
            <a:r>
              <a:rPr lang="en-AU" dirty="0">
                <a:latin typeface="Century Gothic" panose="020B0502020202020204" pitchFamily="34" charset="0"/>
                <a:ea typeface="Calibri" panose="020F0502020204030204" pitchFamily="34" charset="0"/>
                <a:cs typeface="Times New Roman" panose="02020603050405020304" pitchFamily="18" charset="0"/>
              </a:rPr>
              <a:t>In a talk break you can announce all four steps like this:</a:t>
            </a:r>
          </a:p>
          <a:p>
            <a:r>
              <a:rPr lang="en-AU" sz="1800" dirty="0">
                <a:effectLst/>
                <a:latin typeface="Century Gothic" panose="020B0502020202020204" pitchFamily="34" charset="0"/>
                <a:ea typeface="Calibri" panose="020F0502020204030204" pitchFamily="34" charset="0"/>
                <a:cs typeface="Times New Roman" panose="02020603050405020304" pitchFamily="18" charset="0"/>
              </a:rPr>
              <a:t>On 104.1 YOUFM, you are here with Dan until 5pm, great song from Lizzo with Juice. </a:t>
            </a:r>
          </a:p>
          <a:p>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Tree>
    <p:extLst>
      <p:ext uri="{BB962C8B-B14F-4D97-AF65-F5344CB8AC3E}">
        <p14:creationId xmlns:p14="http://schemas.microsoft.com/office/powerpoint/2010/main" val="418466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15377-AA03-4B0A-B6A1-3C15B5A7D80F}"/>
              </a:ext>
            </a:extLst>
          </p:cNvPr>
          <p:cNvSpPr>
            <a:spLocks noGrp="1"/>
          </p:cNvSpPr>
          <p:nvPr>
            <p:ph type="title"/>
          </p:nvPr>
        </p:nvSpPr>
        <p:spPr/>
        <p:txBody>
          <a:bodyPr/>
          <a:lstStyle/>
          <a:p>
            <a:r>
              <a:rPr lang="en-AU" dirty="0"/>
              <a:t>Practice Time (10 mins)</a:t>
            </a:r>
          </a:p>
        </p:txBody>
      </p:sp>
      <p:sp>
        <p:nvSpPr>
          <p:cNvPr id="3" name="Content Placeholder 2">
            <a:extLst>
              <a:ext uri="{FF2B5EF4-FFF2-40B4-BE49-F238E27FC236}">
                <a16:creationId xmlns:a16="http://schemas.microsoft.com/office/drawing/2014/main" id="{05252E09-C2F8-4CFD-AA47-0168EBE8217B}"/>
              </a:ext>
            </a:extLst>
          </p:cNvPr>
          <p:cNvSpPr>
            <a:spLocks noGrp="1"/>
          </p:cNvSpPr>
          <p:nvPr>
            <p:ph idx="1"/>
          </p:nvPr>
        </p:nvSpPr>
        <p:spPr/>
        <p:txBody>
          <a:bodyPr/>
          <a:lstStyle/>
          <a:p>
            <a:r>
              <a:rPr lang="en-AU" dirty="0"/>
              <a:t>In breakout rooms practice rehearsing the first four steps</a:t>
            </a:r>
          </a:p>
          <a:p>
            <a:r>
              <a:rPr lang="en-AU" dirty="0"/>
              <a:t>Use Google Docs link to write your script</a:t>
            </a:r>
          </a:p>
          <a:p>
            <a:r>
              <a:rPr lang="en-AU" dirty="0"/>
              <a:t>After the practice time, you will perform the first four steps to the group</a:t>
            </a:r>
          </a:p>
        </p:txBody>
      </p:sp>
    </p:spTree>
    <p:extLst>
      <p:ext uri="{BB962C8B-B14F-4D97-AF65-F5344CB8AC3E}">
        <p14:creationId xmlns:p14="http://schemas.microsoft.com/office/powerpoint/2010/main" val="2930654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E2650-FF54-4BAD-8D67-2F4360F73AEB}"/>
              </a:ext>
            </a:extLst>
          </p:cNvPr>
          <p:cNvSpPr>
            <a:spLocks noGrp="1"/>
          </p:cNvSpPr>
          <p:nvPr>
            <p:ph type="title"/>
          </p:nvPr>
        </p:nvSpPr>
        <p:spPr/>
        <p:txBody>
          <a:bodyPr/>
          <a:lstStyle/>
          <a:p>
            <a:r>
              <a:rPr lang="en-AU" dirty="0"/>
              <a:t>Step 5: Topic </a:t>
            </a:r>
          </a:p>
        </p:txBody>
      </p:sp>
      <p:sp>
        <p:nvSpPr>
          <p:cNvPr id="3" name="Content Placeholder 2">
            <a:extLst>
              <a:ext uri="{FF2B5EF4-FFF2-40B4-BE49-F238E27FC236}">
                <a16:creationId xmlns:a16="http://schemas.microsoft.com/office/drawing/2014/main" id="{77954712-E6B4-4553-8065-F61783F704C4}"/>
              </a:ext>
            </a:extLst>
          </p:cNvPr>
          <p:cNvSpPr>
            <a:spLocks noGrp="1"/>
          </p:cNvSpPr>
          <p:nvPr>
            <p:ph idx="1"/>
          </p:nvPr>
        </p:nvSpPr>
        <p:spPr/>
        <p:txBody>
          <a:bodyPr/>
          <a:lstStyle/>
          <a:p>
            <a:r>
              <a:rPr lang="en-AU" sz="1800" dirty="0">
                <a:effectLst/>
                <a:latin typeface="Century Gothic" panose="020B0502020202020204" pitchFamily="34" charset="0"/>
                <a:ea typeface="Calibri" panose="020F0502020204030204" pitchFamily="34" charset="0"/>
                <a:cs typeface="Times New Roman" panose="02020603050405020304" pitchFamily="18" charset="0"/>
              </a:rPr>
              <a:t>This can be anything from the news to weather to community service announcements! Use the Word Cloud as a guide.</a:t>
            </a:r>
          </a:p>
          <a:p>
            <a:r>
              <a:rPr lang="en-US" dirty="0"/>
              <a:t>You do not have to talk about a topic each talk break. You can leave the topic section out and just stick to back and forward announcing if you wish to. </a:t>
            </a:r>
          </a:p>
          <a:p>
            <a:r>
              <a:rPr lang="en-US" dirty="0"/>
              <a:t>If you have something interesting to say, you can talk about:</a:t>
            </a:r>
            <a:endParaRPr lang="en-AU" dirty="0"/>
          </a:p>
        </p:txBody>
      </p:sp>
    </p:spTree>
    <p:extLst>
      <p:ext uri="{BB962C8B-B14F-4D97-AF65-F5344CB8AC3E}">
        <p14:creationId xmlns:p14="http://schemas.microsoft.com/office/powerpoint/2010/main" val="1329422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58EA0-80DE-4C05-82D6-51ADE4ECF94E}"/>
              </a:ext>
            </a:extLst>
          </p:cNvPr>
          <p:cNvSpPr>
            <a:spLocks noGrp="1"/>
          </p:cNvSpPr>
          <p:nvPr>
            <p:ph type="title"/>
          </p:nvPr>
        </p:nvSpPr>
        <p:spPr/>
        <p:txBody>
          <a:bodyPr/>
          <a:lstStyle/>
          <a:p>
            <a:r>
              <a:rPr lang="en-AU" dirty="0"/>
              <a:t>The News</a:t>
            </a:r>
          </a:p>
        </p:txBody>
      </p:sp>
      <p:sp>
        <p:nvSpPr>
          <p:cNvPr id="3" name="Content Placeholder 2">
            <a:extLst>
              <a:ext uri="{FF2B5EF4-FFF2-40B4-BE49-F238E27FC236}">
                <a16:creationId xmlns:a16="http://schemas.microsoft.com/office/drawing/2014/main" id="{1B0A9438-4FC2-49FF-8A71-CC59BC66D808}"/>
              </a:ext>
            </a:extLst>
          </p:cNvPr>
          <p:cNvSpPr>
            <a:spLocks noGrp="1"/>
          </p:cNvSpPr>
          <p:nvPr>
            <p:ph idx="1"/>
          </p:nvPr>
        </p:nvSpPr>
        <p:spPr/>
        <p:txBody>
          <a:bodyPr>
            <a:normAutofit/>
          </a:bodyPr>
          <a:lstStyle/>
          <a:p>
            <a:pPr>
              <a:lnSpc>
                <a:spcPct val="115000"/>
              </a:lnSpc>
              <a:spcAft>
                <a:spcPts val="1000"/>
              </a:spcAft>
            </a:pPr>
            <a:r>
              <a:rPr lang="en-AU" sz="1800" b="1" dirty="0">
                <a:effectLst/>
                <a:latin typeface="Century Gothic" panose="020B0502020202020204" pitchFamily="34" charset="0"/>
                <a:ea typeface="Calibri" panose="020F0502020204030204" pitchFamily="34" charset="0"/>
                <a:cs typeface="Times New Roman" panose="02020603050405020304" pitchFamily="18" charset="0"/>
              </a:rPr>
              <a:t>News</a:t>
            </a:r>
            <a:r>
              <a:rPr lang="en-AU" sz="1800" dirty="0">
                <a:effectLst/>
                <a:latin typeface="Century Gothic" panose="020B0502020202020204" pitchFamily="34" charset="0"/>
                <a:ea typeface="Calibri" panose="020F0502020204030204" pitchFamily="34" charset="0"/>
                <a:cs typeface="Times New Roman" panose="02020603050405020304" pitchFamily="18" charset="0"/>
              </a:rPr>
              <a:t> – Here you have the option to talk about local, national and international news</a:t>
            </a:r>
            <a:r>
              <a:rPr lang="en-US" sz="1800" dirty="0">
                <a:effectLst/>
                <a:latin typeface="Century Gothic" panose="020B0502020202020204" pitchFamily="34" charset="0"/>
                <a:ea typeface="Calibri" panose="020F0502020204030204" pitchFamily="34" charset="0"/>
                <a:cs typeface="Times New Roman" panose="02020603050405020304" pitchFamily="18" charset="0"/>
              </a:rPr>
              <a:t>. You can source news articles from number of websites including </a:t>
            </a:r>
            <a:r>
              <a:rPr lang="en-US" sz="1800" dirty="0">
                <a:effectLst/>
                <a:latin typeface="Century Gothic" panose="020B0502020202020204" pitchFamily="34" charset="0"/>
                <a:ea typeface="Calibri" panose="020F0502020204030204" pitchFamily="34" charset="0"/>
                <a:cs typeface="Times New Roman" panose="02020603050405020304" pitchFamily="18" charset="0"/>
                <a:hlinkClick r:id="rId2"/>
              </a:rPr>
              <a:t>ABC</a:t>
            </a:r>
            <a:r>
              <a:rPr lang="en-US" sz="1800" dirty="0">
                <a:effectLst/>
                <a:latin typeface="Century Gothic" panose="020B0502020202020204" pitchFamily="34" charset="0"/>
                <a:ea typeface="Calibri" panose="020F0502020204030204" pitchFamily="34" charset="0"/>
                <a:cs typeface="Times New Roman" panose="02020603050405020304" pitchFamily="18" charset="0"/>
              </a:rPr>
              <a:t>, </a:t>
            </a:r>
            <a:r>
              <a:rPr lang="en-US" sz="1800" dirty="0">
                <a:effectLst/>
                <a:latin typeface="Century Gothic" panose="020B0502020202020204" pitchFamily="34" charset="0"/>
                <a:ea typeface="Calibri" panose="020F0502020204030204" pitchFamily="34" charset="0"/>
                <a:cs typeface="Times New Roman" panose="02020603050405020304" pitchFamily="18" charset="0"/>
                <a:hlinkClick r:id="rId3"/>
              </a:rPr>
              <a:t>The Guardian </a:t>
            </a:r>
            <a:r>
              <a:rPr lang="en-US" sz="1800" dirty="0">
                <a:effectLst/>
                <a:latin typeface="Century Gothic" panose="020B0502020202020204" pitchFamily="34" charset="0"/>
                <a:ea typeface="Calibri" panose="020F0502020204030204" pitchFamily="34" charset="0"/>
                <a:cs typeface="Times New Roman" panose="02020603050405020304" pitchFamily="18" charset="0"/>
              </a:rPr>
              <a:t>and others. </a:t>
            </a:r>
          </a:p>
          <a:p>
            <a:pPr>
              <a:lnSpc>
                <a:spcPct val="115000"/>
              </a:lnSpc>
              <a:spcAft>
                <a:spcPts val="1000"/>
              </a:spcAft>
            </a:pPr>
            <a:r>
              <a:rPr lang="en-US" sz="1800" dirty="0">
                <a:effectLst/>
                <a:latin typeface="Century Gothic" panose="020B0502020202020204" pitchFamily="34" charset="0"/>
                <a:ea typeface="Calibri" panose="020F0502020204030204" pitchFamily="34" charset="0"/>
                <a:cs typeface="Times New Roman" panose="02020603050405020304" pitchFamily="18" charset="0"/>
              </a:rPr>
              <a:t>You can also use copies of local newspapers for local news stories.</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Century Gothic" panose="020B0502020202020204" pitchFamily="34" charset="0"/>
                <a:ea typeface="Calibri" panose="020F0502020204030204" pitchFamily="34" charset="0"/>
                <a:cs typeface="Times New Roman" panose="02020603050405020304" pitchFamily="18" charset="0"/>
              </a:rPr>
              <a:t>Keep in mind the demographic of people who will be listening to your show and pick news items accordingly. Keep away from subjects such as religion and politics generally unless it is a focus for your show - people want to be entertained, not to be lectured!</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Tree>
    <p:extLst>
      <p:ext uri="{BB962C8B-B14F-4D97-AF65-F5344CB8AC3E}">
        <p14:creationId xmlns:p14="http://schemas.microsoft.com/office/powerpoint/2010/main" val="4084641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DEB26-7B47-4894-AAF3-CF356EBE93C9}"/>
              </a:ext>
            </a:extLst>
          </p:cNvPr>
          <p:cNvSpPr>
            <a:spLocks noGrp="1"/>
          </p:cNvSpPr>
          <p:nvPr>
            <p:ph type="title"/>
          </p:nvPr>
        </p:nvSpPr>
        <p:spPr/>
        <p:txBody>
          <a:bodyPr/>
          <a:lstStyle/>
          <a:p>
            <a:r>
              <a:rPr lang="en-AU" dirty="0"/>
              <a:t>Topics - Continued</a:t>
            </a:r>
          </a:p>
        </p:txBody>
      </p:sp>
      <p:sp>
        <p:nvSpPr>
          <p:cNvPr id="3" name="Content Placeholder 2">
            <a:extLst>
              <a:ext uri="{FF2B5EF4-FFF2-40B4-BE49-F238E27FC236}">
                <a16:creationId xmlns:a16="http://schemas.microsoft.com/office/drawing/2014/main" id="{3A3BE27F-3595-4F0E-8477-5945308DB582}"/>
              </a:ext>
            </a:extLst>
          </p:cNvPr>
          <p:cNvSpPr>
            <a:spLocks noGrp="1"/>
          </p:cNvSpPr>
          <p:nvPr>
            <p:ph idx="1"/>
          </p:nvPr>
        </p:nvSpPr>
        <p:spPr/>
        <p:txBody>
          <a:bodyPr/>
          <a:lstStyle/>
          <a:p>
            <a:r>
              <a:rPr lang="en-AU" dirty="0"/>
              <a:t>Other things you can talk about include:</a:t>
            </a:r>
          </a:p>
          <a:p>
            <a:r>
              <a:rPr lang="en-AU" sz="1800" b="1" dirty="0">
                <a:effectLst/>
                <a:latin typeface="Century Gothic" panose="020B0502020202020204" pitchFamily="34" charset="0"/>
                <a:ea typeface="Calibri" panose="020F0502020204030204" pitchFamily="34" charset="0"/>
                <a:cs typeface="Times New Roman" panose="02020603050405020304" pitchFamily="18" charset="0"/>
              </a:rPr>
              <a:t>Trivia</a:t>
            </a:r>
            <a:r>
              <a:rPr lang="en-AU" sz="1800" dirty="0">
                <a:effectLst/>
                <a:latin typeface="Century Gothic" panose="020B0502020202020204" pitchFamily="34" charset="0"/>
                <a:ea typeface="Calibri" panose="020F0502020204030204" pitchFamily="34" charset="0"/>
                <a:cs typeface="Times New Roman" panose="02020603050405020304" pitchFamily="18" charset="0"/>
              </a:rPr>
              <a:t> – “Facts of the Day” “</a:t>
            </a:r>
            <a:r>
              <a:rPr lang="en-AU" sz="1800" dirty="0">
                <a:effectLst/>
                <a:latin typeface="Century Gothic" panose="020B0502020202020204" pitchFamily="34" charset="0"/>
                <a:ea typeface="Calibri" panose="020F0502020204030204" pitchFamily="34" charset="0"/>
                <a:cs typeface="Times New Roman" panose="02020603050405020304" pitchFamily="18" charset="0"/>
                <a:hlinkClick r:id="rId2"/>
              </a:rPr>
              <a:t>On this Day in History</a:t>
            </a:r>
            <a:r>
              <a:rPr lang="en-AU" sz="1800" dirty="0">
                <a:effectLst/>
                <a:latin typeface="Century Gothic" panose="020B0502020202020204" pitchFamily="34" charset="0"/>
                <a:ea typeface="Calibri" panose="020F0502020204030204" pitchFamily="34" charset="0"/>
                <a:cs typeface="Times New Roman" panose="02020603050405020304" pitchFamily="18" charset="0"/>
              </a:rPr>
              <a:t>”, </a:t>
            </a:r>
            <a:r>
              <a:rPr lang="en-AU" dirty="0">
                <a:latin typeface="Century Gothic" panose="020B0502020202020204" pitchFamily="34" charset="0"/>
                <a:ea typeface="Calibri" panose="020F0502020204030204" pitchFamily="34" charset="0"/>
                <a:cs typeface="Times New Roman" panose="02020603050405020304" pitchFamily="18" charset="0"/>
                <a:hlinkClick r:id="rId3"/>
              </a:rPr>
              <a:t>Celebrity Birthdays </a:t>
            </a:r>
            <a:r>
              <a:rPr lang="en-AU" sz="1800" dirty="0">
                <a:effectLst/>
                <a:latin typeface="Century Gothic" panose="020B0502020202020204" pitchFamily="34" charset="0"/>
                <a:ea typeface="Calibri" panose="020F0502020204030204" pitchFamily="34" charset="0"/>
                <a:cs typeface="Times New Roman" panose="02020603050405020304" pitchFamily="18" charset="0"/>
              </a:rPr>
              <a:t>are fun facts you can add to your show.</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b="1" dirty="0"/>
              <a:t>Sponsor Live Reads – </a:t>
            </a:r>
            <a:r>
              <a:rPr lang="en-US" dirty="0"/>
              <a:t>These are scripts you can read out for local businesses who support your show. Because they are paid for by local businesses, make sure you practice them well before announcing them!</a:t>
            </a:r>
          </a:p>
          <a:p>
            <a:r>
              <a:rPr lang="en-US" b="1" dirty="0"/>
              <a:t>Traffic Reports</a:t>
            </a:r>
            <a:r>
              <a:rPr lang="en-US" dirty="0"/>
              <a:t> – These are read out over the air especially during breakfast and drive. </a:t>
            </a:r>
            <a:r>
              <a:rPr lang="en-US" dirty="0">
                <a:hlinkClick r:id="rId4"/>
              </a:rPr>
              <a:t>Snarl</a:t>
            </a:r>
            <a:r>
              <a:rPr lang="en-US" dirty="0"/>
              <a:t> is a good one to use. </a:t>
            </a:r>
            <a:endParaRPr lang="en-AU" dirty="0"/>
          </a:p>
        </p:txBody>
      </p:sp>
    </p:spTree>
    <p:extLst>
      <p:ext uri="{BB962C8B-B14F-4D97-AF65-F5344CB8AC3E}">
        <p14:creationId xmlns:p14="http://schemas.microsoft.com/office/powerpoint/2010/main" val="3171348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2829</TotalTime>
  <Words>808</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 Boardroom</vt:lpstr>
      <vt:lpstr>Seven Steps To A Perfect Talk Break</vt:lpstr>
      <vt:lpstr>Step 1: Station ID</vt:lpstr>
      <vt:lpstr>Step 2: Name</vt:lpstr>
      <vt:lpstr>Step 3: Clocks</vt:lpstr>
      <vt:lpstr>Step 4: Back Announce</vt:lpstr>
      <vt:lpstr>Practice Time (10 mins)</vt:lpstr>
      <vt:lpstr>Step 5: Topic </vt:lpstr>
      <vt:lpstr>The News</vt:lpstr>
      <vt:lpstr>Topics - Continued</vt:lpstr>
      <vt:lpstr>Step 6: Forward Announce</vt:lpstr>
      <vt:lpstr>Step 7: Station ID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Seven Steps To A Perfect Talk Break</dc:title>
  <dc:creator>Becky Cole</dc:creator>
  <cp:lastModifiedBy>Becky Cole</cp:lastModifiedBy>
  <cp:revision>2</cp:revision>
  <dcterms:created xsi:type="dcterms:W3CDTF">2021-09-16T11:38:54Z</dcterms:created>
  <dcterms:modified xsi:type="dcterms:W3CDTF">2021-09-18T10:47:59Z</dcterms:modified>
</cp:coreProperties>
</file>