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AB6200-CA9E-A323-2452-62E4E726D5E0}" name="Ruth Baker" initials="RB" userId="S::wadh0821@ox.ac.uk::c11132e5-76a6-4961-9bc7-50fe037fbd9b" providerId="AD"/>
  <p188:author id="{B324FA10-E7DA-FC68-7FE4-69FCE3BE60AC}" name="Sarah Waters" initials="SW" userId="S::math0372@ox.ac.uk::655d6fbe-de5c-4260-ad6d-b5d74209be1d" providerId="AD"/>
  <p188:author id="{E501013E-D22E-4613-C10B-531AF1B32DE7}" name="Yuan Yin" initials="YY" userId="S::shil5884@ox.ac.uk::2f7ca15f-a0f3-4140-baf7-38e1407e7ed9" providerId="AD"/>
  <p188:author id="{054AFF83-A1A0-FDC5-A484-33112191AB4E}" name="Chloe Stewart" initials="CS" userId="S::dpag1242@ox.ac.uk::f06da869-34a1-44b8-a4ba-c3ffa86f62e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290"/>
    <a:srgbClr val="012148"/>
    <a:srgbClr val="DCCDE1"/>
    <a:srgbClr val="C6AECE"/>
    <a:srgbClr val="9A6FA9"/>
    <a:srgbClr val="E5F0FF"/>
    <a:srgbClr val="685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62E97-9A08-7743-9064-F225C1B0B23E}" v="2394" dt="2024-06-17T14:16:25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8"/>
    <p:restoredTop sz="94681"/>
  </p:normalViewPr>
  <p:slideViewPr>
    <p:cSldViewPr snapToGrid="0">
      <p:cViewPr>
        <p:scale>
          <a:sx n="56" d="100"/>
          <a:sy n="56" d="100"/>
        </p:scale>
        <p:origin x="216" y="-6952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7CD77-38C9-4D10-8D7D-2471F1670DD6}" type="datetimeFigureOut">
              <a:t>6/21/24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6A0B5-20A1-44AB-A828-82472A51D2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2596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1pPr>
    <a:lvl2pPr marL="646298" algn="l" defTabSz="1292596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2pPr>
    <a:lvl3pPr marL="1292596" algn="l" defTabSz="1292596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3pPr>
    <a:lvl4pPr marL="1938894" algn="l" defTabSz="1292596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4pPr>
    <a:lvl5pPr marL="2585192" algn="l" defTabSz="1292596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5pPr>
    <a:lvl6pPr marL="3231490" algn="l" defTabSz="1292596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6pPr>
    <a:lvl7pPr marL="3877788" algn="l" defTabSz="1292596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7pPr>
    <a:lvl8pPr marL="4524085" algn="l" defTabSz="1292596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8pPr>
    <a:lvl9pPr marL="5170383" algn="l" defTabSz="1292596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Recommended font sizes (not strict):</a:t>
            </a:r>
            <a:endParaRPr lang="en-US" dirty="0"/>
          </a:p>
          <a:p>
            <a:r>
              <a:rPr lang="en-US" dirty="0"/>
              <a:t>Title: 85pt</a:t>
            </a:r>
          </a:p>
          <a:p>
            <a:r>
              <a:rPr lang="en-US" dirty="0"/>
              <a:t>Authors: 56pt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Sub-headings: 36pt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Body text: 24pt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Captions: 18pt  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6A0B5-20A1-44AB-A828-82472A51D20D}" type="slidenum"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30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196DF-212D-E54C-9048-B8B9E0D80C9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444BF-DFA9-3949-BD58-2FCB70615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26" Type="http://schemas.openxmlformats.org/officeDocument/2006/relationships/image" Target="../media/image20.jpg"/><Relationship Id="rId3" Type="http://schemas.openxmlformats.org/officeDocument/2006/relationships/image" Target="../media/image1.jpeg"/><Relationship Id="rId21" Type="http://schemas.openxmlformats.org/officeDocument/2006/relationships/image" Target="../media/image150.png"/><Relationship Id="rId34" Type="http://schemas.openxmlformats.org/officeDocument/2006/relationships/image" Target="../media/image30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19.jp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8.jp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23" Type="http://schemas.openxmlformats.org/officeDocument/2006/relationships/image" Target="../media/image170.png"/><Relationship Id="rId28" Type="http://schemas.openxmlformats.org/officeDocument/2006/relationships/image" Target="../media/image24.png"/><Relationship Id="rId10" Type="http://schemas.openxmlformats.org/officeDocument/2006/relationships/image" Target="../media/image7.jpg"/><Relationship Id="rId19" Type="http://schemas.openxmlformats.org/officeDocument/2006/relationships/image" Target="../media/image16.png"/><Relationship Id="rId31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8.jpg"/><Relationship Id="rId27" Type="http://schemas.openxmlformats.org/officeDocument/2006/relationships/image" Target="../media/image21.png"/><Relationship Id="rId30" Type="http://schemas.openxmlformats.org/officeDocument/2006/relationships/image" Target="../media/image26.png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CD9AFB-D26E-A95B-7142-E1A531EB8E4E}"/>
              </a:ext>
            </a:extLst>
          </p:cNvPr>
          <p:cNvSpPr/>
          <p:nvPr/>
        </p:nvSpPr>
        <p:spPr>
          <a:xfrm>
            <a:off x="291837" y="2493816"/>
            <a:ext cx="29683799" cy="4572801"/>
          </a:xfrm>
          <a:prstGeom prst="roundRect">
            <a:avLst>
              <a:gd name="adj" fmla="val 12128"/>
            </a:avLst>
          </a:prstGeom>
          <a:solidFill>
            <a:srgbClr val="0121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5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D75C-35BE-6DAB-9217-BEE549B9E27B}"/>
              </a:ext>
            </a:extLst>
          </p:cNvPr>
          <p:cNvSpPr txBox="1">
            <a:spLocks/>
          </p:cNvSpPr>
          <p:nvPr/>
        </p:nvSpPr>
        <p:spPr>
          <a:xfrm>
            <a:off x="364795" y="479741"/>
            <a:ext cx="29803437" cy="6788737"/>
          </a:xfrm>
          <a:prstGeom prst="rect">
            <a:avLst/>
          </a:prstGeom>
          <a:noFill/>
          <a:ln w="28575">
            <a:noFill/>
          </a:ln>
        </p:spPr>
        <p:txBody>
          <a:bodyPr wrap="square" lIns="129241" tIns="64621" rIns="129241" bIns="64621" rtlCol="0" anchor="t">
            <a:spAutoFit/>
          </a:bodyPr>
          <a:lstStyle/>
          <a:p>
            <a:pPr>
              <a:spcAft>
                <a:spcPts val="1696"/>
              </a:spcAft>
            </a:pPr>
            <a:r>
              <a:rPr lang="en-US" sz="9000" dirty="0">
                <a:solidFill>
                  <a:schemeClr val="bg1"/>
                </a:solidFill>
                <a:latin typeface="Arial"/>
                <a:cs typeface="Arial"/>
              </a:rPr>
              <a:t>Accurate stochastic simulation algorithm for </a:t>
            </a:r>
            <a:br>
              <a:rPr lang="en-US" sz="90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9000" dirty="0">
                <a:solidFill>
                  <a:schemeClr val="bg1"/>
                </a:solidFill>
                <a:latin typeface="Arial"/>
                <a:cs typeface="Arial"/>
              </a:rPr>
              <a:t>multiscale models of infectious disease</a:t>
            </a:r>
            <a:endParaRPr lang="en-US" sz="9000" dirty="0">
              <a:solidFill>
                <a:schemeClr val="bg1"/>
              </a:solidFill>
            </a:endParaRPr>
          </a:p>
          <a:p>
            <a:r>
              <a:rPr lang="en-US" sz="6200" b="1" dirty="0">
                <a:solidFill>
                  <a:schemeClr val="bg1"/>
                </a:solidFill>
                <a:latin typeface="Arial"/>
                <a:cs typeface="Arial"/>
              </a:rPr>
              <a:t>Yuan Yin</a:t>
            </a:r>
            <a:r>
              <a:rPr lang="en-US" sz="6200" baseline="30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6200" dirty="0">
                <a:solidFill>
                  <a:schemeClr val="bg1"/>
                </a:solidFill>
                <a:latin typeface="Arial"/>
                <a:cs typeface="Arial"/>
              </a:rPr>
              <a:t>, Jennifer A. Flegg</a:t>
            </a:r>
            <a:r>
              <a:rPr lang="en-US" sz="6200" baseline="30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6200" dirty="0">
                <a:solidFill>
                  <a:schemeClr val="bg1"/>
                </a:solidFill>
                <a:latin typeface="Arial"/>
                <a:cs typeface="Arial"/>
              </a:rPr>
              <a:t>, Mark B. Flegg</a:t>
            </a:r>
            <a:r>
              <a:rPr lang="en-US" sz="6200" baseline="30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lang="en-US" sz="4100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950" baseline="30000" dirty="0">
                <a:solidFill>
                  <a:schemeClr val="bg1"/>
                </a:solidFill>
                <a:latin typeface="Arial"/>
                <a:cs typeface="Arial"/>
              </a:rPr>
              <a:t>1 </a:t>
            </a:r>
            <a:r>
              <a:rPr lang="en-US" sz="3950" dirty="0">
                <a:solidFill>
                  <a:schemeClr val="bg1"/>
                </a:solidFill>
                <a:latin typeface="Arial"/>
                <a:cs typeface="Arial"/>
              </a:rPr>
              <a:t>Mathematical Institute, University of Oxford</a:t>
            </a:r>
            <a:br>
              <a:rPr lang="en-US" sz="395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950" baseline="30000" dirty="0">
                <a:solidFill>
                  <a:schemeClr val="bg1"/>
                </a:solidFill>
                <a:latin typeface="Arial"/>
                <a:cs typeface="Arial"/>
              </a:rPr>
              <a:t>2 </a:t>
            </a:r>
            <a:r>
              <a:rPr lang="en-US" sz="3950" dirty="0">
                <a:solidFill>
                  <a:schemeClr val="bg1"/>
                </a:solidFill>
                <a:latin typeface="Arial"/>
                <a:cs typeface="Arial"/>
              </a:rPr>
              <a:t>School</a:t>
            </a:r>
            <a:r>
              <a:rPr lang="en-US" sz="395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of Mathematics and Statistics, The University of Melbourne</a:t>
            </a:r>
            <a:endParaRPr lang="en-US" sz="3950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r>
              <a:rPr lang="en-US" sz="4000" baseline="300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3 </a:t>
            </a:r>
            <a:r>
              <a:rPr lang="en-US" sz="40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School of Mathematics, Monash University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395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3F749C-4227-BA47-34C8-302127C4250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5343" y="41497097"/>
            <a:ext cx="29683799" cy="1136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48"/>
              </a:spcAft>
            </a:pPr>
            <a:r>
              <a:rPr lang="en-GB" sz="339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research was supported by The University of Melbourne’s Research Computing Services and the </a:t>
            </a:r>
            <a:r>
              <a:rPr lang="en-GB" sz="3392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Petascale</a:t>
            </a:r>
            <a:r>
              <a:rPr lang="en-GB" sz="339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Campus Initiative. Codes and simulated data are available on </a:t>
            </a:r>
            <a:r>
              <a:rPr lang="en-GB" sz="3392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339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https://</a:t>
            </a:r>
            <a:r>
              <a:rPr lang="en-GB" sz="3392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sz="339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/Rebecca-</a:t>
            </a:r>
            <a:r>
              <a:rPr lang="en-GB" sz="3392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yinyuan</a:t>
            </a:r>
            <a:r>
              <a:rPr lang="en-GB" sz="339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3392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MultiscaleSSA.git</a:t>
            </a:r>
            <a:r>
              <a:rPr lang="en-GB" sz="339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A458D8-D3C1-FA2A-7939-AE9E697808F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913843" y="4177252"/>
            <a:ext cx="12830991" cy="2766403"/>
            <a:chOff x="17152385" y="3820749"/>
            <a:chExt cx="12830991" cy="2766403"/>
          </a:xfrm>
        </p:grpSpPr>
        <p:pic>
          <p:nvPicPr>
            <p:cNvPr id="31" name="Picture 30" descr="A blue background with white text&#10;&#10;Description automatically generated">
              <a:extLst>
                <a:ext uri="{FF2B5EF4-FFF2-40B4-BE49-F238E27FC236}">
                  <a16:creationId xmlns:a16="http://schemas.microsoft.com/office/drawing/2014/main" id="{D6A17735-57C1-8471-E6B3-D979F8D459D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65631" t="10685" b="42332"/>
            <a:stretch/>
          </p:blipFill>
          <p:spPr>
            <a:xfrm>
              <a:off x="17152385" y="4017558"/>
              <a:ext cx="5139645" cy="2569594"/>
            </a:xfrm>
            <a:prstGeom prst="rect">
              <a:avLst/>
            </a:prstGeom>
          </p:spPr>
        </p:pic>
        <p:pic>
          <p:nvPicPr>
            <p:cNvPr id="3" name="Picture 2" descr="A blue and white logo&#10;&#10;Description automatically generated">
              <a:extLst>
                <a:ext uri="{FF2B5EF4-FFF2-40B4-BE49-F238E27FC236}">
                  <a16:creationId xmlns:a16="http://schemas.microsoft.com/office/drawing/2014/main" id="{4C87C08C-13CA-DCAC-752F-23A051FD571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4"/>
            <a:srcRect t="1637" b="355"/>
            <a:stretch/>
          </p:blipFill>
          <p:spPr>
            <a:xfrm>
              <a:off x="21885527" y="3820749"/>
              <a:ext cx="2685610" cy="2500749"/>
            </a:xfrm>
            <a:prstGeom prst="rect">
              <a:avLst/>
            </a:prstGeom>
          </p:spPr>
        </p:pic>
        <p:pic>
          <p:nvPicPr>
            <p:cNvPr id="21" name="Picture 20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5321C76E-7B81-4EDD-1E81-8CAFFC54B8B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66894" y="4211136"/>
              <a:ext cx="5116482" cy="1757296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2BDD75F-94AE-E39F-C95B-717FB08AFA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655871" y="2191981"/>
            <a:ext cx="7062221" cy="1932079"/>
            <a:chOff x="22655871" y="2191981"/>
            <a:chExt cx="7062221" cy="1932079"/>
          </a:xfrm>
        </p:grpSpPr>
        <p:pic>
          <p:nvPicPr>
            <p:cNvPr id="80" name="Picture 79" descr="A person wearing glasses and a black shirt&#10;&#10;Description automatically generated">
              <a:extLst>
                <a:ext uri="{FF2B5EF4-FFF2-40B4-BE49-F238E27FC236}">
                  <a16:creationId xmlns:a16="http://schemas.microsoft.com/office/drawing/2014/main" id="{41BE516E-88AA-30EC-D17A-97BEA323975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46298" y="2204523"/>
              <a:ext cx="2081367" cy="1899660"/>
            </a:xfrm>
            <a:prstGeom prst="rect">
              <a:avLst/>
            </a:prstGeom>
          </p:spPr>
        </p:pic>
        <p:pic>
          <p:nvPicPr>
            <p:cNvPr id="82" name="Picture 81" descr="A person smiling in front of buildings&#10;&#10;Description automatically generated">
              <a:extLst>
                <a:ext uri="{FF2B5EF4-FFF2-40B4-BE49-F238E27FC236}">
                  <a16:creationId xmlns:a16="http://schemas.microsoft.com/office/drawing/2014/main" id="{9FB8097C-803B-A3C0-71E0-EDA452CCDDE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18433" y="2191981"/>
              <a:ext cx="1899659" cy="1899659"/>
            </a:xfrm>
            <a:prstGeom prst="rect">
              <a:avLst/>
            </a:prstGeom>
          </p:spPr>
        </p:pic>
        <p:pic>
          <p:nvPicPr>
            <p:cNvPr id="86" name="Picture 85" descr="A person smiling at camera&#10;&#10;Description automatically generated">
              <a:extLst>
                <a:ext uri="{FF2B5EF4-FFF2-40B4-BE49-F238E27FC236}">
                  <a16:creationId xmlns:a16="http://schemas.microsoft.com/office/drawing/2014/main" id="{A2A57F1A-C8C6-381B-9FBA-39E63BA3AED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655871" y="2224401"/>
              <a:ext cx="1899659" cy="1899659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B7602D0-E366-A1B2-1BB4-1B4474080AF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949626" y="1049233"/>
            <a:ext cx="488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Twitter (X): @</a:t>
            </a:r>
            <a:r>
              <a:rPr lang="en-GB" sz="2800" b="0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YuanYin_Becca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A13F3B-A4CF-E6A4-86B8-EF97EEBF940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2899560" y="1579763"/>
            <a:ext cx="693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https://doi.org/10.48550/arXiv.2406.05058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B68BB8-3877-CD87-9CB5-BCDDDBA41EDB}"/>
              </a:ext>
            </a:extLst>
          </p:cNvPr>
          <p:cNvGrpSpPr/>
          <p:nvPr/>
        </p:nvGrpSpPr>
        <p:grpSpPr>
          <a:xfrm>
            <a:off x="453794" y="7066617"/>
            <a:ext cx="29594800" cy="34311382"/>
            <a:chOff x="359999" y="7078493"/>
            <a:chExt cx="29594800" cy="34311382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10EAEF5-749A-9AEA-F406-9321C2D0C675}"/>
                </a:ext>
              </a:extLst>
            </p:cNvPr>
            <p:cNvGrpSpPr/>
            <p:nvPr/>
          </p:nvGrpSpPr>
          <p:grpSpPr>
            <a:xfrm>
              <a:off x="359999" y="7078493"/>
              <a:ext cx="29594800" cy="34311382"/>
              <a:chOff x="359999" y="7078493"/>
              <a:chExt cx="29594800" cy="3431138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D03CF5D-579D-2601-544B-6800724B3EC6}"/>
                  </a:ext>
                </a:extLst>
              </p:cNvPr>
              <p:cNvGrpSpPr/>
              <p:nvPr/>
            </p:nvGrpSpPr>
            <p:grpSpPr>
              <a:xfrm>
                <a:off x="359999" y="7078493"/>
                <a:ext cx="29594800" cy="34311382"/>
                <a:chOff x="359999" y="7078493"/>
                <a:chExt cx="29594800" cy="34311382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D9FD5C61-133D-1AD6-56F5-33CFD0099D61}"/>
                    </a:ext>
                  </a:extLst>
                </p:cNvPr>
                <p:cNvGrpSpPr/>
                <p:nvPr/>
              </p:nvGrpSpPr>
              <p:grpSpPr>
                <a:xfrm>
                  <a:off x="359999" y="38210324"/>
                  <a:ext cx="29472205" cy="3179551"/>
                  <a:chOff x="359999" y="38348348"/>
                  <a:chExt cx="29472205" cy="3179551"/>
                </a:xfrm>
              </p:grpSpPr>
              <p:sp>
                <p:nvSpPr>
                  <p:cNvPr id="11" name="Rectangle: Rounded Corners 15">
                    <a:extLst>
                      <a:ext uri="{FF2B5EF4-FFF2-40B4-BE49-F238E27FC236}">
                        <a16:creationId xmlns:a16="http://schemas.microsoft.com/office/drawing/2014/main" id="{F560F759-3451-2983-ADD8-944C2D91B28C}"/>
                      </a:ext>
                    </a:extLst>
                  </p:cNvPr>
                  <p:cNvSpPr/>
                  <p:nvPr/>
                </p:nvSpPr>
                <p:spPr>
                  <a:xfrm>
                    <a:off x="359999" y="38348348"/>
                    <a:ext cx="29472205" cy="317955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3596" dirty="0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94BB9AB0-E805-A038-6CCE-01351C69D15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004" y="39142633"/>
                    <a:ext cx="28239689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3600" dirty="0"/>
                      <a:t>We developed </a:t>
                    </a:r>
                    <a:r>
                      <a:rPr lang="en-GB" sz="3600" b="1" i="1" dirty="0"/>
                      <a:t>a novel accurate SSA for multiscale systems</a:t>
                    </a:r>
                    <a:r>
                      <a:rPr lang="en-GB" sz="3600" dirty="0"/>
                      <a:t>, incorporating within-host viral load dynamics into individual infection rates in a population-scale infectious disease model. It is </a:t>
                    </a:r>
                    <a:r>
                      <a:rPr lang="en-GB" sz="3600" b="1" i="1" dirty="0"/>
                      <a:t>general</a:t>
                    </a:r>
                    <a:r>
                      <a:rPr lang="en-GB" sz="3600" dirty="0"/>
                      <a:t> and can be applied to other multiscale systems with different underlying sub-models.</a:t>
                    </a:r>
                    <a:endParaRPr lang="en-GB" altLang="zh-CN" sz="3600" b="1" i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r>
                      <a:rPr lang="en-GB" altLang="zh-CN" sz="3600" b="1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Future directions: </a:t>
                    </a:r>
                    <a:r>
                      <a:rPr lang="en-GB" altLang="zh-CN" sz="3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1). </a:t>
                    </a:r>
                    <a:r>
                      <a:rPr lang="en-GB" sz="3600" dirty="0"/>
                      <a:t>Non-deterministic, noisy within-host model for the whole population; 2). Infectious individuals with varying within-host time scales; 3). </a:t>
                    </a:r>
                    <a:r>
                      <a: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Heterogeneous populations, such as those with age structures; 4). Investigating the </a:t>
                    </a:r>
                    <a:r>
                      <a:rPr lang="en-GB" sz="3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</a:t>
                    </a:r>
                    <a:r>
                      <a:rPr lang="en-GB" altLang="zh-CN" sz="3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fficiency of our SSA.</a:t>
                    </a:r>
                    <a:endParaRPr lang="en-US" sz="3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3C7B1F-40CB-E013-1EA9-0432B3BEB89F}"/>
                      </a:ext>
                    </a:extLst>
                  </p:cNvPr>
                  <p:cNvSpPr txBox="1"/>
                  <p:nvPr/>
                </p:nvSpPr>
                <p:spPr>
                  <a:xfrm>
                    <a:off x="9593541" y="38381510"/>
                    <a:ext cx="1052341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4800" b="1" dirty="0">
                        <a:solidFill>
                          <a:srgbClr val="02429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8. Conclusion and future directions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39AFFB73-E49D-D4B2-6E5F-978E23BEC4EE}"/>
                    </a:ext>
                  </a:extLst>
                </p:cNvPr>
                <p:cNvGrpSpPr/>
                <p:nvPr/>
              </p:nvGrpSpPr>
              <p:grpSpPr>
                <a:xfrm>
                  <a:off x="360000" y="7078493"/>
                  <a:ext cx="29594799" cy="30757983"/>
                  <a:chOff x="360000" y="7078493"/>
                  <a:chExt cx="29594799" cy="30757983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074C33D2-682B-0CA2-3568-74641C745457}"/>
                      </a:ext>
                    </a:extLst>
                  </p:cNvPr>
                  <p:cNvGrpSpPr/>
                  <p:nvPr/>
                </p:nvGrpSpPr>
                <p:grpSpPr>
                  <a:xfrm>
                    <a:off x="360329" y="7078493"/>
                    <a:ext cx="29594470" cy="13057611"/>
                    <a:chOff x="360329" y="7078493"/>
                    <a:chExt cx="29594470" cy="13057611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D6FC02E7-C302-6E4F-37A3-0687863E0D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329" y="7079865"/>
                      <a:ext cx="14624162" cy="4741992"/>
                      <a:chOff x="360328" y="7079865"/>
                      <a:chExt cx="14656345" cy="4741992"/>
                    </a:xfrm>
                  </p:grpSpPr>
                  <p:sp>
                    <p:nvSpPr>
                      <p:cNvPr id="60" name="Rectangle: Rounded Corners 4">
                        <a:extLst>
                          <a:ext uri="{FF2B5EF4-FFF2-40B4-BE49-F238E27FC236}">
                            <a16:creationId xmlns:a16="http://schemas.microsoft.com/office/drawing/2014/main" id="{089C4EC6-4408-818A-E984-730EAF678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328" y="7079865"/>
                        <a:ext cx="14529103" cy="4741992"/>
                      </a:xfrm>
                      <a:prstGeom prst="roundRect">
                        <a:avLst>
                          <a:gd name="adj" fmla="val 7489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3596" dirty="0"/>
                          <a:t>Screenshot 2024-06-17 at 10.50.08.png</a:t>
                        </a: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9D4F6EA8-C073-D04D-DDCA-DA1CC14843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5887" y="7097037"/>
                        <a:ext cx="5739972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4800" b="1" dirty="0">
                            <a:solidFill>
                              <a:srgbClr val="02429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1. Research gap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BD1A61F3-07E9-C4CE-DBF0-D263C011DE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7176" y="7834031"/>
                        <a:ext cx="14234400" cy="28623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600" b="1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Stochastic simulation algorithms (SSA) </a:t>
                        </a:r>
                        <a:r>
                          <a:rPr 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for </a:t>
                        </a:r>
                        <a:r>
                          <a:rPr lang="en-US" sz="3600" b="1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multiscale models </a:t>
                        </a:r>
                        <a:r>
                          <a:rPr 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of infectious diseases are paid much attention as:</a:t>
                        </a:r>
                      </a:p>
                      <a:p>
                        <a:pPr marL="971550" lvl="1" indent="-514350">
                          <a:buFont typeface="+mj-lt"/>
                          <a:buAutoNum type="arabicPeriod"/>
                        </a:pPr>
                        <a:r>
                          <a:rPr 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small populations or noise play a crucial rule in real life;</a:t>
                        </a:r>
                      </a:p>
                      <a:p>
                        <a:pPr marL="971550" lvl="1" indent="-514350">
                          <a:buFont typeface="+mj-lt"/>
                          <a:buAutoNum type="arabicPeriod"/>
                        </a:pPr>
                        <a:r>
                          <a:rPr 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disease dynamics are inherently multiscale (e.g. within-host + across-population dynamics). </a:t>
                        </a: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1" name="TextBox 70">
                            <a:extLst>
                              <a:ext uri="{FF2B5EF4-FFF2-40B4-BE49-F238E27FC236}">
                                <a16:creationId xmlns:a16="http://schemas.microsoft.com/office/drawing/2014/main" id="{B8852E9D-316B-F89E-D3F2-48B98E3AA1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46258" y="10597129"/>
                            <a:ext cx="14470415" cy="12003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6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Computational challenges when simulating models across different scales (usually non-Markovian)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⇒</m:t>
                                </m:r>
                              </m:oMath>
                            </a14:m>
                            <a:r>
                              <a:rPr lang="en-US" sz="36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innovations</a:t>
                            </a:r>
                            <a:r>
                              <a:rPr lang="zh-CN" altLang="en-US" sz="36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</a:t>
                            </a:r>
                            <a:r>
                              <a:rPr lang="en-GB" altLang="zh-CN" sz="36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needed!</a:t>
                            </a:r>
                            <a:endParaRPr lang="en-US" sz="3600" b="1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1" name="TextBox 70">
                            <a:extLst>
                              <a:ext uri="{FF2B5EF4-FFF2-40B4-BE49-F238E27FC236}">
                                <a16:creationId xmlns:a16="http://schemas.microsoft.com/office/drawing/2014/main" id="{B8852E9D-316B-F89E-D3F2-48B98E3AA16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46258" y="10597129"/>
                            <a:ext cx="14470415" cy="120032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l="-1230" t="-7368" b="-1789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3F9A7790-27B9-FC0A-4D28-25FF327E37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64000" y="7078493"/>
                      <a:ext cx="14554800" cy="4741992"/>
                      <a:chOff x="15264000" y="7078493"/>
                      <a:chExt cx="14554800" cy="4741992"/>
                    </a:xfrm>
                  </p:grpSpPr>
                  <p:sp>
                    <p:nvSpPr>
                      <p:cNvPr id="61" name="Rectangle: Rounded Corners 4">
                        <a:extLst>
                          <a:ext uri="{FF2B5EF4-FFF2-40B4-BE49-F238E27FC236}">
                            <a16:creationId xmlns:a16="http://schemas.microsoft.com/office/drawing/2014/main" id="{E73F7EC1-F502-999D-74C1-0FC0C28131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264000" y="7078493"/>
                        <a:ext cx="14554800" cy="4741992"/>
                      </a:xfrm>
                      <a:prstGeom prst="roundRect">
                        <a:avLst>
                          <a:gd name="adj" fmla="val 7489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3596" dirty="0"/>
                          <a:t>Screenshot 2024-06-17 at 10.50.08.png</a:t>
                        </a: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D259B476-948F-4B69-2A5A-E74AC1DBD3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243238" y="7095843"/>
                        <a:ext cx="8167444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4800" b="1" dirty="0">
                            <a:solidFill>
                              <a:srgbClr val="02429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2. Contribution of our work</a:t>
                        </a:r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ACE21248-C67A-243F-BC67-3980E98CB4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408207" y="7834031"/>
                        <a:ext cx="14408741" cy="39703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514350" indent="-5143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Development of </a:t>
                        </a:r>
                        <a:r>
                          <a:rPr lang="en-US" sz="3600" b="1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 novel exact SSA</a:t>
                        </a:r>
                        <a:r>
                          <a:rPr 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, applied to a showcase multiscale system with deterministic within-host model and stochastic population-level formulation;</a:t>
                        </a:r>
                      </a:p>
                      <a:p>
                        <a:pPr marL="514350" indent="-5143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3600" b="1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Accuracy</a:t>
                        </a:r>
                        <a:r>
                          <a:rPr 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, given the within-host information is harvested at a reasonable resolution;</a:t>
                        </a:r>
                      </a:p>
                      <a:p>
                        <a:pPr marL="514350" indent="-5143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3600" b="1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Generality</a:t>
                        </a:r>
                        <a:r>
                          <a:rPr 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, our SSA can be applied to other multiscale systems in (or outside) the realm of infectious diseases.</a:t>
                        </a:r>
                      </a:p>
                    </p:txBody>
                  </p:sp>
                </p:grpSp>
                <p:grpSp>
                  <p:nvGrpSpPr>
                    <p:cNvPr id="85" name="Group 84">
                      <a:extLst>
                        <a:ext uri="{FF2B5EF4-FFF2-40B4-BE49-F238E27FC236}">
                          <a16:creationId xmlns:a16="http://schemas.microsoft.com/office/drawing/2014/main" id="{04710F33-4E75-3398-9037-B383BE7E4D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253605" y="12212831"/>
                      <a:ext cx="14701194" cy="7923273"/>
                      <a:chOff x="15253605" y="12212831"/>
                      <a:chExt cx="14701194" cy="7923273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402CA783-BDAA-6F55-3A74-ABD2706EC2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253605" y="12212831"/>
                        <a:ext cx="14701194" cy="7923273"/>
                        <a:chOff x="15253605" y="12399851"/>
                        <a:chExt cx="14701194" cy="7923273"/>
                      </a:xfrm>
                    </p:grpSpPr>
                    <p:sp>
                      <p:nvSpPr>
                        <p:cNvPr id="15" name="Rectangle: Rounded Corners 4">
                          <a:extLst>
                            <a:ext uri="{FF2B5EF4-FFF2-40B4-BE49-F238E27FC236}">
                              <a16:creationId xmlns:a16="http://schemas.microsoft.com/office/drawing/2014/main" id="{714CC200-0C5C-B8E6-BDAB-02DF0B57A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263088" y="12401820"/>
                          <a:ext cx="14555890" cy="7919335"/>
                        </a:xfrm>
                        <a:prstGeom prst="roundRect">
                          <a:avLst>
                            <a:gd name="adj" fmla="val 7489"/>
                          </a:avLst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3596" dirty="0"/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BB71FAE2-A3D2-E071-CE3B-62FBE71E3F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274806" y="12399851"/>
                          <a:ext cx="10460461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4800" b="1" dirty="0">
                              <a:solidFill>
                                <a:srgbClr val="02429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 Deterministic within-host model</a:t>
                          </a:r>
                        </a:p>
                      </p:txBody>
                    </p: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2E999ED3-4C8C-AC9C-1E81-8EC7DDA507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253605" y="13794436"/>
                          <a:ext cx="14701194" cy="6528688"/>
                          <a:chOff x="15247899" y="13771660"/>
                          <a:chExt cx="14701194" cy="6528688"/>
                        </a:xfrm>
                      </p:grpSpPr>
                      <p:pic>
                        <p:nvPicPr>
                          <p:cNvPr id="32" name="Picture 31" descr="A black background with a black square&#10;&#10;Description automatically generated with medium confidence">
                            <a:extLst>
                              <a:ext uri="{FF2B5EF4-FFF2-40B4-BE49-F238E27FC236}">
                                <a16:creationId xmlns:a16="http://schemas.microsoft.com/office/drawing/2014/main" id="{0E3E8B37-4724-8A42-9FA4-1D81A2914FD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5247899" y="14484296"/>
                            <a:ext cx="5338172" cy="4903123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5" name="Picture 34" descr="A graph of a function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18656541-B739-5FF3-56A9-55A5367AF52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11"/>
                          <a:srcRect t="2277" r="6474" b="633"/>
                          <a:stretch/>
                        </p:blipFill>
                        <p:spPr>
                          <a:xfrm>
                            <a:off x="20394312" y="13771660"/>
                            <a:ext cx="3621302" cy="6528688"/>
                          </a:xfrm>
                          <a:prstGeom prst="rect">
                            <a:avLst/>
                          </a:prstGeom>
                        </p:spPr>
                      </p:pic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" name="TextBox 32">
                                <a:extLst>
                                  <a:ext uri="{FF2B5EF4-FFF2-40B4-BE49-F238E27FC236}">
                                    <a16:creationId xmlns:a16="http://schemas.microsoft.com/office/drawing/2014/main" id="{7122245D-A4A3-51E1-37A5-597C935CC53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4032299" y="14181411"/>
                                <a:ext cx="5916794" cy="166199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14:m>
                                  <m:oMath xmlns:m="http://schemas.openxmlformats.org/officeDocument/2006/math">
                                    <m:r>
                                      <a:rPr lang="en-GB" sz="3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𝐶</m:t>
                                    </m:r>
                                  </m:oMath>
                                </a14:m>
                                <a:r>
                                  <a:rPr lang="en-US" sz="34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: number of uninfected cells</a:t>
                                </a:r>
                                <a:br>
                                  <a:rPr lang="en-US" sz="34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a:br>
                                <a14:m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GB" sz="3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sz="34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oMath>
                                </a14:m>
                                <a:r>
                                  <a:rPr lang="en-US" sz="34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: number of infected cells</a:t>
                                </a:r>
                                <a:br>
                                  <a:rPr lang="en-US" sz="34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a:br>
                                <a14:m>
                                  <m:oMath xmlns:m="http://schemas.openxmlformats.org/officeDocument/2006/math">
                                    <m:r>
                                      <a:rPr lang="en-GB" sz="3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</m:oMath>
                                </a14:m>
                                <a:r>
                                  <a:rPr lang="en-US" sz="34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: number of virus particles</a:t>
                                </a: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3" name="TextBox 32">
                                <a:extLst>
                                  <a:ext uri="{FF2B5EF4-FFF2-40B4-BE49-F238E27FC236}">
                                    <a16:creationId xmlns:a16="http://schemas.microsoft.com/office/drawing/2014/main" id="{7122245D-A4A3-51E1-37A5-597C935CC538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4032299" y="14181411"/>
                                <a:ext cx="5916794" cy="1661993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2"/>
                                <a:stretch>
                                  <a:fillRect l="-1073" t="-5303" b="-12121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pic>
                    <p:nvPicPr>
                      <p:cNvPr id="65" name="Picture 64" descr="A mathematical equations and symbols&#10;&#10;Description automatically generated">
                        <a:extLst>
                          <a:ext uri="{FF2B5EF4-FFF2-40B4-BE49-F238E27FC236}">
                            <a16:creationId xmlns:a16="http://schemas.microsoft.com/office/drawing/2014/main" id="{78CF51B5-B658-852F-35E4-2294EEC8671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259949" y="15916979"/>
                        <a:ext cx="5378917" cy="3448024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E74558F9-5031-C22E-D850-8C1E9E896A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329" y="12211200"/>
                      <a:ext cx="14711961" cy="7922592"/>
                      <a:chOff x="360329" y="12211200"/>
                      <a:chExt cx="14711961" cy="7922592"/>
                    </a:xfrm>
                  </p:grpSpPr>
                  <p:sp>
                    <p:nvSpPr>
                      <p:cNvPr id="5" name="Rectangle: Rounded Corners 4">
                        <a:extLst>
                          <a:ext uri="{FF2B5EF4-FFF2-40B4-BE49-F238E27FC236}">
                            <a16:creationId xmlns:a16="http://schemas.microsoft.com/office/drawing/2014/main" id="{070067A1-1959-0AA0-B07A-DF6A22F439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329" y="12214457"/>
                        <a:ext cx="14498375" cy="7919335"/>
                      </a:xfrm>
                      <a:prstGeom prst="roundRect">
                        <a:avLst>
                          <a:gd name="adj" fmla="val 7489"/>
                        </a:avLst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GB" sz="3596" dirty="0"/>
                          <a:t>Screenshot 2024-06-17 at 10.50.08.png</a:t>
                        </a:r>
                      </a:p>
                    </p:txBody>
                  </p: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C6555944-0126-E507-F463-990BE3B25C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17609" y="12211200"/>
                        <a:ext cx="10874583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4800" b="1" dirty="0">
                            <a:solidFill>
                              <a:srgbClr val="02429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3. Stochastic population-level model</a:t>
                        </a:r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637C659B-AA37-5696-9274-2FEA2C1923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64" y="13719082"/>
                        <a:ext cx="14104737" cy="4304880"/>
                        <a:chOff x="597407" y="14432282"/>
                        <a:chExt cx="14104737" cy="4304880"/>
                      </a:xfrm>
                    </p:grpSpPr>
                    <p:pic>
                      <p:nvPicPr>
                        <p:cNvPr id="24" name="Picture 23" descr="A diagram of a block diagram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4A8AB840-BD90-8FFB-68BB-B206129B283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97407" y="14762912"/>
                          <a:ext cx="5848276" cy="3643621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6" name="Picture 25" descr="A diagram of a number of people&#10;&#10;Description automatically generated">
                          <a:extLst>
                            <a:ext uri="{FF2B5EF4-FFF2-40B4-BE49-F238E27FC236}">
                              <a16:creationId xmlns:a16="http://schemas.microsoft.com/office/drawing/2014/main" id="{872B443E-75CE-9585-5D09-113C2A8FF18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15"/>
                        <a:srcRect r="3293"/>
                        <a:stretch/>
                      </p:blipFill>
                      <p:spPr>
                        <a:xfrm>
                          <a:off x="6711517" y="14432282"/>
                          <a:ext cx="7990627" cy="4304880"/>
                        </a:xfrm>
                        <a:prstGeom prst="rect">
                          <a:avLst/>
                        </a:prstGeom>
                      </p:spPr>
                    </p:pic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" name="TextBox 27">
                            <a:extLst>
                              <a:ext uri="{FF2B5EF4-FFF2-40B4-BE49-F238E27FC236}">
                                <a16:creationId xmlns:a16="http://schemas.microsoft.com/office/drawing/2014/main" id="{F0F14810-C296-99A0-5DD3-77B1FDA8302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6235" y="13040847"/>
                            <a:ext cx="14263166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6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The </a:t>
                            </a:r>
                            <a14:m>
                              <m:oMath xmlns:m="http://schemas.openxmlformats.org/officeDocument/2006/math"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oMath>
                            </a14:m>
                            <a:r>
                              <a:rPr lang="en-US" sz="36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(susceptible) </a:t>
                            </a:r>
                            <a14:m>
                              <m:oMath xmlns:m="http://schemas.openxmlformats.org/officeDocument/2006/math"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oMath>
                            </a14:m>
                            <a:r>
                              <a:rPr lang="en-US" sz="36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</a:t>
                            </a:r>
                            <a14:m>
                              <m:oMath xmlns:m="http://schemas.openxmlformats.org/officeDocument/2006/math"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oMath>
                            </a14:m>
                            <a:r>
                              <a:rPr lang="en-US" sz="36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(infectious) model. </a:t>
                            </a:r>
                            <a:r>
                              <a:rPr lang="en-US" sz="3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Calendar time: </a:t>
                            </a:r>
                            <a14:m>
                              <m:oMath xmlns:m="http://schemas.openxmlformats.org/officeDocument/2006/math">
                                <m:r>
                                  <a:rPr lang="en-GB" sz="36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oMath>
                            </a14:m>
                            <a:r>
                              <a:rPr lang="en-US" sz="3600" b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. 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TextBox 27">
                            <a:extLst>
                              <a:ext uri="{FF2B5EF4-FFF2-40B4-BE49-F238E27FC236}">
                                <a16:creationId xmlns:a16="http://schemas.microsoft.com/office/drawing/2014/main" id="{F0F14810-C296-99A0-5DD3-77B1FDA8302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6235" y="13040847"/>
                            <a:ext cx="14263166" cy="646331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 l="-1335" t="-13462" b="-3461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1A6CE6C9-4354-B3A7-17CE-2E9535C83B8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2617" y="17994530"/>
                            <a:ext cx="14659673" cy="56470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  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≔</m:t>
                                </m:r>
                              </m:oMath>
                            </a14:m>
                            <a:r>
                              <a:rPr lang="en-US" sz="28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transition probability of the process from </a:t>
                            </a:r>
                            <a14:m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a14:m>
                            <a:r>
                              <a:rPr lang="en-US" sz="2800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 to </a:t>
                            </a:r>
                            <a14:m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 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.</m:t>
                                </m:r>
                              </m:oMath>
                            </a14:m>
                            <a:endParaRPr lang="en-US" sz="2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1A6CE6C9-4354-B3A7-17CE-2E9535C83B8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12617" y="17994530"/>
                            <a:ext cx="14659673" cy="564706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 l="-173" t="-13333" b="-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F61B1800-2C25-A4D0-68E3-B48E518F75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17609" y="17890453"/>
                        <a:ext cx="50165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def</a:t>
                        </a:r>
                      </a:p>
                    </p:txBody>
                  </p:sp>
                  <p:pic>
                    <p:nvPicPr>
                      <p:cNvPr id="67" name="Picture 66">
                        <a:extLst>
                          <a:ext uri="{FF2B5EF4-FFF2-40B4-BE49-F238E27FC236}">
                            <a16:creationId xmlns:a16="http://schemas.microsoft.com/office/drawing/2014/main" id="{DA627680-429A-F03A-6C7C-50F0B8882BB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6004" y="18629400"/>
                        <a:ext cx="13336652" cy="1369212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4C55D211-5ECA-268D-EE8F-498C4020B95D}"/>
                      </a:ext>
                    </a:extLst>
                  </p:cNvPr>
                  <p:cNvGrpSpPr/>
                  <p:nvPr/>
                </p:nvGrpSpPr>
                <p:grpSpPr>
                  <a:xfrm>
                    <a:off x="360000" y="20535611"/>
                    <a:ext cx="29594799" cy="17300865"/>
                    <a:chOff x="360000" y="20535611"/>
                    <a:chExt cx="29594799" cy="17300865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5B7B56F1-9D2D-0D5A-1AFD-8A583955FC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000" y="27955598"/>
                      <a:ext cx="29594799" cy="9880878"/>
                      <a:chOff x="360000" y="27955598"/>
                      <a:chExt cx="29594799" cy="9880878"/>
                    </a:xfrm>
                  </p:grpSpPr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3DBABC64-D85A-EDD0-5170-D3E731CEC3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000" y="27955598"/>
                        <a:ext cx="29594799" cy="9880878"/>
                        <a:chOff x="360000" y="28023332"/>
                        <a:chExt cx="29594799" cy="9880878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7BF2E207-F53A-CB96-B8EA-95B78F801C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000" y="28027234"/>
                          <a:ext cx="16930095" cy="9876976"/>
                          <a:chOff x="604729" y="27905079"/>
                          <a:chExt cx="16930095" cy="9876976"/>
                        </a:xfrm>
                      </p:grpSpPr>
                      <p:sp>
                        <p:nvSpPr>
                          <p:cNvPr id="9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8A02C58D-8C48-A921-2B38-7E65E667B2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4729" y="27905079"/>
                            <a:ext cx="16930095" cy="9876976"/>
                          </a:xfrm>
                          <a:prstGeom prst="roundRect">
                            <a:avLst>
                              <a:gd name="adj" fmla="val 4348"/>
                            </a:avLst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3596"/>
                          </a:p>
                        </p:txBody>
                      </p:sp>
                      <p:sp>
                        <p:nvSpPr>
                          <p:cNvPr id="19" name="TextBox 18">
                            <a:extLst>
                              <a:ext uri="{FF2B5EF4-FFF2-40B4-BE49-F238E27FC236}">
                                <a16:creationId xmlns:a16="http://schemas.microsoft.com/office/drawing/2014/main" id="{B3F37D81-79C2-0C56-FA04-0F65101946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7399" y="27930870"/>
                            <a:ext cx="13584753" cy="8309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sz="4800" b="1" dirty="0">
                                <a:solidFill>
                                  <a:srgbClr val="02429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6. Novel SSA for the multiscale system </a:t>
                            </a:r>
                          </a:p>
                        </p:txBody>
                      </p:sp>
                      <p:pic>
                        <p:nvPicPr>
                          <p:cNvPr id="52" name="Picture 51" descr="A diagram of a function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49EEB793-9533-88F6-4AEB-BF09B5FB960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971163" y="31437619"/>
                            <a:ext cx="8241881" cy="618141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6" name="Picture 55" descr="A diagram of a current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2949E878-BB8D-C29A-E170-55452E69BCF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9213044" y="31389400"/>
                            <a:ext cx="7674908" cy="6181411"/>
                          </a:xfrm>
                          <a:prstGeom prst="rect">
                            <a:avLst/>
                          </a:prstGeom>
                        </p:spPr>
                      </p:pic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28479F70-A601-2000-1DB7-DFCE44D4006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69789" y="28694458"/>
                                <a:ext cx="16577103" cy="286232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Our SSA updates from event to event via </a:t>
                                </a:r>
                                <a:r>
                                  <a:rPr lang="en-US" sz="3600" b="1" i="1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a </a:t>
                                </a:r>
                                <a:r>
                                  <a:rPr lang="en-US" sz="3600" b="1" i="1" dirty="0" err="1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generalised</a:t>
                                </a:r>
                                <a:r>
                                  <a:rPr lang="en-US" sz="3600" b="1" i="1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next-reaction method</a:t>
                                </a:r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. Putative times (for non-Markovian events) are initially sampled (based on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𝑆𝐷</m:t>
                                    </m:r>
                                    <m:sSub>
                                      <m:sSubPr>
                                        <m:ctrlP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and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m:rPr>
                                        <m:sty m:val="p"/>
                                      </m:rPr>
                                      <a:rPr lang="en-GB" sz="36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Ψ</m:t>
                                    </m:r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). After an event happens, we need to </a:t>
                                </a:r>
                                <a:r>
                                  <a:rPr lang="en-US" sz="3600" b="1" i="1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resample</a:t>
                                </a:r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the putative time for that event and </a:t>
                                </a:r>
                                <a:r>
                                  <a:rPr lang="en-US" sz="3600" b="1" i="1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rescale</a:t>
                                </a:r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the putative times for all the other events. For non-Markovian events:</a:t>
                                </a: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3" name="TextBox 72">
                                <a:extLst>
                                  <a:ext uri="{FF2B5EF4-FFF2-40B4-BE49-F238E27FC236}">
                                    <a16:creationId xmlns:a16="http://schemas.microsoft.com/office/drawing/2014/main" id="{28479F70-A601-2000-1DB7-DFCE44D4006A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69789" y="28694458"/>
                                <a:ext cx="16577103" cy="286232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1"/>
                                <a:stretch>
                                  <a:fillRect l="-1149" t="-3084" r="-919" b="-7048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6" name="TextBox 75">
                            <a:extLst>
                              <a:ext uri="{FF2B5EF4-FFF2-40B4-BE49-F238E27FC236}">
                                <a16:creationId xmlns:a16="http://schemas.microsoft.com/office/drawing/2014/main" id="{9B80113D-1198-CFE8-8664-CB80C20F4AC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848408" y="31456669"/>
                            <a:ext cx="2487392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6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resample</a:t>
                            </a:r>
                          </a:p>
                        </p:txBody>
                      </p:sp>
                      <p:sp>
                        <p:nvSpPr>
                          <p:cNvPr id="77" name="TextBox 76">
                            <a:extLst>
                              <a:ext uri="{FF2B5EF4-FFF2-40B4-BE49-F238E27FC236}">
                                <a16:creationId xmlns:a16="http://schemas.microsoft.com/office/drawing/2014/main" id="{1B07BF5A-A2EB-C3E2-7C3B-71BF568204F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954193" y="31456669"/>
                            <a:ext cx="1771110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3600" b="1" i="1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rescale</a:t>
                            </a:r>
                          </a:p>
                        </p:txBody>
                      </p:sp>
                    </p:grpSp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DB5F2BBF-F036-75AA-91E7-5DE4E0AC33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228" y="28023332"/>
                          <a:ext cx="12251571" cy="9880878"/>
                          <a:chOff x="17819834" y="26723309"/>
                          <a:chExt cx="12251571" cy="9880878"/>
                        </a:xfrm>
                      </p:grpSpPr>
                      <p:sp>
                        <p:nvSpPr>
                          <p:cNvPr id="40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2CC489A5-0503-BED8-55BF-4D0E6E6ACE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819834" y="26723309"/>
                            <a:ext cx="12115572" cy="9880878"/>
                          </a:xfrm>
                          <a:prstGeom prst="roundRect">
                            <a:avLst>
                              <a:gd name="adj" fmla="val 4348"/>
                            </a:avLst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sz="3596" dirty="0"/>
                          </a:p>
                        </p:txBody>
                      </p:sp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6243EC04-458B-D155-2D5E-13745CCF12E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0384943" y="26753002"/>
                            <a:ext cx="6985354" cy="8309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sz="4800" b="1" dirty="0">
                                <a:solidFill>
                                  <a:srgbClr val="02429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7. Novel SSA is exact</a:t>
                            </a:r>
                          </a:p>
                        </p:txBody>
                      </p:sp>
                      <p:pic>
                        <p:nvPicPr>
                          <p:cNvPr id="50" name="Picture 49" descr="A graph of different sizes of numbers&#10;&#10;Description automatically generated">
                            <a:extLst>
                              <a:ext uri="{FF2B5EF4-FFF2-40B4-BE49-F238E27FC236}">
                                <a16:creationId xmlns:a16="http://schemas.microsoft.com/office/drawing/2014/main" id="{4335714D-1B1E-D4FD-DC59-03C06C275AF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2"/>
                          <a:srcRect t="1375" r="4800" b="1248"/>
                          <a:stretch/>
                        </p:blipFill>
                        <p:spPr>
                          <a:xfrm>
                            <a:off x="17894275" y="30089373"/>
                            <a:ext cx="11844673" cy="6312116"/>
                          </a:xfrm>
                          <a:prstGeom prst="rect">
                            <a:avLst/>
                          </a:prstGeom>
                        </p:spPr>
                      </p:pic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8" name="TextBox 77">
                                <a:extLst>
                                  <a:ext uri="{FF2B5EF4-FFF2-40B4-BE49-F238E27FC236}">
                                    <a16:creationId xmlns:a16="http://schemas.microsoft.com/office/drawing/2014/main" id="{C670B2B9-211D-928C-F14C-1431BF658CA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7955832" y="27518485"/>
                                <a:ext cx="12115573" cy="230832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We compare the accuracy of our SSA to an existing time-driven algorithm with a constant time step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m:rPr>
                                        <m:sty m:val="p"/>
                                      </m:rPr>
                                      <a:rPr lang="en-GB" sz="360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Δ</m:t>
                                    </m:r>
                                    <m:r>
                                      <a:rPr lang="en-GB" sz="3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(which is proven to be exact, i.e. ‘golden-standard’ (GS) as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m:rPr>
                                        <m:sty m:val="p"/>
                                      </m:rPr>
                                      <a:rPr lang="en-GB" sz="360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Δ</m:t>
                                    </m:r>
                                    <m:r>
                                      <a:rPr lang="en-GB" sz="3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GB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→0</m:t>
                                    </m:r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).</a:t>
                                </a:r>
                                <a:r>
                                  <a:rPr lang="en-GB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denotes the resolution of the within-host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m:rPr>
                                        <m:sty m:val="p"/>
                                      </m:rPr>
                                      <a:rPr lang="en-GB" sz="36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Ψ</m:t>
                                    </m:r>
                                    <m:r>
                                      <a:rPr lang="en-GB" sz="36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in our SSA.</a:t>
                                </a: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8" name="TextBox 77">
                                <a:extLst>
                                  <a:ext uri="{FF2B5EF4-FFF2-40B4-BE49-F238E27FC236}">
                                    <a16:creationId xmlns:a16="http://schemas.microsoft.com/office/drawing/2014/main" id="{C670B2B9-211D-928C-F14C-1431BF658CA9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7955832" y="27518485"/>
                                <a:ext cx="12115573" cy="230832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3"/>
                                <a:stretch>
                                  <a:fillRect l="-1466" t="-3825" b="-929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F7F57C80-99E0-E4D6-9652-75828B7214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606792" y="31786208"/>
                        <a:ext cx="1117201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Our SSA</a:t>
                        </a:r>
                      </a:p>
                    </p:txBody>
                  </p:sp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4E09E3B3-ABDC-3163-F38C-2C87D91596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116957" y="31783344"/>
                        <a:ext cx="1575101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 time-driven algo.</a:t>
                        </a:r>
                      </a:p>
                    </p:txBody>
                  </p:sp>
                </p:grpSp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1A57CC4F-4FA5-631B-B133-16546D8EF7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887" y="20535611"/>
                      <a:ext cx="29429890" cy="7260692"/>
                      <a:chOff x="383887" y="20535611"/>
                      <a:chExt cx="29429890" cy="7260692"/>
                    </a:xfrm>
                  </p:grpSpPr>
                  <p:grpSp>
                    <p:nvGrpSpPr>
                      <p:cNvPr id="54" name="Group 53">
                        <a:extLst>
                          <a:ext uri="{FF2B5EF4-FFF2-40B4-BE49-F238E27FC236}">
                            <a16:creationId xmlns:a16="http://schemas.microsoft.com/office/drawing/2014/main" id="{E3A5B7B7-D830-1076-48D4-A80888A088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3887" y="20535611"/>
                        <a:ext cx="29429890" cy="7260692"/>
                        <a:chOff x="389397" y="20621652"/>
                        <a:chExt cx="29429890" cy="7260692"/>
                      </a:xfrm>
                    </p:grpSpPr>
                    <p:sp>
                      <p:nvSpPr>
                        <p:cNvPr id="17" name="Rectangle: Rounded Corners 4">
                          <a:extLst>
                            <a:ext uri="{FF2B5EF4-FFF2-40B4-BE49-F238E27FC236}">
                              <a16:creationId xmlns:a16="http://schemas.microsoft.com/office/drawing/2014/main" id="{092E29BA-28F4-9101-7DAB-A940B41B57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9397" y="20621652"/>
                          <a:ext cx="29429890" cy="7016913"/>
                        </a:xfrm>
                        <a:prstGeom prst="roundRect">
                          <a:avLst>
                            <a:gd name="adj" fmla="val 7489"/>
                          </a:avLst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3596" dirty="0"/>
                            <a:t>x</a:t>
                          </a:r>
                        </a:p>
                      </p:txBody>
                    </p:sp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54CD8988-CD84-11F9-3699-DDD6087591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4289" y="20649084"/>
                          <a:ext cx="29225766" cy="7233260"/>
                          <a:chOff x="584289" y="20649084"/>
                          <a:chExt cx="29225766" cy="7233260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4" name="TextBox 33">
                                <a:extLst>
                                  <a:ext uri="{FF2B5EF4-FFF2-40B4-BE49-F238E27FC236}">
                                    <a16:creationId xmlns:a16="http://schemas.microsoft.com/office/drawing/2014/main" id="{397406AD-A2B4-7613-B84B-F668E6354AB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84289" y="21487256"/>
                                <a:ext cx="7505700" cy="600068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:r>
                                  <a:rPr lang="en-GB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Transmission propensity </a:t>
                                </a:r>
                                <a14:m>
                                  <m:oMath xmlns:m="http://schemas.openxmlformats.org/officeDocument/2006/math">
                                    <m:sSup>
                                      <m:sSupPr>
                                        <m:ctrlPr>
                                          <a:rPr lang="en-GB" sz="3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GB" sz="3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3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3600" i="1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GB" sz="3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≔</m:t>
                                    </m:r>
                                    <m:r>
                                      <a:rPr lang="en-GB" sz="3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𝛽</m:t>
                                    </m:r>
                                    <m:r>
                                      <a:rPr lang="en-GB" sz="36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𝑠𝑖</m:t>
                                    </m:r>
                                  </m:oMath>
                                </a14:m>
                                <a:r>
                                  <a:rPr lang="en-GB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.</a:t>
                                </a:r>
                                <a:br>
                                  <a:rPr lang="en-GB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a:br>
                                <a:r>
                                  <a:rPr lang="en-GB" sz="3600" b="1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Model coupling:</a:t>
                                </a:r>
                                <a:br>
                                  <a:rPr lang="en-GB" sz="3600" b="1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a:br>
                                <a:r>
                                  <a:rPr lang="en-GB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Agent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’s transmission coefficient </a:t>
                                </a:r>
                                <a14:m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depends on its instantaneous within-host viral load </a:t>
                                </a:r>
                                <a14:m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3600" b="0" i="1" dirty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3600" b="0" i="0" dirty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a:rPr lang="en-GB" sz="3600" b="0" i="1" dirty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GB" sz="3600" b="0" i="0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36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GB" sz="3600" b="0" i="1" dirty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600" b="0" i="1" dirty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GB" sz="3600" b="0" i="1" dirty="0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GB" sz="3600" b="0" i="0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oMath>
                                </a14:m>
                                <a:r>
                                  <a:rPr lang="en-GB" sz="3600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a:t>: </a:t>
                                </a:r>
                                <a:br>
                                  <a:rPr lang="en-GB" sz="3600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a:br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𝜷</m:t>
                                          </m:r>
                                        </m:e>
                                        <m:sub>
                                          <m:r>
                                            <a:rPr lang="en-US" sz="3600" b="1" i="1" dirty="0" err="1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600" b="1" i="1" dirty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1" i="1" dirty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US" sz="3600" b="1" i="1" dirty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sz="3600" b="1" i="1" dirty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𝒍</m:t>
                                      </m:r>
                                      <m:sSub>
                                        <m:sSubPr>
                                          <m:ctrlP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b="1" i="1" dirty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600" b="1" i="1" dirty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𝜹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600" b="1" i="1" dirty="0" err="1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1" i="1" dirty="0" err="1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1" i="1" dirty="0" err="1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3600" b="1" i="1" dirty="0" smtClean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 :=</m:t>
                                      </m:r>
                                      <m:r>
                                        <a:rPr lang="en-US" sz="3600" b="1" i="1" dirty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𝒗</m:t>
                                      </m:r>
                                      <m:d>
                                        <m:dPr>
                                          <m:ctrlPr>
                                            <a:rPr lang="en-US" sz="3600" b="1" i="1" dirty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600" b="1" i="1" dirty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sz="3600" b="1" i="1" dirty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600" b="1" i="1" dirty="0" err="1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1" i="1" dirty="0" err="1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1" i="1" dirty="0" err="1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3600" b="0" i="1" dirty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</m:oMath>
                                  </m:oMathPara>
                                </a14:m>
                                <a:br>
                                  <a:rPr lang="en-GB" sz="3600" b="0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a:br>
                                <a:endParaRPr lang="en-GB" sz="3600" b="0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endParaRPr>
                              </a:p>
                              <a:p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where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is the current calendar time and </a:t>
                                </a:r>
                                <a14:m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is the calendar time of agent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’s initial infection. </a:t>
                                </a:r>
                                <a:b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a:br>
                                <a14:m>
                                  <m:oMath xmlns:m="http://schemas.openxmlformats.org/officeDocument/2006/math">
                                    <m:r>
                                      <a:rPr lang="en-GB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⇒</m:t>
                                    </m:r>
                                    <m:sSup>
                                      <m:sSupPr>
                                        <m:ctrlP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𝜶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GB" sz="3600" b="1" i="1" smtClean="0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3600" b="1" i="1" smtClean="0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𝒊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𝒔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𝒊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;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GB" sz="3600" b="1" i="1" smtClean="0">
                                        <a:solidFill>
                                          <a:srgbClr val="02429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en-GB" sz="3600" b="1" i="1" smtClean="0">
                                        <a:solidFill>
                                          <a:srgbClr val="02429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𝒔</m:t>
                                    </m:r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𝟏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≤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𝒋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≤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𝒊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𝒗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𝒕</m:t>
                                        </m:r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3600" b="1" i="1" smtClean="0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3600" b="1" i="1" smtClean="0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GB" sz="3600" b="1" i="1" smtClean="0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  <m:r>
                                          <a:rPr lang="en-GB" sz="3600" b="1" i="1" smtClean="0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oMath>
                                </a14:m>
                                <a:r>
                                  <a:rPr lang="en-GB" sz="3600" dirty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.</a:t>
                                </a:r>
                                <a:endParaRPr lang="en-US" sz="3600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4" name="TextBox 33">
                                <a:extLst>
                                  <a:ext uri="{FF2B5EF4-FFF2-40B4-BE49-F238E27FC236}">
                                    <a16:creationId xmlns:a16="http://schemas.microsoft.com/office/drawing/2014/main" id="{397406AD-A2B4-7613-B84B-F668E6354AB1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84289" y="21487256"/>
                                <a:ext cx="7505700" cy="600068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4"/>
                                <a:stretch>
                                  <a:fillRect l="-2361" t="-1057" r="-2530" b="-2114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49" name="Group 48">
                            <a:extLst>
                              <a:ext uri="{FF2B5EF4-FFF2-40B4-BE49-F238E27FC236}">
                                <a16:creationId xmlns:a16="http://schemas.microsoft.com/office/drawing/2014/main" id="{761EDC04-9348-13A5-D84F-24A10DA708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59379" y="21419136"/>
                            <a:ext cx="7021788" cy="6161791"/>
                            <a:chOff x="8128231" y="21419366"/>
                            <a:chExt cx="7021788" cy="6161791"/>
                          </a:xfrm>
                        </p:grpSpPr>
                        <p:pic>
                          <p:nvPicPr>
                            <p:cNvPr id="46" name="Picture 45" descr="A graph of a number of numbers&#10;&#10;Description automatically generated">
                              <a:extLst>
                                <a:ext uri="{FF2B5EF4-FFF2-40B4-BE49-F238E27FC236}">
                                  <a16:creationId xmlns:a16="http://schemas.microsoft.com/office/drawing/2014/main" id="{DB8B629A-1488-13DD-1D89-F81E213DA6E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5"/>
                            <a:srcRect t="2191"/>
                            <a:stretch/>
                          </p:blipFill>
                          <p:spPr>
                            <a:xfrm>
                              <a:off x="11601621" y="21419366"/>
                              <a:ext cx="3548398" cy="6156784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48" name="Picture 47" descr="A graph of a function&#10;&#10;Description automatically generated">
                              <a:extLst>
                                <a:ext uri="{FF2B5EF4-FFF2-40B4-BE49-F238E27FC236}">
                                  <a16:creationId xmlns:a16="http://schemas.microsoft.com/office/drawing/2014/main" id="{FADAD41C-6589-9AE2-07EA-56ADC92CE3A4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6"/>
                            <a:srcRect t="2624"/>
                            <a:stretch/>
                          </p:blipFill>
                          <p:spPr>
                            <a:xfrm>
                              <a:off x="8128231" y="21424373"/>
                              <a:ext cx="3548398" cy="6156784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51" name="Group 50">
                            <a:extLst>
                              <a:ext uri="{FF2B5EF4-FFF2-40B4-BE49-F238E27FC236}">
                                <a16:creationId xmlns:a16="http://schemas.microsoft.com/office/drawing/2014/main" id="{1BB882D8-9A7D-88A7-9CEE-C865D957E1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004847" y="21780256"/>
                            <a:ext cx="7505700" cy="5689600"/>
                            <a:chOff x="15078989" y="21780256"/>
                            <a:chExt cx="7505700" cy="5689600"/>
                          </a:xfrm>
                        </p:grpSpPr>
                        <p:pic>
                          <p:nvPicPr>
                            <p:cNvPr id="44" name="Picture 43" descr="A math equations and formulas&#10;&#10;Description automatically generated with medium confidence">
                              <a:extLst>
                                <a:ext uri="{FF2B5EF4-FFF2-40B4-BE49-F238E27FC236}">
                                  <a16:creationId xmlns:a16="http://schemas.microsoft.com/office/drawing/2014/main" id="{49EFC36C-165E-D4D0-3796-5493B2BC561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078989" y="21780256"/>
                              <a:ext cx="7505700" cy="568960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58" name="TextBox 57">
                              <a:extLst>
                                <a:ext uri="{FF2B5EF4-FFF2-40B4-BE49-F238E27FC236}">
                                  <a16:creationId xmlns:a16="http://schemas.microsoft.com/office/drawing/2014/main" id="{C8371744-B1C9-E77E-BBE5-1AA635F81C5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735485" y="25428253"/>
                              <a:ext cx="3894289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GB" sz="3600" b="1" dirty="0">
                                  <a:solidFill>
                                    <a:srgbClr val="C00000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a:t>non-Markovian!!</a:t>
                              </a:r>
                              <a:endParaRPr lang="en-US" sz="3600" b="1" dirty="0">
                                <a:solidFill>
                                  <a:srgbClr val="C0000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8" name="TextBox 17">
                            <a:extLst>
                              <a:ext uri="{FF2B5EF4-FFF2-40B4-BE49-F238E27FC236}">
                                <a16:creationId xmlns:a16="http://schemas.microsoft.com/office/drawing/2014/main" id="{675BBC8B-B8BC-5CCE-5BFF-73F8CC90022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112974" y="20649084"/>
                            <a:ext cx="25977273" cy="8309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GB" sz="4800" b="1" dirty="0">
                                <a:solidFill>
                                  <a:srgbClr val="024290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a:t>5. Coupling the within-host model to the population-level one: a multiscale showcase</a:t>
                            </a: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7" name="TextBox 56">
                                <a:extLst>
                                  <a:ext uri="{FF2B5EF4-FFF2-40B4-BE49-F238E27FC236}">
                                    <a16:creationId xmlns:a16="http://schemas.microsoft.com/office/drawing/2014/main" id="{3B8C5183-4091-9FB8-FA37-A56E4C21C03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2729456" y="21360750"/>
                                <a:ext cx="7080599" cy="652159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GB" sz="3600" b="1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Survival distribution function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𝑆𝐷</m:t>
                                    </m:r>
                                    <m:sSub>
                                      <m:sSubPr>
                                        <m:ctrlP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3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3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GB" sz="3600" b="0" i="1" smtClean="0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GB" sz="3600" b="0" i="1" smtClean="0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;</m:t>
                                        </m:r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≔1−</m:t>
                                    </m:r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𝐶𝐷</m:t>
                                    </m:r>
                                    <m:sSub>
                                      <m:sSubPr>
                                        <m:ctrlP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3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3600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GB" sz="3600" b="0" i="1" smtClean="0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GB" sz="3600" b="0" i="1" smtClean="0"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;</m:t>
                                        </m:r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oMath>
                                </a14:m>
                                <a:r>
                                  <a:rPr lang="en-GB" sz="3600" b="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: </a:t>
                                </a:r>
                                <a:br>
                                  <a:rPr lang="en-GB" sz="3600" b="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</a:br>
                                <a:r>
                                  <a:rPr lang="en-GB" sz="3600" b="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the probability that no infections have occurred in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𝑖</m:t>
                                        </m:r>
                                        <m:r>
                                          <a:rPr lang="en-GB" sz="36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oMath>
                                </a14:m>
                                <a:r>
                                  <a:rPr lang="en-GB" sz="3600" b="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as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m:rPr>
                                        <m:sty m:val="p"/>
                                      </m:rPr>
                                      <a:rPr lang="en-GB" sz="36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Δ</m:t>
                                    </m:r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  <m:r>
                                      <a:rPr lang="en-GB" sz="36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→0</m:t>
                                    </m:r>
                                  </m:oMath>
                                </a14:m>
                                <a:r>
                                  <a:rPr lang="en-GB" sz="3600" b="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. We have</a:t>
                                </a:r>
                              </a:p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GB" sz="3600" b="1" i="1" dirty="0" smtClean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𝑺𝑫</m:t>
                                      </m:r>
                                      <m:sSub>
                                        <m:sSubPr>
                                          <m:ctrlP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𝑭</m:t>
                                          </m:r>
                                        </m:e>
                                        <m:sub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𝒔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3600" b="1" i="1" dirty="0" smtClean="0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3600" b="1" i="1" dirty="0" smtClean="0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𝑻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GB" sz="3600" b="1" i="1" dirty="0" smtClean="0">
                                                      <a:solidFill>
                                                        <a:srgbClr val="02429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3600" b="1" i="1" dirty="0" smtClean="0">
                                                      <a:solidFill>
                                                        <a:srgbClr val="02429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  <m:r>
                                        <a:rPr lang="en-GB" sz="3600" b="1" i="1" dirty="0" smtClean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GB" sz="3600" b="1" i="0" dirty="0" smtClean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𝐞𝐱𝐩</m:t>
                                      </m:r>
                                      <m:r>
                                        <a:rPr lang="en-GB" sz="3600" b="1" i="1" dirty="0" smtClean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⁡[−</m:t>
                                      </m:r>
                                      <m:r>
                                        <a:rPr lang="en-GB" sz="3600" b="1" i="1" dirty="0" smtClean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𝒔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GB" sz="3600" b="1" i="1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GB" sz="3600" b="1" i="0" dirty="0" smtClean="0">
                                              <a:solidFill>
                                                <a:srgbClr val="02429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𝚿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sz="3600" b="1" i="1" dirty="0" smtClean="0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sz="3600" b="1" i="1" dirty="0" smtClean="0">
                                                      <a:solidFill>
                                                        <a:srgbClr val="02429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3600" b="1" i="1" dirty="0" smtClean="0">
                                                      <a:solidFill>
                                                        <a:srgbClr val="02429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𝑻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GB" sz="3600" b="1" i="1" dirty="0" smtClean="0">
                                                          <a:solidFill>
                                                            <a:srgbClr val="02429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GB" sz="3600" b="1" i="1" dirty="0" smtClean="0">
                                                          <a:solidFill>
                                                            <a:srgbClr val="02429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Arial" panose="020B0604020202020204" pitchFamily="34" charset="0"/>
                                                        </a:rPr>
                                                        <m:t>𝒊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  <m:r>
                                                <a:rPr lang="en-GB" sz="3600" b="1" i="1" dirty="0" smtClean="0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GB" sz="3600" b="1" i="1" dirty="0" smtClean="0">
                                                  <a:solidFill>
                                                    <a:srgbClr val="02429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𝒕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r>
                                        <a:rPr lang="en-GB" sz="3600" b="1" i="1" dirty="0" smtClean="0">
                                          <a:solidFill>
                                            <a:srgbClr val="02429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]</m:t>
                                      </m:r>
                                      <m:r>
                                        <a:rPr lang="en-GB" sz="3600" b="1" i="1" dirty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</m:oMath>
                                  </m:oMathPara>
                                </a14:m>
                                <a:br>
                                  <a:rPr lang="en-GB" sz="3600" b="0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a:br>
                                <a:endParaRPr lang="en-GB" sz="3600" b="0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endParaRPr>
                              </a:p>
                              <a:p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where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GB" sz="3200" b="1" dirty="0">
                                        <a:solidFill>
                                          <a:srgbClr val="0242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𝚿</m:t>
                                    </m:r>
                                    <m:d>
                                      <m:dPr>
                                        <m:ctrlPr>
                                          <a:rPr lang="en-GB" sz="3200" b="1" i="1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p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GB" sz="3200" b="1" i="1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;</m:t>
                                        </m:r>
                                        <m:r>
                                          <a:rPr lang="en-GB" sz="3200" b="1" i="1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GB" sz="3200" b="1" i="1">
                                        <a:solidFill>
                                          <a:srgbClr val="0242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≔</m:t>
                                    </m:r>
                                    <m:nary>
                                      <m:naryPr>
                                        <m:ctrlPr>
                                          <a:rPr lang="en-GB" sz="3200" b="1" i="1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GB" sz="3200" b="1" i="1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𝑻</m:t>
                                            </m:r>
                                          </m:e>
                                          <m:sup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𝒊</m:t>
                                            </m:r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sup>
                                      <m:e>
                                        <m:r>
                                          <a:rPr lang="en-GB" sz="3200" b="1" i="1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𝒗</m:t>
                                        </m:r>
                                        <m:d>
                                          <m:dPr>
                                            <m:ctrlP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𝜼</m:t>
                                            </m:r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GB" sz="3200" b="1" i="1">
                                                <a:solidFill>
                                                  <a:srgbClr val="02429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𝜹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3200" b="1" i="1">
                                                    <a:solidFill>
                                                      <a:srgbClr val="02429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3200" b="1" i="1">
                                                    <a:solidFill>
                                                      <a:srgbClr val="02429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𝒕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3200" b="1" i="1">
                                                    <a:solidFill>
                                                      <a:srgbClr val="02429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 panose="020B0604020202020204" pitchFamily="34" charset="0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GB" sz="3200" b="1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𝐝</m:t>
                                        </m:r>
                                        <m:r>
                                          <a:rPr lang="en-GB" sz="3200" b="1" i="1">
                                            <a:solidFill>
                                              <a:srgbClr val="02429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𝜼</m:t>
                                        </m:r>
                                      </m:e>
                                    </m:nary>
                                  </m:oMath>
                                </a14:m>
                                <a:r>
                                  <a:rPr lang="en-US" sz="3600" dirty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a:t> is stored in a lookup table.</a:t>
                                </a:r>
                                <a:endParaRPr lang="en-GB" sz="3600" b="1" dirty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7" name="TextBox 56">
                                <a:extLst>
                                  <a:ext uri="{FF2B5EF4-FFF2-40B4-BE49-F238E27FC236}">
                                    <a16:creationId xmlns:a16="http://schemas.microsoft.com/office/drawing/2014/main" id="{3B8C5183-4091-9FB8-FA37-A56E4C21C039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2729456" y="21360750"/>
                                <a:ext cx="7080599" cy="6521594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8"/>
                                <a:stretch>
                                  <a:fillRect l="-2504" t="-1362" b="-17510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42675DB1-3E8D-B27E-CAB1-4FD51D6F41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76426" y="24246534"/>
                        <a:ext cx="50165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solidFill>
                              <a:srgbClr val="024290"/>
                            </a:solidFill>
                          </a:rPr>
                          <a:t>def</a:t>
                        </a: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8D531E21-48E1-2F8F-CADC-53DAE16BCC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400449" y="21834450"/>
                        <a:ext cx="50165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def</a:t>
                        </a: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8" name="TextBox 67">
                            <a:extLst>
                              <a:ext uri="{FF2B5EF4-FFF2-40B4-BE49-F238E27FC236}">
                                <a16:creationId xmlns:a16="http://schemas.microsoft.com/office/drawing/2014/main" id="{A6801E57-D0B8-71FB-6740-51DD7109E96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077943" y="22180804"/>
                            <a:ext cx="60216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8" name="TextBox 67">
                            <a:extLst>
                              <a:ext uri="{FF2B5EF4-FFF2-40B4-BE49-F238E27FC236}">
                                <a16:creationId xmlns:a16="http://schemas.microsoft.com/office/drawing/2014/main" id="{A6801E57-D0B8-71FB-6740-51DD7109E96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077943" y="22180804"/>
                            <a:ext cx="602166" cy="338554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9" name="TextBox 68">
                            <a:extLst>
                              <a:ext uri="{FF2B5EF4-FFF2-40B4-BE49-F238E27FC236}">
                                <a16:creationId xmlns:a16="http://schemas.microsoft.com/office/drawing/2014/main" id="{739B47DB-40BD-98D0-C02B-31589EF9650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011732" y="23341276"/>
                            <a:ext cx="60216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oMath>
                              </m:oMathPara>
                            </a14:m>
                            <a:endPara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9" name="TextBox 68">
                            <a:extLst>
                              <a:ext uri="{FF2B5EF4-FFF2-40B4-BE49-F238E27FC236}">
                                <a16:creationId xmlns:a16="http://schemas.microsoft.com/office/drawing/2014/main" id="{739B47DB-40BD-98D0-C02B-31589EF9650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11732" y="23341276"/>
                            <a:ext cx="602166" cy="338554"/>
                          </a:xfrm>
                          <a:prstGeom prst="rect">
                            <a:avLst/>
                          </a:prstGeom>
                          <a:blipFill>
                            <a:blip r:embed="rId3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603AA4C7-2E96-38F0-BB16-CD5BEF5E00B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048207" y="24500111"/>
                            <a:ext cx="60216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603AA4C7-2E96-38F0-BB16-CD5BEF5E00B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048207" y="24500111"/>
                            <a:ext cx="602166" cy="338554"/>
                          </a:xfrm>
                          <a:prstGeom prst="rect">
                            <a:avLst/>
                          </a:prstGeom>
                          <a:blipFill>
                            <a:blip r:embed="rId3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74" name="TextBox 73">
                            <a:extLst>
                              <a:ext uri="{FF2B5EF4-FFF2-40B4-BE49-F238E27FC236}">
                                <a16:creationId xmlns:a16="http://schemas.microsoft.com/office/drawing/2014/main" id="{A065C1D6-2605-F1AF-6F20-32FE18AABD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127477" y="25663947"/>
                            <a:ext cx="60216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4" name="TextBox 73">
                            <a:extLst>
                              <a:ext uri="{FF2B5EF4-FFF2-40B4-BE49-F238E27FC236}">
                                <a16:creationId xmlns:a16="http://schemas.microsoft.com/office/drawing/2014/main" id="{A065C1D6-2605-F1AF-6F20-32FE18AABD6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127477" y="25663947"/>
                            <a:ext cx="602166" cy="338554"/>
                          </a:xfrm>
                          <a:prstGeom prst="rect">
                            <a:avLst/>
                          </a:prstGeom>
                          <a:blipFill>
                            <a:blip r:embed="rId3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1" name="TextBox 80">
                            <a:extLst>
                              <a:ext uri="{FF2B5EF4-FFF2-40B4-BE49-F238E27FC236}">
                                <a16:creationId xmlns:a16="http://schemas.microsoft.com/office/drawing/2014/main" id="{D38171C0-F0B2-15EA-D5A0-1144DAAC4EE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063075" y="26844506"/>
                            <a:ext cx="60216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1" name="TextBox 80">
                            <a:extLst>
                              <a:ext uri="{FF2B5EF4-FFF2-40B4-BE49-F238E27FC236}">
                                <a16:creationId xmlns:a16="http://schemas.microsoft.com/office/drawing/2014/main" id="{D38171C0-F0B2-15EA-D5A0-1144DAAC4EE7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063075" y="26844506"/>
                            <a:ext cx="602166" cy="338554"/>
                          </a:xfrm>
                          <a:prstGeom prst="rect">
                            <a:avLst/>
                          </a:prstGeom>
                          <a:blipFill>
                            <a:blip r:embed="rId3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9B5FDCC-4707-458A-2BA3-C08031DB9E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357952" y="13039624"/>
                    <a:ext cx="1393801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The target cell</a:t>
                    </a:r>
                    <a:r>
                      <a:rPr lang="en-US" altLang="zh-CN" sz="3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r>
                      <a: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limited </a:t>
                    </a:r>
                    <a14:m>
                      <m:oMath xmlns:m="http://schemas.openxmlformats.org/officeDocument/2006/math">
                        <m:r>
                          <a:rPr lang="en-GB" sz="3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sSup>
                          <m:sSupPr>
                            <m:ctrlPr>
                              <a:rPr lang="en-GB" sz="3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GB" sz="3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GB" sz="3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sz="3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a14:m>
                    <a:r>
                      <a:rPr lang="en-US" sz="3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model. </a:t>
                    </a:r>
                    <a:r>
                      <a: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Age of infection: </a:t>
                    </a:r>
                    <a14:m>
                      <m:oMath xmlns:m="http://schemas.openxmlformats.org/officeDocument/2006/math">
                        <m:r>
                          <a:rPr lang="en-GB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𝜹</m:t>
                        </m:r>
                        <m:r>
                          <a:rPr lang="en-GB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𝒕</m:t>
                        </m:r>
                      </m:oMath>
                    </a14:m>
                    <a:r>
                      <a:rPr lang="en-US" sz="36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9B5FDCC-4707-458A-2BA3-C08031DB9E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57952" y="13039624"/>
                    <a:ext cx="13938017" cy="64633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365" t="-13462" b="-32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8FC667-93D4-B900-E4BE-ED273C420F62}"/>
                </a:ext>
              </a:extLst>
            </p:cNvPr>
            <p:cNvSpPr txBox="1"/>
            <p:nvPr/>
          </p:nvSpPr>
          <p:spPr>
            <a:xfrm>
              <a:off x="25936152" y="26274494"/>
              <a:ext cx="501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24290"/>
                  </a:solidFill>
                </a:rPr>
                <a:t>def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60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747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Yin</dc:creator>
  <cp:lastModifiedBy>Yuan Yin</cp:lastModifiedBy>
  <cp:revision>78</cp:revision>
  <dcterms:created xsi:type="dcterms:W3CDTF">2024-04-19T08:10:35Z</dcterms:created>
  <dcterms:modified xsi:type="dcterms:W3CDTF">2024-06-21T10:35:35Z</dcterms:modified>
</cp:coreProperties>
</file>