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259" r:id="rId3"/>
    <p:sldId id="301" r:id="rId4"/>
    <p:sldId id="302" r:id="rId5"/>
    <p:sldId id="303" r:id="rId6"/>
    <p:sldId id="311" r:id="rId7"/>
    <p:sldId id="312" r:id="rId8"/>
    <p:sldId id="305" r:id="rId9"/>
    <p:sldId id="338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293" r:id="rId21"/>
    <p:sldId id="306" r:id="rId22"/>
    <p:sldId id="295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E976-E091-4260-BF52-ADEE59D3A976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BDE6-FBB4-46DF-B257-1F8FAB00F5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7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BDE6-FBB4-46DF-B257-1F8FAB00F5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BDE6-FBB4-46DF-B257-1F8FAB00F5E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5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Points excluded: </a:t>
            </a:r>
          </a:p>
          <a:p>
            <a:endParaRPr lang="en-US" dirty="0"/>
          </a:p>
          <a:p>
            <a:r>
              <a:rPr lang="en-US" dirty="0"/>
              <a:t>DP0009 = Main </a:t>
            </a:r>
            <a:r>
              <a:rPr lang="en-US" dirty="0" err="1"/>
              <a:t>compr</a:t>
            </a:r>
            <a:r>
              <a:rPr lang="en-US" dirty="0"/>
              <a:t>. force </a:t>
            </a:r>
            <a:r>
              <a:rPr lang="en-US" dirty="0" err="1"/>
              <a:t>srel</a:t>
            </a:r>
            <a:r>
              <a:rPr lang="en-US" dirty="0"/>
              <a:t> % (act) </a:t>
            </a:r>
          </a:p>
          <a:p>
            <a:r>
              <a:rPr lang="en-US" dirty="0"/>
              <a:t>DP0343 = Temperature (Vibration sensor 0)</a:t>
            </a:r>
          </a:p>
          <a:p>
            <a:r>
              <a:rPr lang="en-US" dirty="0"/>
              <a:t>DP0344 = Humidity (Vibration sensor 0)</a:t>
            </a:r>
          </a:p>
          <a:p>
            <a:r>
              <a:rPr lang="en-US" dirty="0"/>
              <a:t>DP0345 = Pressure (Vibration sensor 0)</a:t>
            </a:r>
          </a:p>
          <a:p>
            <a:r>
              <a:rPr lang="en-US" dirty="0"/>
              <a:t>DP0346 = Frequency 0 (Vibration sensor 0)</a:t>
            </a:r>
          </a:p>
          <a:p>
            <a:r>
              <a:rPr lang="en-US" dirty="0"/>
              <a:t>DP0347 = Frequency 1 (Vibration sensor 0)</a:t>
            </a:r>
          </a:p>
          <a:p>
            <a:r>
              <a:rPr lang="en-US" dirty="0"/>
              <a:t>DP0348 = Frequency 2 (Vibration sensor 0)</a:t>
            </a:r>
          </a:p>
          <a:p>
            <a:r>
              <a:rPr lang="en-US" dirty="0"/>
              <a:t>DP0350 = Temperature (Vibration sensor 1)</a:t>
            </a:r>
          </a:p>
          <a:p>
            <a:r>
              <a:rPr lang="en-US" dirty="0"/>
              <a:t>DP0351 = Humidity (Vibration sensor 1)</a:t>
            </a:r>
          </a:p>
          <a:p>
            <a:r>
              <a:rPr lang="en-US" dirty="0"/>
              <a:t>DP0352 = Pressure (Vibration sensor 1)</a:t>
            </a:r>
          </a:p>
          <a:p>
            <a:r>
              <a:rPr lang="en-US" dirty="0"/>
              <a:t>DP0377 = Main motor temperature (act)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BDE6-FBB4-46DF-B257-1F8FAB00F5E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7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BDE6-FBB4-46DF-B257-1F8FAB00F5E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5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048D-7839-D71A-E7DB-FD30FA18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9C506-B54E-E349-7ECB-EEFC9A87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8773-A2FB-6E5C-5D95-F265127A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75B4-5840-58EE-4CB8-0BF2021A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3B2C-8D6A-7EC9-2182-035C94E2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7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3D0F-5BC9-7FB0-8C13-914B23FA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AD242-C540-6AAD-F6E9-BEAB8E07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DBC8-30C7-5B72-60D7-43292E8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C30B-2F3B-4943-0E4C-585E075D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E525-A944-8E05-427D-4CC516E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7C3FE-7E7B-8C6D-8474-466A4E29D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9F5F1-1E84-88E4-67B3-863A9FD5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67D3-7529-ED16-8948-CF18300A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D54A-AD84-F709-6083-F56E1EAC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8D79-D16B-CC2A-EE21-DE6450D6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8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3940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6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3687-72E8-EB86-6476-53F422F9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E36D1-003A-FAAB-0C64-E80536EE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AB3F-8DB7-6738-089E-1966ADE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266-9079-7631-DA5E-85F633F3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D823-FBD5-FDBA-848C-F67CE4FC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0845-E9AD-A00C-0D63-1DB5E574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AE70-8713-3549-3F0E-B99695FDA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F72E4-9DAE-BEF0-2818-52D11AFC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C9B7-7F8D-EE7F-6C41-973D2B2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A72E-BEBF-2DAE-7D45-226EE827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23D02-2F61-C8AD-ADFA-F41EBC86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9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51BC-F8F2-C8D5-E31A-18C2EB2C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61A68-7FC8-E97E-AAD5-E549CDDE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05C5-4117-2E4F-4950-06B82A4E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B02FB-5EE4-F4AC-C99D-02D6B96F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43974-5BDD-146B-4DCB-1FAFA7C5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4484-59DE-B537-080C-A832611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7BCE7-81FE-560F-63EC-A392ED35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2EE4C-68D6-B4B7-D80B-793FC020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FA89-A444-3B58-189B-C6630C28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F143A-EA88-773D-CCB9-52A3A979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58382-46FF-A9E3-EA27-C0FBF245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F6940-323E-DC55-34A2-30F65341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6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5E5CD-1B42-809B-1F50-83380FC4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7E2A-7461-D5DE-AB3C-C5BCB013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232B5-69F3-2171-0165-B1AA9D5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1114-54C2-72E3-64F7-66A12481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727-8F94-92FA-BBC7-F121566A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DDF-AF8F-B0CA-E4B5-14599220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01674-538F-DE4A-287C-D9903967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5CD6-C1EC-F86C-A2D7-53C30268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8C02-8A85-DAF7-8436-9DB3D03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951-7AA1-6166-C88C-A0080BC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2CEBA-5140-9A72-3B67-2AB2F73DC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F8DF-10CF-FE66-1AEE-5D3F278A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9AE6-16C1-C5E3-3823-081D71E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A13AF-6503-5EB8-0EBB-9C7709A9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2D64-4B69-31D4-9108-8389F9F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2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341C4-B376-7DB3-70B6-2D13011B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7ADD-D3E5-940C-0D72-ADE38668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1A39-3B81-9BEB-2667-A1F1AA0DE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4448-3A0B-4EE2-8E88-98A4D32BA26A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75E1-B093-E457-60BF-4F55A577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D267-50EF-5EB3-2257-08D5D8FA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B2AE-5A16-4321-BF52-B6C3EBF12974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2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0C5C1-E0B2-74D3-43DA-ADD9AB9DE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60776"/>
            <a:ext cx="11573197" cy="724247"/>
          </a:xfrm>
        </p:spPr>
        <p:txBody>
          <a:bodyPr>
            <a:noAutofit/>
          </a:bodyPr>
          <a:lstStyle/>
          <a:p>
            <a:r>
              <a:rPr lang="en-IN" sz="6600" dirty="0">
                <a:solidFill>
                  <a:schemeClr val="accent5">
                    <a:lumMod val="50000"/>
                  </a:schemeClr>
                </a:solidFill>
              </a:rPr>
              <a:t>PREDICTIVE MAINTENANCE</a:t>
            </a:r>
          </a:p>
        </p:txBody>
      </p:sp>
      <p:pic>
        <p:nvPicPr>
          <p:cNvPr id="2052" name="Picture 4" descr="Entwicklung einer Cloud-basierten IoT-Plattform | Success Story">
            <a:extLst>
              <a:ext uri="{FF2B5EF4-FFF2-40B4-BE49-F238E27FC236}">
                <a16:creationId xmlns:a16="http://schemas.microsoft.com/office/drawing/2014/main" id="{1AF39A05-6675-E482-99AB-925FA936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67" y="489414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3683880-A961-6F51-2674-AC214C96E10E}"/>
              </a:ext>
            </a:extLst>
          </p:cNvPr>
          <p:cNvSpPr txBox="1">
            <a:spLocks/>
          </p:cNvSpPr>
          <p:nvPr/>
        </p:nvSpPr>
        <p:spPr>
          <a:xfrm>
            <a:off x="6953892" y="4340205"/>
            <a:ext cx="4184632" cy="1593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Yiming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Feng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Henri von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Schuckmann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Henry Nicholas Chettiar</a:t>
            </a:r>
          </a:p>
        </p:txBody>
      </p:sp>
      <p:pic>
        <p:nvPicPr>
          <p:cNvPr id="2056" name="Picture 8" descr="Die ISM Fachhochschule für dein Fernstudium im Profil">
            <a:extLst>
              <a:ext uri="{FF2B5EF4-FFF2-40B4-BE49-F238E27FC236}">
                <a16:creationId xmlns:a16="http://schemas.microsoft.com/office/drawing/2014/main" id="{1CBC249C-7FE7-D661-4F76-A9E9B2F9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32" y="4880226"/>
            <a:ext cx="2100665" cy="8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7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256833" y="99178"/>
            <a:ext cx="8888775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- Main compression Frequency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53376" y="651229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33286" y="125157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33286" y="320127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33286" y="5284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29681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77022" y="155987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77022" y="3509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56474" y="522273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53376" y="675969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68757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45429" y="650204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91199" y="54627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300511" y="2150078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slightly higher values compared to good stamps.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61910" y="1460495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427922" y="1557987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D826286-A120-FD5C-677C-3737B400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2" b="4259"/>
          <a:stretch/>
        </p:blipFill>
        <p:spPr bwMode="auto">
          <a:xfrm>
            <a:off x="490842" y="2744987"/>
            <a:ext cx="3567599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997BD67-117B-B035-C1DD-EEC4AB5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 b="-598"/>
          <a:stretch/>
        </p:blipFill>
        <p:spPr bwMode="auto">
          <a:xfrm>
            <a:off x="534256" y="4610894"/>
            <a:ext cx="3524186" cy="18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90AF3C8F-1092-45E6-E4CB-342BC6CA8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7352225" y="836489"/>
            <a:ext cx="3703334" cy="16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B5609939-357E-9C52-06C1-801EB7C26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5766"/>
          <a:stretch/>
        </p:blipFill>
        <p:spPr bwMode="auto">
          <a:xfrm>
            <a:off x="7473058" y="2691793"/>
            <a:ext cx="3578200" cy="16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AC4E2ED2-3518-66E3-C551-A9C8F549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7"/>
          <a:stretch/>
        </p:blipFill>
        <p:spPr bwMode="auto">
          <a:xfrm>
            <a:off x="7556828" y="4693086"/>
            <a:ext cx="3415842" cy="15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FAD3D9-9D08-AD64-52DF-0ADE7C3283B0}"/>
              </a:ext>
            </a:extLst>
          </p:cNvPr>
          <p:cNvCxnSpPr>
            <a:cxnSpLocks/>
          </p:cNvCxnSpPr>
          <p:nvPr/>
        </p:nvCxnSpPr>
        <p:spPr>
          <a:xfrm flipH="1">
            <a:off x="3750066" y="3367356"/>
            <a:ext cx="550445" cy="2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D2EB92-F9D1-DC67-99AE-F48340B3EF6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813087" y="3770066"/>
            <a:ext cx="3188426" cy="142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D3106B-9DED-9128-29FF-5F2C1B18EF23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7325663" y="2960072"/>
            <a:ext cx="1675850" cy="3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>
            <a:extLst>
              <a:ext uri="{FF2B5EF4-FFF2-40B4-BE49-F238E27FC236}">
                <a16:creationId xmlns:a16="http://schemas.microsoft.com/office/drawing/2014/main" id="{21E71E26-E270-0ABB-B8E8-39577FA87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 bwMode="auto">
          <a:xfrm>
            <a:off x="523667" y="724087"/>
            <a:ext cx="3555322" cy="187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B99F52-0898-1ECD-2495-BC058F4F4959}"/>
              </a:ext>
            </a:extLst>
          </p:cNvPr>
          <p:cNvCxnSpPr>
            <a:cxnSpLocks/>
          </p:cNvCxnSpPr>
          <p:nvPr/>
        </p:nvCxnSpPr>
        <p:spPr>
          <a:xfrm flipH="1" flipV="1">
            <a:off x="3154165" y="1649584"/>
            <a:ext cx="1146346" cy="131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342561" y="102363"/>
            <a:ext cx="8888775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- Main compression Frequency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22554" y="640955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02464" y="124130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02464" y="319099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02464" y="5274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98859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35926" y="167289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46200" y="3499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25652" y="521246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22554" y="665695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37935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14605" y="639930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60377" y="535998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69689" y="2139804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slightly higher values compared to good stamps.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31088" y="1450221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97100" y="1547713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EF0A6BA-2EC4-966B-E567-3402CE028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5"/>
          <a:stretch/>
        </p:blipFill>
        <p:spPr bwMode="auto">
          <a:xfrm>
            <a:off x="576927" y="726524"/>
            <a:ext cx="3356349" cy="184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8F9208A6-195B-0664-080E-BB70EB487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" b="5258"/>
          <a:stretch/>
        </p:blipFill>
        <p:spPr bwMode="auto">
          <a:xfrm>
            <a:off x="498859" y="2761453"/>
            <a:ext cx="3444949" cy="17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C496C138-00D3-6F65-01AE-74E32DDF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"/>
          <a:stretch/>
        </p:blipFill>
        <p:spPr bwMode="auto">
          <a:xfrm>
            <a:off x="519495" y="4655381"/>
            <a:ext cx="3374072" cy="19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>
            <a:extLst>
              <a:ext uri="{FF2B5EF4-FFF2-40B4-BE49-F238E27FC236}">
                <a16:creationId xmlns:a16="http://schemas.microsoft.com/office/drawing/2014/main" id="{EE921DA0-1DF2-A649-4F1E-FABDD2260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"/>
          <a:stretch/>
        </p:blipFill>
        <p:spPr bwMode="auto">
          <a:xfrm>
            <a:off x="7422843" y="758824"/>
            <a:ext cx="3502294" cy="17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id="{0EEB03C9-0CAB-561C-FAA4-DC3CBDF77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" b="4367"/>
          <a:stretch/>
        </p:blipFill>
        <p:spPr bwMode="auto">
          <a:xfrm>
            <a:off x="7439763" y="2761453"/>
            <a:ext cx="3444949" cy="18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:a16="http://schemas.microsoft.com/office/drawing/2014/main" id="{792D30CD-A64E-13AB-66D3-EFB24A2CE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"/>
          <a:stretch/>
        </p:blipFill>
        <p:spPr bwMode="auto">
          <a:xfrm>
            <a:off x="7469655" y="4758398"/>
            <a:ext cx="3444950" cy="18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8BA23E-B1C9-E639-86F2-AD50524E4110}"/>
              </a:ext>
            </a:extLst>
          </p:cNvPr>
          <p:cNvCxnSpPr>
            <a:cxnSpLocks/>
          </p:cNvCxnSpPr>
          <p:nvPr/>
        </p:nvCxnSpPr>
        <p:spPr>
          <a:xfrm>
            <a:off x="7294841" y="2949798"/>
            <a:ext cx="2188206" cy="3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9AB323-E1F2-2376-7D01-3651D86B856D}"/>
              </a:ext>
            </a:extLst>
          </p:cNvPr>
          <p:cNvCxnSpPr>
            <a:cxnSpLocks/>
          </p:cNvCxnSpPr>
          <p:nvPr/>
        </p:nvCxnSpPr>
        <p:spPr>
          <a:xfrm>
            <a:off x="5782265" y="3759792"/>
            <a:ext cx="3700782" cy="12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92D8FA-CB95-43A0-19E7-6CECBFDBF7DE}"/>
              </a:ext>
            </a:extLst>
          </p:cNvPr>
          <p:cNvCxnSpPr>
            <a:cxnSpLocks/>
          </p:cNvCxnSpPr>
          <p:nvPr/>
        </p:nvCxnSpPr>
        <p:spPr>
          <a:xfrm flipV="1">
            <a:off x="7309933" y="1345313"/>
            <a:ext cx="2173114" cy="14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32D188-23A4-F9FD-BA1E-D2A92309F648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3575812" y="2949798"/>
            <a:ext cx="693877" cy="5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9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-704933" y="102749"/>
            <a:ext cx="8888775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- Ejection Frequency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12280" y="640955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92190" y="124130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92190" y="319099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92190" y="5274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88585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25652" y="167289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35926" y="3499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15378" y="521246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12280" y="665695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27661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04331" y="639930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50103" y="535998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59415" y="2139804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‘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Bad lower stamps’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slightly lower values compared to good stamps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20814" y="1450221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86826" y="1547713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9" name="图片 3" descr="Rplot19">
            <a:extLst>
              <a:ext uri="{FF2B5EF4-FFF2-40B4-BE49-F238E27FC236}">
                <a16:creationId xmlns:a16="http://schemas.microsoft.com/office/drawing/2014/main" id="{6931CBFC-3368-1378-8C34-A9EF8ACF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16"/>
          <a:stretch/>
        </p:blipFill>
        <p:spPr>
          <a:xfrm>
            <a:off x="598958" y="736678"/>
            <a:ext cx="3312016" cy="1884738"/>
          </a:xfrm>
          <a:prstGeom prst="rect">
            <a:avLst/>
          </a:prstGeom>
        </p:spPr>
      </p:pic>
      <p:pic>
        <p:nvPicPr>
          <p:cNvPr id="31" name="图片 2" descr="Rplot18">
            <a:extLst>
              <a:ext uri="{FF2B5EF4-FFF2-40B4-BE49-F238E27FC236}">
                <a16:creationId xmlns:a16="http://schemas.microsoft.com/office/drawing/2014/main" id="{4ADC1E1E-336A-CEEC-28FA-A48C316E4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0" b="6902"/>
          <a:stretch/>
        </p:blipFill>
        <p:spPr>
          <a:xfrm>
            <a:off x="590136" y="2809288"/>
            <a:ext cx="3320838" cy="1688324"/>
          </a:xfrm>
          <a:prstGeom prst="rect">
            <a:avLst/>
          </a:prstGeom>
        </p:spPr>
      </p:pic>
      <p:pic>
        <p:nvPicPr>
          <p:cNvPr id="33" name="图片 1" descr="Rplot17">
            <a:extLst>
              <a:ext uri="{FF2B5EF4-FFF2-40B4-BE49-F238E27FC236}">
                <a16:creationId xmlns:a16="http://schemas.microsoft.com/office/drawing/2014/main" id="{CF774D7C-16FF-DFE7-9EE8-0CA664E8A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1" b="6674"/>
          <a:stretch/>
        </p:blipFill>
        <p:spPr>
          <a:xfrm>
            <a:off x="598958" y="4707229"/>
            <a:ext cx="3284334" cy="174830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7672C-31AC-A6DE-FBB6-918A7B5EBDAB}"/>
              </a:ext>
            </a:extLst>
          </p:cNvPr>
          <p:cNvCxnSpPr>
            <a:cxnSpLocks/>
          </p:cNvCxnSpPr>
          <p:nvPr/>
        </p:nvCxnSpPr>
        <p:spPr>
          <a:xfrm flipH="1">
            <a:off x="2270588" y="2949798"/>
            <a:ext cx="1988827" cy="49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2" descr="Rplot44">
            <a:extLst>
              <a:ext uri="{FF2B5EF4-FFF2-40B4-BE49-F238E27FC236}">
                <a16:creationId xmlns:a16="http://schemas.microsoft.com/office/drawing/2014/main" id="{C8B07C5C-08D2-73FF-9122-B819AD97A0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46"/>
          <a:stretch/>
        </p:blipFill>
        <p:spPr>
          <a:xfrm>
            <a:off x="7534412" y="773660"/>
            <a:ext cx="3388738" cy="1888852"/>
          </a:xfrm>
          <a:prstGeom prst="rect">
            <a:avLst/>
          </a:prstGeom>
        </p:spPr>
      </p:pic>
      <p:pic>
        <p:nvPicPr>
          <p:cNvPr id="37" name="图片 1" descr="Rplot43">
            <a:extLst>
              <a:ext uri="{FF2B5EF4-FFF2-40B4-BE49-F238E27FC236}">
                <a16:creationId xmlns:a16="http://schemas.microsoft.com/office/drawing/2014/main" id="{CDA87E48-DE4F-EAAE-EB90-20D3B1DC82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9" t="10661" r="29" b="13278"/>
          <a:stretch/>
        </p:blipFill>
        <p:spPr>
          <a:xfrm>
            <a:off x="7534412" y="2844190"/>
            <a:ext cx="3388739" cy="1707466"/>
          </a:xfrm>
          <a:prstGeom prst="rect">
            <a:avLst/>
          </a:prstGeom>
        </p:spPr>
      </p:pic>
      <p:pic>
        <p:nvPicPr>
          <p:cNvPr id="38" name="图片 11" descr="Rplot29">
            <a:extLst>
              <a:ext uri="{FF2B5EF4-FFF2-40B4-BE49-F238E27FC236}">
                <a16:creationId xmlns:a16="http://schemas.microsoft.com/office/drawing/2014/main" id="{E56110FD-EB7A-BE97-C4B8-68457F7ACA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408" b="11525"/>
          <a:stretch/>
        </p:blipFill>
        <p:spPr>
          <a:xfrm>
            <a:off x="7540250" y="4750029"/>
            <a:ext cx="3382902" cy="157885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F75954-671A-90ED-BAEA-86E59AB61983}"/>
              </a:ext>
            </a:extLst>
          </p:cNvPr>
          <p:cNvCxnSpPr>
            <a:cxnSpLocks/>
          </p:cNvCxnSpPr>
          <p:nvPr/>
        </p:nvCxnSpPr>
        <p:spPr>
          <a:xfrm flipV="1">
            <a:off x="7284567" y="1613736"/>
            <a:ext cx="1597746" cy="119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3A0471-4977-F3FE-CCD0-754B2375EFF9}"/>
              </a:ext>
            </a:extLst>
          </p:cNvPr>
          <p:cNvCxnSpPr>
            <a:cxnSpLocks/>
          </p:cNvCxnSpPr>
          <p:nvPr/>
        </p:nvCxnSpPr>
        <p:spPr>
          <a:xfrm>
            <a:off x="5956019" y="3759792"/>
            <a:ext cx="3265043" cy="136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DF5D8A-D87E-2C7F-E6BC-D11B520DA1EB}"/>
              </a:ext>
            </a:extLst>
          </p:cNvPr>
          <p:cNvCxnSpPr>
            <a:cxnSpLocks/>
          </p:cNvCxnSpPr>
          <p:nvPr/>
        </p:nvCxnSpPr>
        <p:spPr>
          <a:xfrm flipH="1">
            <a:off x="1921267" y="3759792"/>
            <a:ext cx="3850724" cy="132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6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-583269" y="69268"/>
            <a:ext cx="8888775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- Ejection Frequency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12280" y="651229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92190" y="125157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92190" y="320127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92190" y="5284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88585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25652" y="168316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35926" y="3509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15378" y="522273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12280" y="675969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27661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04331" y="650204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50103" y="54627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59415" y="2150078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accent2"/>
                </a:solidFill>
                <a:latin typeface="+mj-lt"/>
              </a:rPr>
              <a:t>‘</a:t>
            </a:r>
            <a:r>
              <a:rPr lang="en-IN" b="1" dirty="0">
                <a:solidFill>
                  <a:schemeClr val="accent2"/>
                </a:solidFill>
                <a:latin typeface="+mj-lt"/>
              </a:rPr>
              <a:t>Bad upper stamps’</a:t>
            </a:r>
            <a:r>
              <a:rPr lang="en-IN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slightly higher values compared to good stamps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20814" y="1460495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86826" y="1557987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图片 6" descr="Rplot25">
            <a:extLst>
              <a:ext uri="{FF2B5EF4-FFF2-40B4-BE49-F238E27FC236}">
                <a16:creationId xmlns:a16="http://schemas.microsoft.com/office/drawing/2014/main" id="{D67363FC-7829-8B7B-096A-4FE04836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47"/>
          <a:stretch/>
        </p:blipFill>
        <p:spPr>
          <a:xfrm>
            <a:off x="598586" y="808079"/>
            <a:ext cx="3293355" cy="1795405"/>
          </a:xfrm>
          <a:prstGeom prst="rect">
            <a:avLst/>
          </a:prstGeom>
        </p:spPr>
      </p:pic>
      <p:pic>
        <p:nvPicPr>
          <p:cNvPr id="30" name="图片 5" descr="Rplot24">
            <a:extLst>
              <a:ext uri="{FF2B5EF4-FFF2-40B4-BE49-F238E27FC236}">
                <a16:creationId xmlns:a16="http://schemas.microsoft.com/office/drawing/2014/main" id="{57E070B5-BFA3-222F-4491-DC6A99394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23" b="11008"/>
          <a:stretch/>
        </p:blipFill>
        <p:spPr>
          <a:xfrm>
            <a:off x="598585" y="2832199"/>
            <a:ext cx="3335479" cy="1839860"/>
          </a:xfrm>
          <a:prstGeom prst="rect">
            <a:avLst/>
          </a:prstGeom>
        </p:spPr>
      </p:pic>
      <p:pic>
        <p:nvPicPr>
          <p:cNvPr id="32" name="图片 4" descr="Rplot23">
            <a:extLst>
              <a:ext uri="{FF2B5EF4-FFF2-40B4-BE49-F238E27FC236}">
                <a16:creationId xmlns:a16="http://schemas.microsoft.com/office/drawing/2014/main" id="{B2376AA6-356E-7739-E8D6-EC0566362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43" b="12579"/>
          <a:stretch/>
        </p:blipFill>
        <p:spPr>
          <a:xfrm>
            <a:off x="598585" y="4900774"/>
            <a:ext cx="3335480" cy="1623317"/>
          </a:xfrm>
          <a:prstGeom prst="rect">
            <a:avLst/>
          </a:prstGeom>
        </p:spPr>
      </p:pic>
      <p:pic>
        <p:nvPicPr>
          <p:cNvPr id="36" name="图片 2" descr="Rplot42">
            <a:extLst>
              <a:ext uri="{FF2B5EF4-FFF2-40B4-BE49-F238E27FC236}">
                <a16:creationId xmlns:a16="http://schemas.microsoft.com/office/drawing/2014/main" id="{955CA83B-A9DC-A7B7-8F32-B95BCDD36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835"/>
          <a:stretch/>
        </p:blipFill>
        <p:spPr>
          <a:xfrm>
            <a:off x="7566971" y="808079"/>
            <a:ext cx="3337360" cy="1795406"/>
          </a:xfrm>
          <a:prstGeom prst="rect">
            <a:avLst/>
          </a:prstGeom>
        </p:spPr>
      </p:pic>
      <p:pic>
        <p:nvPicPr>
          <p:cNvPr id="39" name="图片 1" descr="Rplot41">
            <a:extLst>
              <a:ext uri="{FF2B5EF4-FFF2-40B4-BE49-F238E27FC236}">
                <a16:creationId xmlns:a16="http://schemas.microsoft.com/office/drawing/2014/main" id="{016FCB48-9D53-FE80-88DE-93F99B46DC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382" b="9794"/>
          <a:stretch/>
        </p:blipFill>
        <p:spPr>
          <a:xfrm>
            <a:off x="7566971" y="2802323"/>
            <a:ext cx="3337360" cy="1858328"/>
          </a:xfrm>
          <a:prstGeom prst="rect">
            <a:avLst/>
          </a:prstGeom>
        </p:spPr>
      </p:pic>
      <p:pic>
        <p:nvPicPr>
          <p:cNvPr id="41" name="图片 4" descr="Rplot26">
            <a:extLst>
              <a:ext uri="{FF2B5EF4-FFF2-40B4-BE49-F238E27FC236}">
                <a16:creationId xmlns:a16="http://schemas.microsoft.com/office/drawing/2014/main" id="{93CFB515-983E-9124-DA4E-11EAE8DF82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296" b="10066"/>
          <a:stretch/>
        </p:blipFill>
        <p:spPr>
          <a:xfrm>
            <a:off x="7566971" y="4900774"/>
            <a:ext cx="3337360" cy="162331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F897DC-3193-E9B6-12AA-161936FFD149}"/>
              </a:ext>
            </a:extLst>
          </p:cNvPr>
          <p:cNvCxnSpPr>
            <a:cxnSpLocks/>
          </p:cNvCxnSpPr>
          <p:nvPr/>
        </p:nvCxnSpPr>
        <p:spPr>
          <a:xfrm flipH="1">
            <a:off x="2866489" y="2960072"/>
            <a:ext cx="1392926" cy="31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BFFF48-EC5A-B387-F8EA-307215E96C9A}"/>
              </a:ext>
            </a:extLst>
          </p:cNvPr>
          <p:cNvCxnSpPr>
            <a:cxnSpLocks/>
          </p:cNvCxnSpPr>
          <p:nvPr/>
        </p:nvCxnSpPr>
        <p:spPr>
          <a:xfrm flipH="1">
            <a:off x="2866489" y="3770066"/>
            <a:ext cx="2743200" cy="15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B62C14-B71A-FE06-C7D4-96E60AA4756C}"/>
              </a:ext>
            </a:extLst>
          </p:cNvPr>
          <p:cNvCxnSpPr>
            <a:cxnSpLocks/>
          </p:cNvCxnSpPr>
          <p:nvPr/>
        </p:nvCxnSpPr>
        <p:spPr>
          <a:xfrm>
            <a:off x="5956019" y="3770066"/>
            <a:ext cx="4030461" cy="12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969FAA-34E6-A4E6-2E48-BC9EE574D5D3}"/>
              </a:ext>
            </a:extLst>
          </p:cNvPr>
          <p:cNvCxnSpPr>
            <a:cxnSpLocks/>
          </p:cNvCxnSpPr>
          <p:nvPr/>
        </p:nvCxnSpPr>
        <p:spPr>
          <a:xfrm flipH="1" flipV="1">
            <a:off x="3182808" y="1829827"/>
            <a:ext cx="1076607" cy="5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281458" y="79256"/>
            <a:ext cx="1105208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Temperature Analysis - Main compression sensor &amp; Main motor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291732" y="620407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71642" y="122075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71642" y="317044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71642" y="525347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68037" y="702927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05104" y="165234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15378" y="347875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494830" y="519191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291732" y="645147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07113" y="702927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883783" y="619382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29555" y="515450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38867" y="2119256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recorded significantly higher temperature compared to good stamps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00266" y="1429673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66278" y="1527165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41C1A612-21BE-9BA4-340E-DDBA6D95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"/>
          <a:stretch/>
        </p:blipFill>
        <p:spPr bwMode="auto">
          <a:xfrm>
            <a:off x="468037" y="742842"/>
            <a:ext cx="3487514" cy="19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2C4F271A-3BAF-08AC-9BA9-025DBB8B4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"/>
          <a:stretch/>
        </p:blipFill>
        <p:spPr bwMode="auto">
          <a:xfrm>
            <a:off x="479915" y="2727733"/>
            <a:ext cx="3475636" cy="17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CB0C04B7-A04A-FA6C-96D3-32CAAC8C6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t="-1195" r="-190" b="5899"/>
          <a:stretch/>
        </p:blipFill>
        <p:spPr bwMode="auto">
          <a:xfrm>
            <a:off x="479915" y="4609134"/>
            <a:ext cx="3475636" cy="19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25C47-FFB7-6BFE-02F5-18355C186D4C}"/>
              </a:ext>
            </a:extLst>
          </p:cNvPr>
          <p:cNvCxnSpPr>
            <a:cxnSpLocks/>
          </p:cNvCxnSpPr>
          <p:nvPr/>
        </p:nvCxnSpPr>
        <p:spPr>
          <a:xfrm flipH="1" flipV="1">
            <a:off x="2845941" y="1220753"/>
            <a:ext cx="1392926" cy="170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F51A6-5D56-CF96-7F40-405630B6C724}"/>
              </a:ext>
            </a:extLst>
          </p:cNvPr>
          <p:cNvCxnSpPr>
            <a:cxnSpLocks/>
          </p:cNvCxnSpPr>
          <p:nvPr/>
        </p:nvCxnSpPr>
        <p:spPr>
          <a:xfrm flipH="1">
            <a:off x="2845941" y="3336534"/>
            <a:ext cx="1392926" cy="30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7">
            <a:extLst>
              <a:ext uri="{FF2B5EF4-FFF2-40B4-BE49-F238E27FC236}">
                <a16:creationId xmlns:a16="http://schemas.microsoft.com/office/drawing/2014/main" id="{59E38F86-7A05-B6D5-E26A-438910BD3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3"/>
          <a:stretch/>
        </p:blipFill>
        <p:spPr bwMode="auto">
          <a:xfrm>
            <a:off x="7387635" y="2779617"/>
            <a:ext cx="3559339" cy="18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">
            <a:extLst>
              <a:ext uri="{FF2B5EF4-FFF2-40B4-BE49-F238E27FC236}">
                <a16:creationId xmlns:a16="http://schemas.microsoft.com/office/drawing/2014/main" id="{8327C574-EFB8-7F59-C3A1-5AD352EED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9"/>
          <a:stretch/>
        </p:blipFill>
        <p:spPr bwMode="auto">
          <a:xfrm>
            <a:off x="7407113" y="4693784"/>
            <a:ext cx="3541730" cy="179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1">
            <a:extLst>
              <a:ext uri="{FF2B5EF4-FFF2-40B4-BE49-F238E27FC236}">
                <a16:creationId xmlns:a16="http://schemas.microsoft.com/office/drawing/2014/main" id="{505C73B7-AD39-A0EE-FE8D-0933E29C4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 bwMode="auto">
          <a:xfrm>
            <a:off x="7426844" y="803254"/>
            <a:ext cx="3520130" cy="179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8C69D3-F621-2085-2892-A099A598D355}"/>
              </a:ext>
            </a:extLst>
          </p:cNvPr>
          <p:cNvCxnSpPr>
            <a:cxnSpLocks/>
          </p:cNvCxnSpPr>
          <p:nvPr/>
        </p:nvCxnSpPr>
        <p:spPr>
          <a:xfrm flipH="1">
            <a:off x="2722652" y="3739244"/>
            <a:ext cx="3212819" cy="176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9E7B96-CA1E-E5B2-3C91-63E47327BD82}"/>
              </a:ext>
            </a:extLst>
          </p:cNvPr>
          <p:cNvCxnSpPr>
            <a:cxnSpLocks/>
          </p:cNvCxnSpPr>
          <p:nvPr/>
        </p:nvCxnSpPr>
        <p:spPr>
          <a:xfrm>
            <a:off x="7264019" y="2788740"/>
            <a:ext cx="2475882" cy="257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3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281458" y="79256"/>
            <a:ext cx="1105208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Temperature Analysis - Main compression sensor &amp; Main motor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12280" y="630681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92190" y="123102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92190" y="318072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92190" y="526375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88585" y="713201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25652" y="166261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35926" y="3489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15378" y="520218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12280" y="655421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27661" y="713201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04331" y="629656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50103" y="525724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59415" y="2129530"/>
            <a:ext cx="3025152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1"/>
                </a:solidFill>
                <a:latin typeface="+mj-lt"/>
              </a:rPr>
              <a:t>‘Bad lower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recorded significantly higher temperature compared to good stamps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20814" y="1439947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86826" y="1537439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007E381-DEA2-5820-74DB-1821A90DD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9"/>
          <a:stretch/>
        </p:blipFill>
        <p:spPr bwMode="auto">
          <a:xfrm>
            <a:off x="510478" y="705303"/>
            <a:ext cx="3516320" cy="16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080A0B31-2418-0FCD-13FF-813BE5F3E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3"/>
          <a:stretch/>
        </p:blipFill>
        <p:spPr bwMode="auto">
          <a:xfrm>
            <a:off x="488584" y="2503099"/>
            <a:ext cx="3491507" cy="19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76D9DA36-529C-C897-4DDE-90CF0BF3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8" y="4645537"/>
            <a:ext cx="3491507" cy="19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A5796E88-A959-3FA3-EC28-DA1068553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3"/>
          <a:stretch/>
        </p:blipFill>
        <p:spPr bwMode="auto">
          <a:xfrm>
            <a:off x="7427660" y="780316"/>
            <a:ext cx="3525259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F169B090-D6EC-BC42-63BA-95350FCB8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"/>
          <a:stretch/>
        </p:blipFill>
        <p:spPr bwMode="auto">
          <a:xfrm>
            <a:off x="7412379" y="2599372"/>
            <a:ext cx="3534991" cy="19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4F97E0D-0648-0AC3-02D6-7BC291FD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79" y="4661816"/>
            <a:ext cx="3534991" cy="19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0EA146-ECF0-8E62-BC15-3A5A5B251A35}"/>
              </a:ext>
            </a:extLst>
          </p:cNvPr>
          <p:cNvCxnSpPr>
            <a:cxnSpLocks/>
          </p:cNvCxnSpPr>
          <p:nvPr/>
        </p:nvCxnSpPr>
        <p:spPr>
          <a:xfrm flipH="1" flipV="1">
            <a:off x="3524035" y="1231027"/>
            <a:ext cx="735380" cy="170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44567D-5697-6559-354C-1E5395AC7CFE}"/>
              </a:ext>
            </a:extLst>
          </p:cNvPr>
          <p:cNvCxnSpPr>
            <a:cxnSpLocks/>
          </p:cNvCxnSpPr>
          <p:nvPr/>
        </p:nvCxnSpPr>
        <p:spPr>
          <a:xfrm flipH="1">
            <a:off x="3411020" y="3180722"/>
            <a:ext cx="859930" cy="3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A26C17-B1FB-BE85-E7A9-0A7CAD156BE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524035" y="3749518"/>
            <a:ext cx="2247956" cy="162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F98A37-78CD-2A11-8559-FD0F8197C5F7}"/>
              </a:ext>
            </a:extLst>
          </p:cNvPr>
          <p:cNvCxnSpPr>
            <a:cxnSpLocks/>
          </p:cNvCxnSpPr>
          <p:nvPr/>
        </p:nvCxnSpPr>
        <p:spPr>
          <a:xfrm>
            <a:off x="7284567" y="2799014"/>
            <a:ext cx="2743010" cy="118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61369" y="110837"/>
            <a:ext cx="7644250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Temperature Analysis – Ejection sensor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54004-CB6D-171E-5DF1-A448B3591A52}"/>
              </a:ext>
            </a:extLst>
          </p:cNvPr>
          <p:cNvSpPr/>
          <p:nvPr/>
        </p:nvSpPr>
        <p:spPr>
          <a:xfrm flipV="1">
            <a:off x="372574" y="686466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8768A934-5AAF-C1A7-D110-B974ED9F945F}"/>
              </a:ext>
            </a:extLst>
          </p:cNvPr>
          <p:cNvSpPr/>
          <p:nvPr/>
        </p:nvSpPr>
        <p:spPr>
          <a:xfrm rot="5400000">
            <a:off x="3957841" y="537708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281458" y="651229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1" name="자유형: 도형 97">
            <a:extLst>
              <a:ext uri="{FF2B5EF4-FFF2-40B4-BE49-F238E27FC236}">
                <a16:creationId xmlns:a16="http://schemas.microsoft.com/office/drawing/2014/main" id="{1FD3453E-44DF-4A8A-5D3E-C6B5FE5EEEA6}"/>
              </a:ext>
            </a:extLst>
          </p:cNvPr>
          <p:cNvSpPr/>
          <p:nvPr/>
        </p:nvSpPr>
        <p:spPr>
          <a:xfrm flipH="1">
            <a:off x="3975375" y="650203"/>
            <a:ext cx="1666842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1700" b="1" dirty="0">
                <a:solidFill>
                  <a:schemeClr val="tx1"/>
                </a:solidFill>
                <a:latin typeface="+mj-lt"/>
              </a:rPr>
              <a:t>Placebo/</a:t>
            </a:r>
            <a:r>
              <a:rPr lang="en-IN" altLang="ko-KR" sz="1700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sz="17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61368" y="125157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61368" y="320127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61368" y="5284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457763" y="754297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05104" y="155987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05104" y="3509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05104" y="559260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 flipV="1">
            <a:off x="7336758" y="695030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99C7C5-5ACE-BECF-6C02-4CB5C0FE3B7C}"/>
              </a:ext>
            </a:extLst>
          </p:cNvPr>
          <p:cNvSpPr/>
          <p:nvPr/>
        </p:nvSpPr>
        <p:spPr>
          <a:xfrm flipV="1">
            <a:off x="7239870" y="650204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396839" y="744023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873511" y="650204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19281" y="54627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323871" y="2139570"/>
            <a:ext cx="2793662" cy="4025617"/>
          </a:xfrm>
          <a:prstGeom prst="wedgeRoundRectCallout">
            <a:avLst>
              <a:gd name="adj1" fmla="val 30668"/>
              <a:gd name="adj2" fmla="val -579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recorded significantly higher temperature compared to good stamps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+mj-lt"/>
                <a:sym typeface="+mn-ea"/>
              </a:rPr>
              <a:t>“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lt"/>
                <a:sym typeface="+mn-ea"/>
              </a:rPr>
              <a:t>Bad lower stamp</a:t>
            </a:r>
            <a:r>
              <a:rPr lang="en-US" altLang="zh-CN" dirty="0">
                <a:solidFill>
                  <a:schemeClr val="tx1"/>
                </a:solidFill>
                <a:latin typeface="+mj-lt"/>
                <a:sym typeface="+mn-ea"/>
              </a:rPr>
              <a:t>” has recorded slightly higher temperature compared to good stamps;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489993" y="1513791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361874" y="1585101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图片 8" descr="Rplot12">
            <a:extLst>
              <a:ext uri="{FF2B5EF4-FFF2-40B4-BE49-F238E27FC236}">
                <a16:creationId xmlns:a16="http://schemas.microsoft.com/office/drawing/2014/main" id="{462688BF-B8D2-2A1F-9B42-6F10FB058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6"/>
          <a:stretch/>
        </p:blipFill>
        <p:spPr>
          <a:xfrm>
            <a:off x="7536761" y="850917"/>
            <a:ext cx="3347635" cy="1772447"/>
          </a:xfrm>
          <a:prstGeom prst="rect">
            <a:avLst/>
          </a:prstGeom>
        </p:spPr>
      </p:pic>
      <p:pic>
        <p:nvPicPr>
          <p:cNvPr id="29" name="图片 7" descr="Rplot11">
            <a:extLst>
              <a:ext uri="{FF2B5EF4-FFF2-40B4-BE49-F238E27FC236}">
                <a16:creationId xmlns:a16="http://schemas.microsoft.com/office/drawing/2014/main" id="{5FEC8FA0-1793-5636-0DBF-44DC66AB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55" b="9882"/>
          <a:stretch/>
        </p:blipFill>
        <p:spPr>
          <a:xfrm>
            <a:off x="7536761" y="2811475"/>
            <a:ext cx="3358567" cy="1620819"/>
          </a:xfrm>
          <a:prstGeom prst="rect">
            <a:avLst/>
          </a:prstGeom>
        </p:spPr>
      </p:pic>
      <p:pic>
        <p:nvPicPr>
          <p:cNvPr id="31" name="图片 6" descr="Rplot10">
            <a:extLst>
              <a:ext uri="{FF2B5EF4-FFF2-40B4-BE49-F238E27FC236}">
                <a16:creationId xmlns:a16="http://schemas.microsoft.com/office/drawing/2014/main" id="{F113F226-7F70-AB9F-7822-ED8AC097B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59"/>
          <a:stretch/>
        </p:blipFill>
        <p:spPr>
          <a:xfrm>
            <a:off x="7510956" y="4586959"/>
            <a:ext cx="3358567" cy="1920024"/>
          </a:xfrm>
          <a:prstGeom prst="rect">
            <a:avLst/>
          </a:prstGeom>
        </p:spPr>
      </p:pic>
      <p:pic>
        <p:nvPicPr>
          <p:cNvPr id="33" name="图片 3" descr="Rplot22">
            <a:extLst>
              <a:ext uri="{FF2B5EF4-FFF2-40B4-BE49-F238E27FC236}">
                <a16:creationId xmlns:a16="http://schemas.microsoft.com/office/drawing/2014/main" id="{4C2AA4B5-D19A-5EDC-5846-C4FF7E5728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14"/>
          <a:stretch/>
        </p:blipFill>
        <p:spPr>
          <a:xfrm>
            <a:off x="524372" y="839974"/>
            <a:ext cx="3468595" cy="1819569"/>
          </a:xfrm>
          <a:prstGeom prst="rect">
            <a:avLst/>
          </a:prstGeom>
        </p:spPr>
      </p:pic>
      <p:pic>
        <p:nvPicPr>
          <p:cNvPr id="34" name="图片 2" descr="Rplot21">
            <a:extLst>
              <a:ext uri="{FF2B5EF4-FFF2-40B4-BE49-F238E27FC236}">
                <a16:creationId xmlns:a16="http://schemas.microsoft.com/office/drawing/2014/main" id="{AD826DCC-F04A-EF61-92EC-E4A1E87D7F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431" b="7609"/>
          <a:stretch/>
        </p:blipFill>
        <p:spPr>
          <a:xfrm>
            <a:off x="524372" y="2829774"/>
            <a:ext cx="3468595" cy="1771101"/>
          </a:xfrm>
          <a:prstGeom prst="rect">
            <a:avLst/>
          </a:prstGeom>
        </p:spPr>
      </p:pic>
      <p:pic>
        <p:nvPicPr>
          <p:cNvPr id="35" name="图片 1" descr="Rplot20">
            <a:extLst>
              <a:ext uri="{FF2B5EF4-FFF2-40B4-BE49-F238E27FC236}">
                <a16:creationId xmlns:a16="http://schemas.microsoft.com/office/drawing/2014/main" id="{F6B84A94-B68E-D135-3C87-BC3E4A8542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99"/>
          <a:stretch/>
        </p:blipFill>
        <p:spPr>
          <a:xfrm>
            <a:off x="498567" y="4807285"/>
            <a:ext cx="3494400" cy="172165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3401D-88AA-E370-8494-7094E0EA28F3}"/>
              </a:ext>
            </a:extLst>
          </p:cNvPr>
          <p:cNvCxnSpPr>
            <a:cxnSpLocks/>
          </p:cNvCxnSpPr>
          <p:nvPr/>
        </p:nvCxnSpPr>
        <p:spPr>
          <a:xfrm flipV="1">
            <a:off x="7117533" y="1698457"/>
            <a:ext cx="2761666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1298B-8201-2145-476C-2F305EE0C0C7}"/>
              </a:ext>
            </a:extLst>
          </p:cNvPr>
          <p:cNvCxnSpPr>
            <a:cxnSpLocks/>
          </p:cNvCxnSpPr>
          <p:nvPr/>
        </p:nvCxnSpPr>
        <p:spPr>
          <a:xfrm>
            <a:off x="7117533" y="2722224"/>
            <a:ext cx="2761666" cy="47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3AF7B5-4454-A46E-3E89-7F98761425C9}"/>
              </a:ext>
            </a:extLst>
          </p:cNvPr>
          <p:cNvCxnSpPr>
            <a:cxnSpLocks/>
          </p:cNvCxnSpPr>
          <p:nvPr/>
        </p:nvCxnSpPr>
        <p:spPr>
          <a:xfrm>
            <a:off x="7117533" y="2841001"/>
            <a:ext cx="3040972" cy="259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9C89D9-66AA-B7DF-303C-0A212DF9A067}"/>
              </a:ext>
            </a:extLst>
          </p:cNvPr>
          <p:cNvCxnSpPr>
            <a:cxnSpLocks/>
          </p:cNvCxnSpPr>
          <p:nvPr/>
        </p:nvCxnSpPr>
        <p:spPr>
          <a:xfrm flipH="1" flipV="1">
            <a:off x="3719245" y="1868181"/>
            <a:ext cx="604626" cy="256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AE8F97-8B1D-D5EC-D10D-CE69494C68A1}"/>
              </a:ext>
            </a:extLst>
          </p:cNvPr>
          <p:cNvCxnSpPr>
            <a:cxnSpLocks/>
          </p:cNvCxnSpPr>
          <p:nvPr/>
        </p:nvCxnSpPr>
        <p:spPr>
          <a:xfrm flipH="1" flipV="1">
            <a:off x="3575407" y="3817876"/>
            <a:ext cx="748464" cy="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152E82-D2C2-88A8-5D05-507A380D6A7E}"/>
              </a:ext>
            </a:extLst>
          </p:cNvPr>
          <p:cNvCxnSpPr>
            <a:cxnSpLocks/>
          </p:cNvCxnSpPr>
          <p:nvPr/>
        </p:nvCxnSpPr>
        <p:spPr>
          <a:xfrm flipH="1">
            <a:off x="3760342" y="4758549"/>
            <a:ext cx="563529" cy="99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7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-591917" y="80506"/>
            <a:ext cx="9653724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Pressure Analysis – Main compression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281458" y="630681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494830" y="166261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05104" y="3489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484556" y="520218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281458" y="655421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6644613" y="713201"/>
            <a:ext cx="4339028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873509" y="629656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19281" y="525724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2342508" y="1752094"/>
            <a:ext cx="3204881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significantly lower pressure compared to good stamps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2717819" y="1143536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2583831" y="1241028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7F452E7-E4D8-AF65-F10A-0C641A68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75" y="4559733"/>
            <a:ext cx="4032231" cy="207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1D6509AF-46FF-383D-13F4-6197DEF4F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8"/>
          <a:stretch/>
        </p:blipFill>
        <p:spPr bwMode="auto">
          <a:xfrm>
            <a:off x="6864309" y="2750392"/>
            <a:ext cx="3974362" cy="17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58D68852-A54C-B016-8188-030E40F82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2"/>
          <a:stretch/>
        </p:blipFill>
        <p:spPr bwMode="auto">
          <a:xfrm>
            <a:off x="6789642" y="820110"/>
            <a:ext cx="3974362" cy="18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2A60AA-A75B-B78E-2AE9-58FC58FB6500}"/>
              </a:ext>
            </a:extLst>
          </p:cNvPr>
          <p:cNvCxnSpPr>
            <a:cxnSpLocks/>
          </p:cNvCxnSpPr>
          <p:nvPr/>
        </p:nvCxnSpPr>
        <p:spPr>
          <a:xfrm>
            <a:off x="4325420" y="3372082"/>
            <a:ext cx="3534310" cy="198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8F006A-E65A-74EB-6E95-52B426C9E71E}"/>
              </a:ext>
            </a:extLst>
          </p:cNvPr>
          <p:cNvCxnSpPr>
            <a:cxnSpLocks/>
          </p:cNvCxnSpPr>
          <p:nvPr/>
        </p:nvCxnSpPr>
        <p:spPr>
          <a:xfrm>
            <a:off x="5547389" y="2667481"/>
            <a:ext cx="1891422" cy="100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A0A975-238C-4363-EBF1-3EBFD6345238}"/>
              </a:ext>
            </a:extLst>
          </p:cNvPr>
          <p:cNvCxnSpPr>
            <a:cxnSpLocks/>
          </p:cNvCxnSpPr>
          <p:nvPr/>
        </p:nvCxnSpPr>
        <p:spPr>
          <a:xfrm flipV="1">
            <a:off x="5601587" y="2050482"/>
            <a:ext cx="2280799" cy="26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1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-591917" y="90780"/>
            <a:ext cx="9653724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Pressure Analysis - Main compression sensor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281458" y="661503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494830" y="169344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05104" y="351984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484556" y="523300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281458" y="686243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6644613" y="744023"/>
            <a:ext cx="4339028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873509" y="660478"/>
            <a:ext cx="1257121" cy="999380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19281" y="556546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2342508" y="1782916"/>
            <a:ext cx="3204881" cy="161998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significantly lower pressure compared to good stamps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2717819" y="1174358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2583831" y="1271850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766C136C-3D78-FF0C-D727-33181CDC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14" y="4609754"/>
            <a:ext cx="4352927" cy="20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D73181AA-51D9-9542-98D0-B36617BE2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7"/>
          <a:stretch/>
        </p:blipFill>
        <p:spPr bwMode="auto">
          <a:xfrm>
            <a:off x="6645432" y="2646234"/>
            <a:ext cx="4323490" cy="17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E5ED8547-ADCB-00A2-C2D7-F24D22BFF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5"/>
          <a:stretch/>
        </p:blipFill>
        <p:spPr bwMode="auto">
          <a:xfrm>
            <a:off x="6644613" y="769781"/>
            <a:ext cx="4331935" cy="17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D5800E-6710-8B6F-03F9-6BBD958B604D}"/>
              </a:ext>
            </a:extLst>
          </p:cNvPr>
          <p:cNvCxnSpPr>
            <a:cxnSpLocks/>
          </p:cNvCxnSpPr>
          <p:nvPr/>
        </p:nvCxnSpPr>
        <p:spPr>
          <a:xfrm flipV="1">
            <a:off x="5601587" y="1693440"/>
            <a:ext cx="2021838" cy="65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936F3B-3BD4-D9EF-3677-C2269B7BE96A}"/>
              </a:ext>
            </a:extLst>
          </p:cNvPr>
          <p:cNvCxnSpPr>
            <a:cxnSpLocks/>
          </p:cNvCxnSpPr>
          <p:nvPr/>
        </p:nvCxnSpPr>
        <p:spPr>
          <a:xfrm>
            <a:off x="5547389" y="2698303"/>
            <a:ext cx="2076036" cy="81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244197-67E3-DB79-8C00-D712475E7674}"/>
              </a:ext>
            </a:extLst>
          </p:cNvPr>
          <p:cNvCxnSpPr>
            <a:cxnSpLocks/>
          </p:cNvCxnSpPr>
          <p:nvPr/>
        </p:nvCxnSpPr>
        <p:spPr>
          <a:xfrm>
            <a:off x="4234945" y="3410803"/>
            <a:ext cx="3388480" cy="18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372573" y="120532"/>
            <a:ext cx="7890553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Humidity Analysis - Main compression sensor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54004-CB6D-171E-5DF1-A448B3591A52}"/>
              </a:ext>
            </a:extLst>
          </p:cNvPr>
          <p:cNvSpPr/>
          <p:nvPr/>
        </p:nvSpPr>
        <p:spPr>
          <a:xfrm flipV="1">
            <a:off x="454766" y="665918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63650" y="630681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43560" y="123102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43560" y="318072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43560" y="526375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39954" y="733749"/>
            <a:ext cx="3763109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87296" y="153933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87296" y="3489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87296" y="557205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 flipV="1">
            <a:off x="7418950" y="674482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99C7C5-5ACE-BECF-6C02-4CB5C0FE3B7C}"/>
              </a:ext>
            </a:extLst>
          </p:cNvPr>
          <p:cNvSpPr/>
          <p:nvPr/>
        </p:nvSpPr>
        <p:spPr>
          <a:xfrm flipV="1">
            <a:off x="7322062" y="629656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275771" y="720839"/>
            <a:ext cx="3782969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55703" y="629656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901473" y="525724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408798" y="2177307"/>
            <a:ext cx="2793662" cy="3997463"/>
          </a:xfrm>
          <a:prstGeom prst="wedgeRoundRectCallout">
            <a:avLst>
              <a:gd name="adj1" fmla="val 28461"/>
              <a:gd name="adj2" fmla="val -5790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+mj-lt"/>
              </a:rPr>
              <a:t>‘Bad lower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significantly higher humidity compared to good stamps.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+mj-lt"/>
              </a:rPr>
              <a:t>‘Bad upper stamps’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have significantly higher humidity compared to good stamps</a:t>
            </a:r>
            <a:endParaRPr lang="en-IN" b="1" dirty="0">
              <a:solidFill>
                <a:schemeClr val="tx1"/>
              </a:solidFill>
              <a:latin typeface="+mj-lt"/>
            </a:endParaRPr>
          </a:p>
          <a:p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873492" y="1482368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694321" y="1587770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EF2B10AD-037D-5C3D-3D60-12FF282E5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"/>
          <a:stretch/>
        </p:blipFill>
        <p:spPr bwMode="auto">
          <a:xfrm>
            <a:off x="7275771" y="770069"/>
            <a:ext cx="3782969" cy="17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13E0FF5C-F2EE-DAD6-A9EF-328E7028A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4"/>
          <a:stretch/>
        </p:blipFill>
        <p:spPr bwMode="auto">
          <a:xfrm>
            <a:off x="7235044" y="2733647"/>
            <a:ext cx="3823695" cy="17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13766354-4F14-F816-9571-0133904D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43" y="4542482"/>
            <a:ext cx="3823695" cy="210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88A532A-881B-942A-35A7-94456B02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9" y="4706631"/>
            <a:ext cx="3791752" cy="185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773D8470-E418-2EF2-6E35-9B080C71E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6"/>
          <a:stretch/>
        </p:blipFill>
        <p:spPr bwMode="auto">
          <a:xfrm>
            <a:off x="507370" y="2784224"/>
            <a:ext cx="3763110" cy="17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E7419D41-3545-B16C-D6D6-DC850A377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"/>
          <a:stretch/>
        </p:blipFill>
        <p:spPr bwMode="auto">
          <a:xfrm>
            <a:off x="498723" y="746875"/>
            <a:ext cx="3720580" cy="18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78D84069-F871-D94E-D09A-554FFA83E06F}"/>
              </a:ext>
            </a:extLst>
          </p:cNvPr>
          <p:cNvSpPr/>
          <p:nvPr/>
        </p:nvSpPr>
        <p:spPr>
          <a:xfrm rot="5400000">
            <a:off x="4141854" y="507535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7" name="자유형: 도형 97">
            <a:extLst>
              <a:ext uri="{FF2B5EF4-FFF2-40B4-BE49-F238E27FC236}">
                <a16:creationId xmlns:a16="http://schemas.microsoft.com/office/drawing/2014/main" id="{09F3578E-4AD1-23F4-83E6-F99975E7F671}"/>
              </a:ext>
            </a:extLst>
          </p:cNvPr>
          <p:cNvSpPr/>
          <p:nvPr/>
        </p:nvSpPr>
        <p:spPr>
          <a:xfrm flipH="1">
            <a:off x="4166189" y="629656"/>
            <a:ext cx="1666842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1700" b="1" dirty="0">
                <a:solidFill>
                  <a:schemeClr val="tx1"/>
                </a:solidFill>
                <a:latin typeface="+mj-lt"/>
              </a:rPr>
              <a:t>Placebo/</a:t>
            </a:r>
            <a:r>
              <a:rPr lang="en-IN" altLang="ko-KR" sz="1700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sz="17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7E8D6-8FD7-B79F-EF48-76FE1AE06D8D}"/>
              </a:ext>
            </a:extLst>
          </p:cNvPr>
          <p:cNvCxnSpPr>
            <a:cxnSpLocks/>
          </p:cNvCxnSpPr>
          <p:nvPr/>
        </p:nvCxnSpPr>
        <p:spPr>
          <a:xfrm flipV="1">
            <a:off x="7235043" y="1598495"/>
            <a:ext cx="2494583" cy="10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39BDC7-D224-9E47-54A7-50AB92EB1CCC}"/>
              </a:ext>
            </a:extLst>
          </p:cNvPr>
          <p:cNvCxnSpPr>
            <a:cxnSpLocks/>
          </p:cNvCxnSpPr>
          <p:nvPr/>
        </p:nvCxnSpPr>
        <p:spPr>
          <a:xfrm>
            <a:off x="7243187" y="2865164"/>
            <a:ext cx="2636618" cy="5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E4307F-C4A4-7D3D-DBDD-6A08878918A2}"/>
              </a:ext>
            </a:extLst>
          </p:cNvPr>
          <p:cNvCxnSpPr>
            <a:cxnSpLocks/>
          </p:cNvCxnSpPr>
          <p:nvPr/>
        </p:nvCxnSpPr>
        <p:spPr>
          <a:xfrm>
            <a:off x="7178935" y="3036209"/>
            <a:ext cx="2784694" cy="255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AD34F-54CE-7400-FA11-7E1BB23BFECA}"/>
              </a:ext>
            </a:extLst>
          </p:cNvPr>
          <p:cNvCxnSpPr>
            <a:cxnSpLocks/>
            <a:stCxn id="64" idx="3"/>
          </p:cNvCxnSpPr>
          <p:nvPr/>
        </p:nvCxnSpPr>
        <p:spPr>
          <a:xfrm flipH="1" flipV="1">
            <a:off x="3645239" y="1978833"/>
            <a:ext cx="763559" cy="219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6037E8-74F3-9587-EFF1-C9B05E19D66E}"/>
              </a:ext>
            </a:extLst>
          </p:cNvPr>
          <p:cNvCxnSpPr>
            <a:cxnSpLocks/>
            <a:stCxn id="64" idx="3"/>
          </p:cNvCxnSpPr>
          <p:nvPr/>
        </p:nvCxnSpPr>
        <p:spPr>
          <a:xfrm flipH="1" flipV="1">
            <a:off x="3858070" y="3852033"/>
            <a:ext cx="550728" cy="32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41BB1E-A98E-C9B0-EF2F-F238C1C71D41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3880242" y="4176039"/>
            <a:ext cx="528556" cy="127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668" y="92833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D90E28-FC0D-4C08-B0B7-5FE31526350E}"/>
              </a:ext>
            </a:extLst>
          </p:cNvPr>
          <p:cNvCxnSpPr>
            <a:cxnSpLocks/>
          </p:cNvCxnSpPr>
          <p:nvPr/>
        </p:nvCxnSpPr>
        <p:spPr>
          <a:xfrm flipV="1">
            <a:off x="647272" y="3351406"/>
            <a:ext cx="10931703" cy="2669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E2815080-4736-4E11-B706-B401064672AE}"/>
              </a:ext>
            </a:extLst>
          </p:cNvPr>
          <p:cNvGrpSpPr/>
          <p:nvPr/>
        </p:nvGrpSpPr>
        <p:grpSpPr>
          <a:xfrm>
            <a:off x="967497" y="3057222"/>
            <a:ext cx="648072" cy="1926446"/>
            <a:chOff x="1234621" y="3594272"/>
            <a:chExt cx="648072" cy="1906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4B47D2-ABAA-4238-9393-9764CCB989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8657" y="4240123"/>
              <a:ext cx="0" cy="1261112"/>
            </a:xfrm>
            <a:prstGeom prst="line">
              <a:avLst/>
            </a:prstGeom>
            <a:ln w="635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7904EE-7A73-408E-9AE6-28F4B173947F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15B33DB1-7100-440A-8609-B0A75A61DE0F}"/>
              </a:ext>
            </a:extLst>
          </p:cNvPr>
          <p:cNvGrpSpPr/>
          <p:nvPr/>
        </p:nvGrpSpPr>
        <p:grpSpPr>
          <a:xfrm>
            <a:off x="2291424" y="1762937"/>
            <a:ext cx="648072" cy="1946736"/>
            <a:chOff x="4137552" y="2295608"/>
            <a:chExt cx="648072" cy="19467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889639-2B33-4806-8735-F720C8A72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1588" y="2295608"/>
              <a:ext cx="25366" cy="1305079"/>
            </a:xfrm>
            <a:prstGeom prst="line">
              <a:avLst/>
            </a:prstGeom>
            <a:ln w="635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CF9173-B0D7-4E20-8B02-6C5D15E41B8A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08A0AB13-FABC-4ABA-AC53-A849379EA3F8}"/>
              </a:ext>
            </a:extLst>
          </p:cNvPr>
          <p:cNvGrpSpPr/>
          <p:nvPr/>
        </p:nvGrpSpPr>
        <p:grpSpPr>
          <a:xfrm>
            <a:off x="3748912" y="3063791"/>
            <a:ext cx="648072" cy="1919877"/>
            <a:chOff x="5757732" y="3594272"/>
            <a:chExt cx="648072" cy="191987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0FA1A4-F965-40CF-BD30-3458BA280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231" y="3944556"/>
              <a:ext cx="0" cy="1569593"/>
            </a:xfrm>
            <a:prstGeom prst="line">
              <a:avLst/>
            </a:prstGeom>
            <a:ln w="635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7B0A68-6608-4CE0-A5DA-A6375E91DF8C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428E817D-2112-40D2-AC6B-90FCCB45FB54}"/>
              </a:ext>
            </a:extLst>
          </p:cNvPr>
          <p:cNvGrpSpPr/>
          <p:nvPr/>
        </p:nvGrpSpPr>
        <p:grpSpPr>
          <a:xfrm>
            <a:off x="5175579" y="1762937"/>
            <a:ext cx="648072" cy="1946736"/>
            <a:chOff x="7377912" y="2295608"/>
            <a:chExt cx="648072" cy="194673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CD2C2E-37B1-49B1-BE7F-B4997F8DC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948" y="2295608"/>
              <a:ext cx="0" cy="1618479"/>
            </a:xfrm>
            <a:prstGeom prst="line">
              <a:avLst/>
            </a:prstGeom>
            <a:ln w="63500">
              <a:solidFill>
                <a:schemeClr val="accent4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2CEFFB-3183-46E7-9FBB-AAAEB774E0FD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8351D83C-BA82-4F0E-A243-1A6DCC53AF4E}"/>
              </a:ext>
            </a:extLst>
          </p:cNvPr>
          <p:cNvGrpSpPr/>
          <p:nvPr/>
        </p:nvGrpSpPr>
        <p:grpSpPr>
          <a:xfrm>
            <a:off x="6633062" y="3065979"/>
            <a:ext cx="648072" cy="1917689"/>
            <a:chOff x="10229008" y="3594272"/>
            <a:chExt cx="648072" cy="191768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FCDACE-E5C4-486F-8408-CCBA4075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3044" y="3942367"/>
              <a:ext cx="0" cy="1569594"/>
            </a:xfrm>
            <a:prstGeom prst="line">
              <a:avLst/>
            </a:prstGeom>
            <a:ln w="635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295865-4756-4377-A86C-A971340B176B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BA49BB-C226-485E-A16B-5226E4EF1955}"/>
              </a:ext>
            </a:extLst>
          </p:cNvPr>
          <p:cNvSpPr txBox="1"/>
          <p:nvPr/>
        </p:nvSpPr>
        <p:spPr>
          <a:xfrm>
            <a:off x="6417038" y="2593298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BA767-418F-4452-A449-E7DFC334C494}"/>
              </a:ext>
            </a:extLst>
          </p:cNvPr>
          <p:cNvSpPr txBox="1"/>
          <p:nvPr/>
        </p:nvSpPr>
        <p:spPr>
          <a:xfrm>
            <a:off x="5903267" y="5092128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Temperature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3DDC9-066D-49F6-B92C-CDC032D4B85D}"/>
              </a:ext>
            </a:extLst>
          </p:cNvPr>
          <p:cNvSpPr txBox="1"/>
          <p:nvPr/>
        </p:nvSpPr>
        <p:spPr>
          <a:xfrm>
            <a:off x="3532718" y="2626603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681A7-63A7-4079-B138-7805540560C5}"/>
              </a:ext>
            </a:extLst>
          </p:cNvPr>
          <p:cNvSpPr txBox="1"/>
          <p:nvPr/>
        </p:nvSpPr>
        <p:spPr>
          <a:xfrm>
            <a:off x="3142889" y="5092128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Standard Deviation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B78FB8-4471-46DB-AF0D-1B5369237FE7}"/>
              </a:ext>
            </a:extLst>
          </p:cNvPr>
          <p:cNvSpPr txBox="1"/>
          <p:nvPr/>
        </p:nvSpPr>
        <p:spPr>
          <a:xfrm>
            <a:off x="711694" y="2571967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DF45E-DA64-43DC-9398-3B55F40A4851}"/>
              </a:ext>
            </a:extLst>
          </p:cNvPr>
          <p:cNvSpPr txBox="1"/>
          <p:nvPr/>
        </p:nvSpPr>
        <p:spPr>
          <a:xfrm>
            <a:off x="245408" y="5092128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Transformation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C53388-2587-4C73-B5A3-9766C682A699}"/>
              </a:ext>
            </a:extLst>
          </p:cNvPr>
          <p:cNvSpPr txBox="1"/>
          <p:nvPr/>
        </p:nvSpPr>
        <p:spPr>
          <a:xfrm>
            <a:off x="1615569" y="1132835"/>
            <a:ext cx="21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 Compression &amp; Main Compression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68F59-01CB-4FAC-BB57-85890E4357D3}"/>
              </a:ext>
            </a:extLst>
          </p:cNvPr>
          <p:cNvSpPr txBox="1"/>
          <p:nvPr/>
        </p:nvSpPr>
        <p:spPr>
          <a:xfrm>
            <a:off x="2067902" y="3777541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9E13C-1336-49F6-A73E-ECF047413D74}"/>
              </a:ext>
            </a:extLst>
          </p:cNvPr>
          <p:cNvSpPr txBox="1"/>
          <p:nvPr/>
        </p:nvSpPr>
        <p:spPr>
          <a:xfrm>
            <a:off x="4432931" y="1289462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Sensors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3B2A8-396D-4260-B526-CAAEF9B44214}"/>
              </a:ext>
            </a:extLst>
          </p:cNvPr>
          <p:cNvSpPr txBox="1"/>
          <p:nvPr/>
        </p:nvSpPr>
        <p:spPr>
          <a:xfrm>
            <a:off x="4959555" y="3736340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5C0DC1E-20C8-47AF-8D57-1DEF8C199940}"/>
              </a:ext>
            </a:extLst>
          </p:cNvPr>
          <p:cNvSpPr/>
          <p:nvPr/>
        </p:nvSpPr>
        <p:spPr>
          <a:xfrm>
            <a:off x="6742772" y="3208197"/>
            <a:ext cx="366081" cy="29545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E0554F5A-58EE-9563-2B45-123916112388}"/>
              </a:ext>
            </a:extLst>
          </p:cNvPr>
          <p:cNvSpPr>
            <a:spLocks noChangeAspect="1"/>
          </p:cNvSpPr>
          <p:nvPr/>
        </p:nvSpPr>
        <p:spPr>
          <a:xfrm>
            <a:off x="1058071" y="3151233"/>
            <a:ext cx="446252" cy="44997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/>
              </a:solidFill>
            </a:endParaRPr>
          </a:p>
        </p:txBody>
      </p:sp>
      <p:sp>
        <p:nvSpPr>
          <p:cNvPr id="48" name="Rounded Rectangle 51">
            <a:extLst>
              <a:ext uri="{FF2B5EF4-FFF2-40B4-BE49-F238E27FC236}">
                <a16:creationId xmlns:a16="http://schemas.microsoft.com/office/drawing/2014/main" id="{CA52A1E7-CB64-FA19-91E7-AAC8BC38A6D3}"/>
              </a:ext>
            </a:extLst>
          </p:cNvPr>
          <p:cNvSpPr/>
          <p:nvPr/>
        </p:nvSpPr>
        <p:spPr>
          <a:xfrm rot="16200000" flipH="1">
            <a:off x="2368628" y="3153325"/>
            <a:ext cx="495772" cy="47104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E9327AAE-0215-9886-1081-1FF85EEB8677}"/>
              </a:ext>
            </a:extLst>
          </p:cNvPr>
          <p:cNvSpPr/>
          <p:nvPr/>
        </p:nvSpPr>
        <p:spPr>
          <a:xfrm>
            <a:off x="3894390" y="3181784"/>
            <a:ext cx="346433" cy="352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Rounded Rectangle 51">
            <a:extLst>
              <a:ext uri="{FF2B5EF4-FFF2-40B4-BE49-F238E27FC236}">
                <a16:creationId xmlns:a16="http://schemas.microsoft.com/office/drawing/2014/main" id="{C32BF261-245D-DBF2-944E-D728008B9722}"/>
              </a:ext>
            </a:extLst>
          </p:cNvPr>
          <p:cNvSpPr/>
          <p:nvPr/>
        </p:nvSpPr>
        <p:spPr>
          <a:xfrm rot="16200000" flipH="1">
            <a:off x="5252319" y="3132311"/>
            <a:ext cx="495772" cy="47104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5" name="그룹 7">
            <a:extLst>
              <a:ext uri="{FF2B5EF4-FFF2-40B4-BE49-F238E27FC236}">
                <a16:creationId xmlns:a16="http://schemas.microsoft.com/office/drawing/2014/main" id="{8433D2B4-083D-885E-713A-9AF1C497564B}"/>
              </a:ext>
            </a:extLst>
          </p:cNvPr>
          <p:cNvGrpSpPr/>
          <p:nvPr/>
        </p:nvGrpSpPr>
        <p:grpSpPr>
          <a:xfrm>
            <a:off x="7999853" y="1690049"/>
            <a:ext cx="648072" cy="2036017"/>
            <a:chOff x="7377912" y="2206327"/>
            <a:chExt cx="648072" cy="203601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C2E5C28-D0A3-A230-C17D-051429255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1125" y="2206327"/>
              <a:ext cx="0" cy="1785950"/>
            </a:xfrm>
            <a:prstGeom prst="line">
              <a:avLst/>
            </a:prstGeom>
            <a:ln w="63500">
              <a:solidFill>
                <a:schemeClr val="accent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80ACB3-F4D7-9DB4-81A6-0E7F5B7DCFEF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A361FACF-A93A-F48D-5604-62A5557816C7}"/>
              </a:ext>
            </a:extLst>
          </p:cNvPr>
          <p:cNvSpPr/>
          <p:nvPr/>
        </p:nvSpPr>
        <p:spPr>
          <a:xfrm rot="16200000" flipH="1">
            <a:off x="8076003" y="3151147"/>
            <a:ext cx="495772" cy="47104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65E692-37E8-BD86-27C1-B83BD91D5A36}"/>
              </a:ext>
            </a:extLst>
          </p:cNvPr>
          <p:cNvSpPr txBox="1"/>
          <p:nvPr/>
        </p:nvSpPr>
        <p:spPr>
          <a:xfrm>
            <a:off x="7311956" y="1285516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Humidity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0" name="그룹 6">
            <a:extLst>
              <a:ext uri="{FF2B5EF4-FFF2-40B4-BE49-F238E27FC236}">
                <a16:creationId xmlns:a16="http://schemas.microsoft.com/office/drawing/2014/main" id="{76BFEE11-D280-5A43-D5C2-C4C80B9D0CF4}"/>
              </a:ext>
            </a:extLst>
          </p:cNvPr>
          <p:cNvGrpSpPr/>
          <p:nvPr/>
        </p:nvGrpSpPr>
        <p:grpSpPr>
          <a:xfrm>
            <a:off x="9367173" y="3031259"/>
            <a:ext cx="648072" cy="2004922"/>
            <a:chOff x="5757732" y="3594272"/>
            <a:chExt cx="648072" cy="200492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AEE239-992A-4AE4-94F4-1923CBCF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9841" y="3888609"/>
              <a:ext cx="0" cy="1710585"/>
            </a:xfrm>
            <a:prstGeom prst="line">
              <a:avLst/>
            </a:prstGeom>
            <a:ln w="63500">
              <a:solidFill>
                <a:schemeClr val="accent4">
                  <a:lumMod val="75000"/>
                </a:schemeClr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1734641-67FB-6D14-B856-4C5392C8C604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D1D5EE2-0BC8-3753-3E3A-4D186076BB60}"/>
              </a:ext>
            </a:extLst>
          </p:cNvPr>
          <p:cNvSpPr txBox="1"/>
          <p:nvPr/>
        </p:nvSpPr>
        <p:spPr>
          <a:xfrm>
            <a:off x="9151050" y="2606351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7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00D11B-2C9F-7512-7683-FBBF53BD4256}"/>
              </a:ext>
            </a:extLst>
          </p:cNvPr>
          <p:cNvSpPr txBox="1"/>
          <p:nvPr/>
        </p:nvSpPr>
        <p:spPr>
          <a:xfrm>
            <a:off x="8645451" y="5092447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Pressure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4BAA5253-E509-9FEB-5515-D21CFB074DF8}"/>
              </a:ext>
            </a:extLst>
          </p:cNvPr>
          <p:cNvSpPr/>
          <p:nvPr/>
        </p:nvSpPr>
        <p:spPr>
          <a:xfrm>
            <a:off x="9512651" y="3149252"/>
            <a:ext cx="346433" cy="3526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66" name="그룹 5">
            <a:extLst>
              <a:ext uri="{FF2B5EF4-FFF2-40B4-BE49-F238E27FC236}">
                <a16:creationId xmlns:a16="http://schemas.microsoft.com/office/drawing/2014/main" id="{FA6286E0-47A9-8777-8BB4-8DBD3E40E171}"/>
              </a:ext>
            </a:extLst>
          </p:cNvPr>
          <p:cNvGrpSpPr/>
          <p:nvPr/>
        </p:nvGrpSpPr>
        <p:grpSpPr>
          <a:xfrm>
            <a:off x="10673441" y="1680042"/>
            <a:ext cx="648072" cy="1997097"/>
            <a:chOff x="4137552" y="2245247"/>
            <a:chExt cx="648072" cy="199709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3070D8-B93F-3FBB-EA8F-0E185422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588" y="2245247"/>
              <a:ext cx="0" cy="1706454"/>
            </a:xfrm>
            <a:prstGeom prst="line">
              <a:avLst/>
            </a:prstGeom>
            <a:ln w="635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22A381A-76A7-6EE8-0872-FD0D9F034446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C79FA9A-D812-FACF-258F-38305C7B776A}"/>
              </a:ext>
            </a:extLst>
          </p:cNvPr>
          <p:cNvSpPr txBox="1"/>
          <p:nvPr/>
        </p:nvSpPr>
        <p:spPr>
          <a:xfrm>
            <a:off x="9943646" y="1303874"/>
            <a:ext cx="210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Prediction Model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Freeform 108">
            <a:extLst>
              <a:ext uri="{FF2B5EF4-FFF2-40B4-BE49-F238E27FC236}">
                <a16:creationId xmlns:a16="http://schemas.microsoft.com/office/drawing/2014/main" id="{8942FF04-EFFF-F8C0-F5F7-151DEFDC257D}"/>
              </a:ext>
            </a:extLst>
          </p:cNvPr>
          <p:cNvSpPr/>
          <p:nvPr/>
        </p:nvSpPr>
        <p:spPr>
          <a:xfrm>
            <a:off x="10761303" y="3109670"/>
            <a:ext cx="421629" cy="43507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BCB548-1E3E-E87F-5ED0-E03F3608C8F8}"/>
              </a:ext>
            </a:extLst>
          </p:cNvPr>
          <p:cNvSpPr txBox="1"/>
          <p:nvPr/>
        </p:nvSpPr>
        <p:spPr>
          <a:xfrm>
            <a:off x="7781954" y="3704201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83BC83-0922-62F6-940F-44803899CCD3}"/>
              </a:ext>
            </a:extLst>
          </p:cNvPr>
          <p:cNvSpPr txBox="1"/>
          <p:nvPr/>
        </p:nvSpPr>
        <p:spPr>
          <a:xfrm>
            <a:off x="10452289" y="3702834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8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584C9B6-114A-1B05-C90B-48130067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425" y="793360"/>
            <a:ext cx="2689294" cy="246362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4D1892B-5E22-790E-5EAA-27DE002497F2}"/>
              </a:ext>
            </a:extLst>
          </p:cNvPr>
          <p:cNvSpPr/>
          <p:nvPr/>
        </p:nvSpPr>
        <p:spPr>
          <a:xfrm>
            <a:off x="2167891" y="1226894"/>
            <a:ext cx="1431634" cy="831243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8FBCA7DC-B623-20E8-F54A-AE22A53057C2}"/>
              </a:ext>
            </a:extLst>
          </p:cNvPr>
          <p:cNvSpPr/>
          <p:nvPr/>
        </p:nvSpPr>
        <p:spPr>
          <a:xfrm>
            <a:off x="5236339" y="95193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6DC7C-A8A7-7C1E-16AE-6476603F98B4}"/>
              </a:ext>
            </a:extLst>
          </p:cNvPr>
          <p:cNvGrpSpPr/>
          <p:nvPr/>
        </p:nvGrpSpPr>
        <p:grpSpPr>
          <a:xfrm>
            <a:off x="6342370" y="1457850"/>
            <a:ext cx="4308786" cy="1195254"/>
            <a:chOff x="803640" y="3362835"/>
            <a:chExt cx="2059657" cy="953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48CC3-62EE-AC03-9F80-C5D7924E3E1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DP009, DP0350, DP0351, DP0352, DP0353, DP0354, DP0355, DP0356, DP0377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281989-E578-787A-99B0-160CB81C433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 Parameters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394BD6C-1610-C142-4598-B1EDBBB215F0}"/>
              </a:ext>
            </a:extLst>
          </p:cNvPr>
          <p:cNvSpPr/>
          <p:nvPr/>
        </p:nvSpPr>
        <p:spPr>
          <a:xfrm>
            <a:off x="5880770" y="1561672"/>
            <a:ext cx="196222" cy="183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495DA3-BA34-85B3-263D-088FA49715E5}"/>
              </a:ext>
            </a:extLst>
          </p:cNvPr>
          <p:cNvGrpSpPr/>
          <p:nvPr/>
        </p:nvGrpSpPr>
        <p:grpSpPr>
          <a:xfrm>
            <a:off x="6364349" y="3264391"/>
            <a:ext cx="4308786" cy="1195255"/>
            <a:chOff x="803640" y="3362835"/>
            <a:chExt cx="2059657" cy="9539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6D60B-5026-266F-B8F6-DE3490566E3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3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Good punch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Bad upper punch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Bad lower punch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7F0A52-6B7F-EFA7-3D58-B2B6C88638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CB34C57-E6F5-DA81-DBB5-622CFF8730D8}"/>
              </a:ext>
            </a:extLst>
          </p:cNvPr>
          <p:cNvSpPr txBox="1">
            <a:spLocks/>
          </p:cNvSpPr>
          <p:nvPr/>
        </p:nvSpPr>
        <p:spPr>
          <a:xfrm>
            <a:off x="115089" y="171373"/>
            <a:ext cx="3337027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02F60-FFBC-55C2-9F4D-36E56F8CCDD4}"/>
              </a:ext>
            </a:extLst>
          </p:cNvPr>
          <p:cNvGrpSpPr/>
          <p:nvPr/>
        </p:nvGrpSpPr>
        <p:grpSpPr>
          <a:xfrm>
            <a:off x="902412" y="3629099"/>
            <a:ext cx="4397340" cy="764626"/>
            <a:chOff x="803640" y="3359145"/>
            <a:chExt cx="2714096" cy="6102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22D8B-6D23-28C6-D33C-45C47E7283B8}"/>
                </a:ext>
              </a:extLst>
            </p:cNvPr>
            <p:cNvSpPr txBox="1"/>
            <p:nvPr/>
          </p:nvSpPr>
          <p:spPr>
            <a:xfrm>
              <a:off x="803640" y="3674636"/>
              <a:ext cx="2714096" cy="294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I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Machine state : Running (DP0025)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345861-3431-6C95-C830-C594A6DEEA7F}"/>
                </a:ext>
              </a:extLst>
            </p:cNvPr>
            <p:cNvSpPr txBox="1"/>
            <p:nvPr/>
          </p:nvSpPr>
          <p:spPr>
            <a:xfrm>
              <a:off x="855696" y="3359145"/>
              <a:ext cx="2059657" cy="515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Predefine Parameters</a:t>
              </a:r>
            </a:p>
            <a:p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6B0AB2F-F9DB-C0BC-0287-31A1DB7094C5}"/>
              </a:ext>
            </a:extLst>
          </p:cNvPr>
          <p:cNvSpPr/>
          <p:nvPr/>
        </p:nvSpPr>
        <p:spPr>
          <a:xfrm>
            <a:off x="5950978" y="3378480"/>
            <a:ext cx="196222" cy="183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A5B963-BFEC-CB4C-00EB-FD8DC817D17F}"/>
              </a:ext>
            </a:extLst>
          </p:cNvPr>
          <p:cNvSpPr/>
          <p:nvPr/>
        </p:nvSpPr>
        <p:spPr>
          <a:xfrm>
            <a:off x="675228" y="3735334"/>
            <a:ext cx="196222" cy="183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6AEDC-958B-0274-2D93-AA3607EC2CD9}"/>
              </a:ext>
            </a:extLst>
          </p:cNvPr>
          <p:cNvSpPr txBox="1"/>
          <p:nvPr/>
        </p:nvSpPr>
        <p:spPr>
          <a:xfrm>
            <a:off x="902412" y="4318753"/>
            <a:ext cx="439734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Main compression force : 4 / 6 / 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E6387-15A3-7917-2FA9-717DA8EDF07A}"/>
              </a:ext>
            </a:extLst>
          </p:cNvPr>
          <p:cNvCxnSpPr>
            <a:cxnSpLocks/>
          </p:cNvCxnSpPr>
          <p:nvPr/>
        </p:nvCxnSpPr>
        <p:spPr>
          <a:xfrm>
            <a:off x="0" y="678093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7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52466F1-BBCE-CBE9-7EFE-22F395B84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62792"/>
              </p:ext>
            </p:extLst>
          </p:nvPr>
        </p:nvGraphicFramePr>
        <p:xfrm>
          <a:off x="1845276" y="1593539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9074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8403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8452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C7D769-581B-D92F-8583-9EA01BDDF7C4}"/>
              </a:ext>
            </a:extLst>
          </p:cNvPr>
          <p:cNvSpPr txBox="1">
            <a:spLocks/>
          </p:cNvSpPr>
          <p:nvPr/>
        </p:nvSpPr>
        <p:spPr>
          <a:xfrm>
            <a:off x="339043" y="171373"/>
            <a:ext cx="7202187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Prediction- Logistic Regression </a:t>
            </a:r>
            <a:r>
              <a:rPr lang="en-IN" b="1" dirty="0"/>
              <a:t>Model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8CC9C-B8DA-7971-CEE0-BD37A52F5C9D}"/>
              </a:ext>
            </a:extLst>
          </p:cNvPr>
          <p:cNvSpPr txBox="1"/>
          <p:nvPr/>
        </p:nvSpPr>
        <p:spPr>
          <a:xfrm>
            <a:off x="2630183" y="942771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id="{7395397B-153A-2D97-6F7D-C504FA5662EA}"/>
              </a:ext>
            </a:extLst>
          </p:cNvPr>
          <p:cNvSpPr/>
          <p:nvPr/>
        </p:nvSpPr>
        <p:spPr>
          <a:xfrm>
            <a:off x="2161198" y="908909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CC9F5-5CC6-37B6-6464-F21E76E8AF47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D41BC-7471-F371-237D-30BDB2401C23}"/>
              </a:ext>
            </a:extLst>
          </p:cNvPr>
          <p:cNvSpPr/>
          <p:nvPr/>
        </p:nvSpPr>
        <p:spPr>
          <a:xfrm>
            <a:off x="1845276" y="1489755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A826D58B-6CC3-4A9F-5C34-126839D85055}"/>
              </a:ext>
            </a:extLst>
          </p:cNvPr>
          <p:cNvSpPr/>
          <p:nvPr/>
        </p:nvSpPr>
        <p:spPr>
          <a:xfrm rot="5400000">
            <a:off x="9276296" y="1332489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3CA549-718D-A3A3-886A-480CAF07086A}"/>
              </a:ext>
            </a:extLst>
          </p:cNvPr>
          <p:cNvSpPr/>
          <p:nvPr/>
        </p:nvSpPr>
        <p:spPr>
          <a:xfrm flipV="1">
            <a:off x="1758075" y="1459333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자유형: 도형 97">
            <a:extLst>
              <a:ext uri="{FF2B5EF4-FFF2-40B4-BE49-F238E27FC236}">
                <a16:creationId xmlns:a16="http://schemas.microsoft.com/office/drawing/2014/main" id="{0A1366BC-4DAA-D4BD-E5EE-3905A982F869}"/>
              </a:ext>
            </a:extLst>
          </p:cNvPr>
          <p:cNvSpPr/>
          <p:nvPr/>
        </p:nvSpPr>
        <p:spPr>
          <a:xfrm flipH="1">
            <a:off x="9331453" y="1441085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E749E95-0D7A-0EBD-2870-77133A7D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4345"/>
              </p:ext>
            </p:extLst>
          </p:nvPr>
        </p:nvGraphicFramePr>
        <p:xfrm>
          <a:off x="1823018" y="4335025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11520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6822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6621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7F99B2-9A35-0C5C-92FA-09EC47FFA7FB}"/>
              </a:ext>
            </a:extLst>
          </p:cNvPr>
          <p:cNvSpPr txBox="1"/>
          <p:nvPr/>
        </p:nvSpPr>
        <p:spPr>
          <a:xfrm>
            <a:off x="2618194" y="3684257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19" name="Donut 24">
            <a:extLst>
              <a:ext uri="{FF2B5EF4-FFF2-40B4-BE49-F238E27FC236}">
                <a16:creationId xmlns:a16="http://schemas.microsoft.com/office/drawing/2014/main" id="{79423074-594A-B1B0-9A5F-13A716D27CA9}"/>
              </a:ext>
            </a:extLst>
          </p:cNvPr>
          <p:cNvSpPr/>
          <p:nvPr/>
        </p:nvSpPr>
        <p:spPr>
          <a:xfrm>
            <a:off x="2149209" y="3650395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48878-24A8-F7E7-6095-26A156716558}"/>
              </a:ext>
            </a:extLst>
          </p:cNvPr>
          <p:cNvSpPr/>
          <p:nvPr/>
        </p:nvSpPr>
        <p:spPr>
          <a:xfrm>
            <a:off x="1823018" y="4231241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952C5E27-5658-C48A-2BBF-5B9D279DE2BD}"/>
              </a:ext>
            </a:extLst>
          </p:cNvPr>
          <p:cNvSpPr/>
          <p:nvPr/>
        </p:nvSpPr>
        <p:spPr>
          <a:xfrm rot="5400000">
            <a:off x="9254038" y="4073975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FF1422-5C61-BCE1-0B0E-E05955B37F6B}"/>
              </a:ext>
            </a:extLst>
          </p:cNvPr>
          <p:cNvSpPr/>
          <p:nvPr/>
        </p:nvSpPr>
        <p:spPr>
          <a:xfrm flipV="1">
            <a:off x="1735817" y="4200819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자유형: 도형 97">
            <a:extLst>
              <a:ext uri="{FF2B5EF4-FFF2-40B4-BE49-F238E27FC236}">
                <a16:creationId xmlns:a16="http://schemas.microsoft.com/office/drawing/2014/main" id="{19B48686-CC78-ADD3-F47B-C7C1E7DA3355}"/>
              </a:ext>
            </a:extLst>
          </p:cNvPr>
          <p:cNvSpPr/>
          <p:nvPr/>
        </p:nvSpPr>
        <p:spPr>
          <a:xfrm flipH="1">
            <a:off x="9309195" y="4182571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08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400692" y="109446"/>
            <a:ext cx="753212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 - </a:t>
            </a:r>
            <a:r>
              <a:rPr lang="en-IN" b="1" dirty="0"/>
              <a:t>Decision tree Confusion Matrix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A2E3B6-AE96-C6D4-2468-545FDC3FF225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F0211076-AE7E-7C9F-7EBD-8F5B91880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8700"/>
              </p:ext>
            </p:extLst>
          </p:nvPr>
        </p:nvGraphicFramePr>
        <p:xfrm>
          <a:off x="1711238" y="1569335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14614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+mj-lt"/>
                        </a:rPr>
                        <a:t>0</a:t>
                      </a:r>
                      <a:endParaRPr lang="en-IN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56E7459-6B50-BC29-54A3-5E9A9AB76A02}"/>
              </a:ext>
            </a:extLst>
          </p:cNvPr>
          <p:cNvSpPr txBox="1"/>
          <p:nvPr/>
        </p:nvSpPr>
        <p:spPr>
          <a:xfrm>
            <a:off x="2464107" y="927694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31" name="Donut 24">
            <a:extLst>
              <a:ext uri="{FF2B5EF4-FFF2-40B4-BE49-F238E27FC236}">
                <a16:creationId xmlns:a16="http://schemas.microsoft.com/office/drawing/2014/main" id="{3AE72F42-CAC6-62A9-A283-800110F4F6D2}"/>
              </a:ext>
            </a:extLst>
          </p:cNvPr>
          <p:cNvSpPr/>
          <p:nvPr/>
        </p:nvSpPr>
        <p:spPr>
          <a:xfrm>
            <a:off x="1995122" y="893832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2CD621-DD4F-68B4-7FAF-687E3D81603F}"/>
              </a:ext>
            </a:extLst>
          </p:cNvPr>
          <p:cNvSpPr/>
          <p:nvPr/>
        </p:nvSpPr>
        <p:spPr>
          <a:xfrm>
            <a:off x="1668931" y="1474678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13AA04A1-2638-B12D-FF01-BA24C63CFC09}"/>
              </a:ext>
            </a:extLst>
          </p:cNvPr>
          <p:cNvSpPr/>
          <p:nvPr/>
        </p:nvSpPr>
        <p:spPr>
          <a:xfrm rot="5400000">
            <a:off x="9099951" y="131741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31BF6F-CE42-6E53-4F64-E0D9207F3E4F}"/>
              </a:ext>
            </a:extLst>
          </p:cNvPr>
          <p:cNvSpPr/>
          <p:nvPr/>
        </p:nvSpPr>
        <p:spPr>
          <a:xfrm flipV="1">
            <a:off x="1581730" y="1444256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자유형: 도형 97">
            <a:extLst>
              <a:ext uri="{FF2B5EF4-FFF2-40B4-BE49-F238E27FC236}">
                <a16:creationId xmlns:a16="http://schemas.microsoft.com/office/drawing/2014/main" id="{6B52058C-7836-98F4-9CAF-EC7F2149D7AD}"/>
              </a:ext>
            </a:extLst>
          </p:cNvPr>
          <p:cNvSpPr/>
          <p:nvPr/>
        </p:nvSpPr>
        <p:spPr>
          <a:xfrm flipH="1">
            <a:off x="9155108" y="1426008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3E157908-1B59-630C-F7F3-673EFD6D4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83078"/>
              </p:ext>
            </p:extLst>
          </p:nvPr>
        </p:nvGraphicFramePr>
        <p:xfrm>
          <a:off x="1749413" y="4453525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19108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10727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10816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5996339-1E6F-47DA-D7DD-422093429BC9}"/>
              </a:ext>
            </a:extLst>
          </p:cNvPr>
          <p:cNvSpPr txBox="1"/>
          <p:nvPr/>
        </p:nvSpPr>
        <p:spPr>
          <a:xfrm>
            <a:off x="2544589" y="3802757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38" name="Donut 24">
            <a:extLst>
              <a:ext uri="{FF2B5EF4-FFF2-40B4-BE49-F238E27FC236}">
                <a16:creationId xmlns:a16="http://schemas.microsoft.com/office/drawing/2014/main" id="{9D67AB41-1C95-2F32-37F8-88B20A1B5A7A}"/>
              </a:ext>
            </a:extLst>
          </p:cNvPr>
          <p:cNvSpPr/>
          <p:nvPr/>
        </p:nvSpPr>
        <p:spPr>
          <a:xfrm>
            <a:off x="2075604" y="3768895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3E654C-0332-51B6-7377-5379A202C28E}"/>
              </a:ext>
            </a:extLst>
          </p:cNvPr>
          <p:cNvSpPr/>
          <p:nvPr/>
        </p:nvSpPr>
        <p:spPr>
          <a:xfrm>
            <a:off x="1749413" y="4349741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ounded Rectangle 14">
            <a:extLst>
              <a:ext uri="{FF2B5EF4-FFF2-40B4-BE49-F238E27FC236}">
                <a16:creationId xmlns:a16="http://schemas.microsoft.com/office/drawing/2014/main" id="{6990A4DB-7C6D-A78C-33AF-3E1AF72ABF6E}"/>
              </a:ext>
            </a:extLst>
          </p:cNvPr>
          <p:cNvSpPr/>
          <p:nvPr/>
        </p:nvSpPr>
        <p:spPr>
          <a:xfrm rot="5400000">
            <a:off x="9180433" y="4192475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C6382B0-81FE-64CF-6BC2-263A2AD3E645}"/>
              </a:ext>
            </a:extLst>
          </p:cNvPr>
          <p:cNvSpPr/>
          <p:nvPr/>
        </p:nvSpPr>
        <p:spPr>
          <a:xfrm flipV="1">
            <a:off x="1662212" y="4319319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자유형: 도형 97">
            <a:extLst>
              <a:ext uri="{FF2B5EF4-FFF2-40B4-BE49-F238E27FC236}">
                <a16:creationId xmlns:a16="http://schemas.microsoft.com/office/drawing/2014/main" id="{DC0FBDB0-A3CE-DC06-9C4B-30F0DFA455D0}"/>
              </a:ext>
            </a:extLst>
          </p:cNvPr>
          <p:cNvSpPr/>
          <p:nvPr/>
        </p:nvSpPr>
        <p:spPr>
          <a:xfrm flipH="1">
            <a:off x="9235590" y="4301071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02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732617" y="109446"/>
            <a:ext cx="5705586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 - </a:t>
            </a:r>
            <a:r>
              <a:rPr lang="en-IN" b="1" dirty="0"/>
              <a:t>Decision tree View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1255D1-4E5C-7D38-0A98-10A89DCB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90" y="1615736"/>
            <a:ext cx="8725558" cy="40482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C8ACC0-F715-249E-92E0-8DA9502A24B8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B382DD5-A911-5647-999E-2E8094141D28}"/>
              </a:ext>
            </a:extLst>
          </p:cNvPr>
          <p:cNvGrpSpPr/>
          <p:nvPr/>
        </p:nvGrpSpPr>
        <p:grpSpPr>
          <a:xfrm>
            <a:off x="1194914" y="1441392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1C12DF-5A01-96D5-FE58-EFF921FB684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C1453E-B359-83E2-3822-7B610E7FB25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283DDC-56A0-24F4-C79A-B53178C1F0EA}"/>
              </a:ext>
            </a:extLst>
          </p:cNvPr>
          <p:cNvGrpSpPr/>
          <p:nvPr/>
        </p:nvGrpSpPr>
        <p:grpSpPr>
          <a:xfrm flipV="1">
            <a:off x="1174366" y="5253123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8D200C-7590-B591-B89F-1C4C2E48996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06DB85-8906-9B8D-CA3F-660BDF5C1BB1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B18FFA-B879-AFE8-AE20-08B59A27D93D}"/>
              </a:ext>
            </a:extLst>
          </p:cNvPr>
          <p:cNvGrpSpPr/>
          <p:nvPr/>
        </p:nvGrpSpPr>
        <p:grpSpPr>
          <a:xfrm rot="5400000">
            <a:off x="9682758" y="1424182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77CC3-B6FA-C382-51AE-28EE23385E15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5E321-DA4A-C070-59BD-37BEA1D07A2B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133D68-A73C-2543-3F7E-785B6F713971}"/>
              </a:ext>
            </a:extLst>
          </p:cNvPr>
          <p:cNvGrpSpPr/>
          <p:nvPr/>
        </p:nvGrpSpPr>
        <p:grpSpPr>
          <a:xfrm rot="16200000" flipV="1">
            <a:off x="9655275" y="5271699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A2C686-9A54-F5A2-51BB-29E6D3A1148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307FC6-D151-B086-20F2-6A4B31806211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85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426989" y="109446"/>
            <a:ext cx="5705586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 - </a:t>
            </a:r>
            <a:r>
              <a:rPr lang="en-IN" b="1" dirty="0"/>
              <a:t>Decision tree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2BA5E8-FA57-C056-3050-209403B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3" y="1546357"/>
            <a:ext cx="5333630" cy="42378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6B06443-AC3F-8821-BEB9-2C579075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20" y="1405709"/>
            <a:ext cx="4276725" cy="3571875"/>
          </a:xfrm>
          <a:prstGeom prst="rect">
            <a:avLst/>
          </a:prstGeom>
        </p:spPr>
      </p:pic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FB7357F1-D97E-30E4-4A91-659AA97D713D}"/>
              </a:ext>
            </a:extLst>
          </p:cNvPr>
          <p:cNvSpPr/>
          <p:nvPr/>
        </p:nvSpPr>
        <p:spPr>
          <a:xfrm>
            <a:off x="1510298" y="904407"/>
            <a:ext cx="2743200" cy="584576"/>
          </a:xfrm>
          <a:prstGeom prst="flowChartOffpageConnector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040A10F6-D878-F152-CB2B-4632BE785873}"/>
              </a:ext>
            </a:extLst>
          </p:cNvPr>
          <p:cNvSpPr/>
          <p:nvPr/>
        </p:nvSpPr>
        <p:spPr>
          <a:xfrm>
            <a:off x="7518967" y="904407"/>
            <a:ext cx="2743200" cy="584576"/>
          </a:xfrm>
          <a:prstGeom prst="flowChartOffpageConnector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12111-0F0E-36B0-16FA-E66E7C196F6F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6B089A-3EBB-8678-7E49-36C1B5A81760}"/>
              </a:ext>
            </a:extLst>
          </p:cNvPr>
          <p:cNvCxnSpPr/>
          <p:nvPr/>
        </p:nvCxnSpPr>
        <p:spPr>
          <a:xfrm>
            <a:off x="6096000" y="1787703"/>
            <a:ext cx="0" cy="201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3F104-9B21-CF47-E2F3-6745F6E01BE4}"/>
              </a:ext>
            </a:extLst>
          </p:cNvPr>
          <p:cNvSpPr txBox="1"/>
          <p:nvPr/>
        </p:nvSpPr>
        <p:spPr>
          <a:xfrm>
            <a:off x="5303167" y="6904925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236306" y="109446"/>
            <a:ext cx="8301519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Prediction- </a:t>
            </a:r>
            <a:r>
              <a:rPr lang="en-IN" b="1" dirty="0"/>
              <a:t>Random Forest Confusion Matrix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341E956C-96E2-5623-F7AC-D4C4B7FC1112}"/>
              </a:ext>
            </a:extLst>
          </p:cNvPr>
          <p:cNvSpPr/>
          <p:nvPr/>
        </p:nvSpPr>
        <p:spPr>
          <a:xfrm>
            <a:off x="4617951" y="6904925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1DC683-BBBE-6A4E-C6CE-9096D5E5D40E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F75ABCFD-1AAC-A690-FF7A-720B5C141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61194"/>
              </p:ext>
            </p:extLst>
          </p:nvPr>
        </p:nvGraphicFramePr>
        <p:xfrm>
          <a:off x="2019461" y="1600157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53430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8C90F82-D3CD-BAE7-AD15-97505A09A63F}"/>
              </a:ext>
            </a:extLst>
          </p:cNvPr>
          <p:cNvSpPr txBox="1"/>
          <p:nvPr/>
        </p:nvSpPr>
        <p:spPr>
          <a:xfrm>
            <a:off x="2772330" y="958516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31" name="Donut 24">
            <a:extLst>
              <a:ext uri="{FF2B5EF4-FFF2-40B4-BE49-F238E27FC236}">
                <a16:creationId xmlns:a16="http://schemas.microsoft.com/office/drawing/2014/main" id="{955997EF-0516-E0AE-B5DA-F26A8290C36A}"/>
              </a:ext>
            </a:extLst>
          </p:cNvPr>
          <p:cNvSpPr/>
          <p:nvPr/>
        </p:nvSpPr>
        <p:spPr>
          <a:xfrm>
            <a:off x="2303345" y="924654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A78808-6D5B-20C5-DA02-A4E838664137}"/>
              </a:ext>
            </a:extLst>
          </p:cNvPr>
          <p:cNvSpPr/>
          <p:nvPr/>
        </p:nvSpPr>
        <p:spPr>
          <a:xfrm>
            <a:off x="1977154" y="1505500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CCCE9F24-F828-C967-6D65-5C1F398935FE}"/>
              </a:ext>
            </a:extLst>
          </p:cNvPr>
          <p:cNvSpPr/>
          <p:nvPr/>
        </p:nvSpPr>
        <p:spPr>
          <a:xfrm rot="5400000">
            <a:off x="9408174" y="1348234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1788B4-FF71-2BB4-77A5-3825B646D32E}"/>
              </a:ext>
            </a:extLst>
          </p:cNvPr>
          <p:cNvSpPr/>
          <p:nvPr/>
        </p:nvSpPr>
        <p:spPr>
          <a:xfrm flipV="1">
            <a:off x="1889953" y="1475078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자유형: 도형 97">
            <a:extLst>
              <a:ext uri="{FF2B5EF4-FFF2-40B4-BE49-F238E27FC236}">
                <a16:creationId xmlns:a16="http://schemas.microsoft.com/office/drawing/2014/main" id="{011E2AFA-4036-4778-4C50-180DB04A3D21}"/>
              </a:ext>
            </a:extLst>
          </p:cNvPr>
          <p:cNvSpPr/>
          <p:nvPr/>
        </p:nvSpPr>
        <p:spPr>
          <a:xfrm flipH="1">
            <a:off x="9463331" y="1456830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FEDD1BD-AE2F-50EB-9708-36AF27EF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06724"/>
              </p:ext>
            </p:extLst>
          </p:nvPr>
        </p:nvGraphicFramePr>
        <p:xfrm>
          <a:off x="2057636" y="4484347"/>
          <a:ext cx="75658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460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91460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75863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42985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43754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EFC8D4A-6754-1D3D-9043-69B8ECDF5639}"/>
              </a:ext>
            </a:extLst>
          </p:cNvPr>
          <p:cNvSpPr txBox="1"/>
          <p:nvPr/>
        </p:nvSpPr>
        <p:spPr>
          <a:xfrm>
            <a:off x="2852812" y="3833579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38" name="Donut 24">
            <a:extLst>
              <a:ext uri="{FF2B5EF4-FFF2-40B4-BE49-F238E27FC236}">
                <a16:creationId xmlns:a16="http://schemas.microsoft.com/office/drawing/2014/main" id="{7CC089B6-DE56-B24F-4A76-88511060E278}"/>
              </a:ext>
            </a:extLst>
          </p:cNvPr>
          <p:cNvSpPr/>
          <p:nvPr/>
        </p:nvSpPr>
        <p:spPr>
          <a:xfrm>
            <a:off x="2383827" y="3799717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C5300A-BC48-BE8B-CE4E-E57358012C75}"/>
              </a:ext>
            </a:extLst>
          </p:cNvPr>
          <p:cNvSpPr/>
          <p:nvPr/>
        </p:nvSpPr>
        <p:spPr>
          <a:xfrm>
            <a:off x="2057636" y="4380563"/>
            <a:ext cx="7588287" cy="994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ounded Rectangle 14">
            <a:extLst>
              <a:ext uri="{FF2B5EF4-FFF2-40B4-BE49-F238E27FC236}">
                <a16:creationId xmlns:a16="http://schemas.microsoft.com/office/drawing/2014/main" id="{F9B22B90-FDE0-3C4B-4A60-14EC9B130C34}"/>
              </a:ext>
            </a:extLst>
          </p:cNvPr>
          <p:cNvSpPr/>
          <p:nvPr/>
        </p:nvSpPr>
        <p:spPr>
          <a:xfrm rot="5400000">
            <a:off x="9488656" y="4223297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13135A-B00A-60F2-365C-9AFE9FD85886}"/>
              </a:ext>
            </a:extLst>
          </p:cNvPr>
          <p:cNvSpPr/>
          <p:nvPr/>
        </p:nvSpPr>
        <p:spPr>
          <a:xfrm flipV="1">
            <a:off x="1970435" y="4350141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자유형: 도형 97">
            <a:extLst>
              <a:ext uri="{FF2B5EF4-FFF2-40B4-BE49-F238E27FC236}">
                <a16:creationId xmlns:a16="http://schemas.microsoft.com/office/drawing/2014/main" id="{A5FCCCB9-DCCF-0D06-D106-68C880314326}"/>
              </a:ext>
            </a:extLst>
          </p:cNvPr>
          <p:cNvSpPr/>
          <p:nvPr/>
        </p:nvSpPr>
        <p:spPr>
          <a:xfrm flipH="1">
            <a:off x="9543813" y="4331893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9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3F104-9B21-CF47-E2F3-6745F6E01BE4}"/>
              </a:ext>
            </a:extLst>
          </p:cNvPr>
          <p:cNvSpPr txBox="1"/>
          <p:nvPr/>
        </p:nvSpPr>
        <p:spPr>
          <a:xfrm>
            <a:off x="3371268" y="5034626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CB90B-719D-186B-4613-D083C76B9D34}"/>
              </a:ext>
            </a:extLst>
          </p:cNvPr>
          <p:cNvSpPr txBox="1"/>
          <p:nvPr/>
        </p:nvSpPr>
        <p:spPr>
          <a:xfrm>
            <a:off x="3917738" y="2180643"/>
            <a:ext cx="2986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+mj-lt"/>
              </a:rPr>
              <a:t>Confusion matrix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C84232E-2868-E2F6-8F71-353806CE6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14639"/>
              </p:ext>
            </p:extLst>
          </p:nvPr>
        </p:nvGraphicFramePr>
        <p:xfrm>
          <a:off x="1982912" y="2557938"/>
          <a:ext cx="7202188" cy="21845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00547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800547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800547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800547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542377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586134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513707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53430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542377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54511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0" y="109446"/>
            <a:ext cx="8332342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Prediction- </a:t>
            </a:r>
            <a:r>
              <a:rPr lang="en-IN" b="1" dirty="0"/>
              <a:t>Random Forest - 3 Variables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341E956C-96E2-5623-F7AC-D4C4B7FC1112}"/>
              </a:ext>
            </a:extLst>
          </p:cNvPr>
          <p:cNvSpPr/>
          <p:nvPr/>
        </p:nvSpPr>
        <p:spPr>
          <a:xfrm>
            <a:off x="2820626" y="4990217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F36294-D89D-4F88-FB0E-C65BC3527F46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feld 1">
            <a:extLst>
              <a:ext uri="{FF2B5EF4-FFF2-40B4-BE49-F238E27FC236}">
                <a16:creationId xmlns:a16="http://schemas.microsoft.com/office/drawing/2014/main" id="{342CC72E-A001-00EE-74CD-7C02A890F808}"/>
              </a:ext>
            </a:extLst>
          </p:cNvPr>
          <p:cNvSpPr txBox="1"/>
          <p:nvPr/>
        </p:nvSpPr>
        <p:spPr>
          <a:xfrm>
            <a:off x="2705252" y="835132"/>
            <a:ext cx="536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Only using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Humidity (Vibration sensor 1) DP0351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Pressure (Vibration sensor 1) DP0352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Main motor temp.  DP0377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0A6179-78EE-1D94-D4E2-EB786B336497}"/>
              </a:ext>
            </a:extLst>
          </p:cNvPr>
          <p:cNvSpPr/>
          <p:nvPr/>
        </p:nvSpPr>
        <p:spPr>
          <a:xfrm>
            <a:off x="2547988" y="962990"/>
            <a:ext cx="123291" cy="1055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4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3F104-9B21-CF47-E2F3-6745F6E01BE4}"/>
              </a:ext>
            </a:extLst>
          </p:cNvPr>
          <p:cNvSpPr txBox="1"/>
          <p:nvPr/>
        </p:nvSpPr>
        <p:spPr>
          <a:xfrm>
            <a:off x="3484840" y="4981754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</a:t>
            </a:r>
            <a:r>
              <a:rPr lang="en-IN" sz="2000" b="1" dirty="0">
                <a:latin typeface="+mj-lt"/>
              </a:rPr>
              <a:t>100</a:t>
            </a:r>
            <a:r>
              <a:rPr lang="en-IN" b="1" dirty="0">
                <a:latin typeface="+mj-lt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CB90B-719D-186B-4613-D083C76B9D34}"/>
              </a:ext>
            </a:extLst>
          </p:cNvPr>
          <p:cNvSpPr txBox="1"/>
          <p:nvPr/>
        </p:nvSpPr>
        <p:spPr>
          <a:xfrm>
            <a:off x="4257865" y="2082377"/>
            <a:ext cx="29384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+mj-lt"/>
              </a:rPr>
              <a:t>Confusion matrix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C84232E-2868-E2F6-8F71-353806CE6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44851"/>
              </p:ext>
            </p:extLst>
          </p:nvPr>
        </p:nvGraphicFramePr>
        <p:xfrm>
          <a:off x="2085654" y="2472257"/>
          <a:ext cx="7674796" cy="21845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918699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918699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918699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918699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542377">
                <a:tc>
                  <a:txBody>
                    <a:bodyPr/>
                    <a:lstStyle/>
                    <a:p>
                      <a:endParaRPr lang="en-IN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586134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14472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513707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542377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-924674" y="107160"/>
            <a:ext cx="9729627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Prediction- </a:t>
            </a:r>
            <a:r>
              <a:rPr lang="en-IN" b="1" dirty="0"/>
              <a:t>Decision Tree - 1 variable</a:t>
            </a:r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341E956C-96E2-5623-F7AC-D4C4B7FC1112}"/>
              </a:ext>
            </a:extLst>
          </p:cNvPr>
          <p:cNvSpPr/>
          <p:nvPr/>
        </p:nvSpPr>
        <p:spPr>
          <a:xfrm>
            <a:off x="2934198" y="4937345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8DAD53-9962-7EAE-08AA-0D5A54B4DCC7}"/>
              </a:ext>
            </a:extLst>
          </p:cNvPr>
          <p:cNvSpPr txBox="1"/>
          <p:nvPr/>
        </p:nvSpPr>
        <p:spPr>
          <a:xfrm>
            <a:off x="2705252" y="835132"/>
            <a:ext cx="536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Only using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Humidity (Vibration sensor 1) DP0351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Pressure (Vibration sensor 1) DP0352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B4DF2-CBDD-BE91-A798-2710AEF6DBC2}"/>
              </a:ext>
            </a:extLst>
          </p:cNvPr>
          <p:cNvCxnSpPr>
            <a:cxnSpLocks/>
          </p:cNvCxnSpPr>
          <p:nvPr/>
        </p:nvCxnSpPr>
        <p:spPr>
          <a:xfrm>
            <a:off x="606173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B2F6FC3-3F9B-843D-C0AD-A52093790BA8}"/>
              </a:ext>
            </a:extLst>
          </p:cNvPr>
          <p:cNvSpPr/>
          <p:nvPr/>
        </p:nvSpPr>
        <p:spPr>
          <a:xfrm>
            <a:off x="2547988" y="962990"/>
            <a:ext cx="123291" cy="1055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62238" y="129481"/>
            <a:ext cx="8189669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Prediction - </a:t>
            </a:r>
            <a:r>
              <a:rPr lang="en-IN" b="1" dirty="0"/>
              <a:t>Decision tree Experiments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68B09C-54DA-9549-D563-2FFE017EDBF3}"/>
              </a:ext>
            </a:extLst>
          </p:cNvPr>
          <p:cNvSpPr txBox="1"/>
          <p:nvPr/>
        </p:nvSpPr>
        <p:spPr>
          <a:xfrm>
            <a:off x="732617" y="941033"/>
            <a:ext cx="786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Taking out best performing variables over multiple iterations on </a:t>
            </a:r>
            <a:r>
              <a:rPr lang="en-US" b="1" dirty="0">
                <a:latin typeface="+mj-lt"/>
              </a:rPr>
              <a:t>Placebo/</a:t>
            </a:r>
            <a:r>
              <a:rPr lang="en-US" b="1" dirty="0" err="1">
                <a:latin typeface="+mj-lt"/>
              </a:rPr>
              <a:t>Manitol</a:t>
            </a:r>
            <a:endParaRPr lang="en-US" b="1" dirty="0">
              <a:latin typeface="+mj-l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12D95A7-1F2F-8E3C-BCD2-8E7D36A28D98}"/>
              </a:ext>
            </a:extLst>
          </p:cNvPr>
          <p:cNvSpPr txBox="1"/>
          <p:nvPr/>
        </p:nvSpPr>
        <p:spPr>
          <a:xfrm>
            <a:off x="6764887" y="4640247"/>
            <a:ext cx="382252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Accuracy</a:t>
            </a:r>
            <a:r>
              <a:rPr lang="en-IN" b="1" dirty="0">
                <a:latin typeface="+mj-lt"/>
              </a:rPr>
              <a:t>:   96,233%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79FCFA3-1357-C480-C4B2-AF6F3278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45589"/>
              </p:ext>
            </p:extLst>
          </p:nvPr>
        </p:nvGraphicFramePr>
        <p:xfrm>
          <a:off x="5565968" y="1868659"/>
          <a:ext cx="5343932" cy="24437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5983">
                  <a:extLst>
                    <a:ext uri="{9D8B030D-6E8A-4147-A177-3AD203B41FA5}">
                      <a16:colId xmlns:a16="http://schemas.microsoft.com/office/drawing/2014/main" val="3399686760"/>
                    </a:ext>
                  </a:extLst>
                </a:gridCol>
                <a:gridCol w="1335983">
                  <a:extLst>
                    <a:ext uri="{9D8B030D-6E8A-4147-A177-3AD203B41FA5}">
                      <a16:colId xmlns:a16="http://schemas.microsoft.com/office/drawing/2014/main" val="2918345953"/>
                    </a:ext>
                  </a:extLst>
                </a:gridCol>
                <a:gridCol w="1335983">
                  <a:extLst>
                    <a:ext uri="{9D8B030D-6E8A-4147-A177-3AD203B41FA5}">
                      <a16:colId xmlns:a16="http://schemas.microsoft.com/office/drawing/2014/main" val="2946010228"/>
                    </a:ext>
                  </a:extLst>
                </a:gridCol>
                <a:gridCol w="1335983">
                  <a:extLst>
                    <a:ext uri="{9D8B030D-6E8A-4147-A177-3AD203B41FA5}">
                      <a16:colId xmlns:a16="http://schemas.microsoft.com/office/drawing/2014/main" val="3891506140"/>
                    </a:ext>
                  </a:extLst>
                </a:gridCol>
              </a:tblGrid>
              <a:tr h="523491">
                <a:tc>
                  <a:txBody>
                    <a:bodyPr/>
                    <a:lstStyle/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31240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Good punch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274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upper punch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12851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1130"/>
                  </a:ext>
                </a:extLst>
              </a:tr>
              <a:tr h="523491"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Bad lower punch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+mj-lt"/>
                        </a:rPr>
                        <a:t>13193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96918"/>
                  </a:ext>
                </a:extLst>
              </a:tr>
            </a:tbl>
          </a:graphicData>
        </a:graphic>
      </p:graphicFrame>
      <p:sp>
        <p:nvSpPr>
          <p:cNvPr id="12" name="Donut 24">
            <a:extLst>
              <a:ext uri="{FF2B5EF4-FFF2-40B4-BE49-F238E27FC236}">
                <a16:creationId xmlns:a16="http://schemas.microsoft.com/office/drawing/2014/main" id="{E1D475D3-8790-2FAC-03BE-B0E4E4632781}"/>
              </a:ext>
            </a:extLst>
          </p:cNvPr>
          <p:cNvSpPr/>
          <p:nvPr/>
        </p:nvSpPr>
        <p:spPr>
          <a:xfrm>
            <a:off x="6079671" y="4640247"/>
            <a:ext cx="468985" cy="45479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C78059-DB74-09E8-640C-E6330FEEE708}"/>
              </a:ext>
            </a:extLst>
          </p:cNvPr>
          <p:cNvSpPr txBox="1"/>
          <p:nvPr/>
        </p:nvSpPr>
        <p:spPr>
          <a:xfrm>
            <a:off x="799982" y="1791450"/>
            <a:ext cx="4342939" cy="351185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Data Points included: </a:t>
            </a:r>
          </a:p>
          <a:p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DP0003 -&gt; Rotor speed rpm (act)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DP0007 -&gt; Main </a:t>
            </a:r>
            <a:r>
              <a:rPr lang="en-US" dirty="0" err="1">
                <a:latin typeface="+mj-lt"/>
              </a:rPr>
              <a:t>compr</a:t>
            </a:r>
            <a:r>
              <a:rPr lang="en-US" dirty="0">
                <a:latin typeface="+mj-lt"/>
              </a:rPr>
              <a:t>. force MV </a:t>
            </a:r>
            <a:r>
              <a:rPr lang="en-US" dirty="0" err="1">
                <a:latin typeface="+mj-lt"/>
              </a:rPr>
              <a:t>kN</a:t>
            </a:r>
            <a:r>
              <a:rPr lang="en-US" dirty="0">
                <a:latin typeface="+mj-lt"/>
              </a:rPr>
              <a:t> (act)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DP0011 -&gt; Pre </a:t>
            </a:r>
            <a:r>
              <a:rPr lang="en-US" dirty="0" err="1">
                <a:latin typeface="+mj-lt"/>
              </a:rPr>
              <a:t>compr</a:t>
            </a:r>
            <a:r>
              <a:rPr lang="en-US" dirty="0">
                <a:latin typeface="+mj-lt"/>
              </a:rPr>
              <a:t>. force MV </a:t>
            </a:r>
            <a:r>
              <a:rPr lang="en-US" dirty="0" err="1">
                <a:latin typeface="+mj-lt"/>
              </a:rPr>
              <a:t>kN</a:t>
            </a:r>
            <a:r>
              <a:rPr lang="en-US" dirty="0">
                <a:latin typeface="+mj-lt"/>
              </a:rPr>
              <a:t> (act)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DP0349 -&gt; Frequency 3 (Vibration sensor 0)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DP0345 -&gt; Pressure (Vibration sensor 0)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DP0356 -&gt; Frequency 3 (Vibration sensor 1)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128EA8-12EE-A746-0239-3849674F5C9D}"/>
              </a:ext>
            </a:extLst>
          </p:cNvPr>
          <p:cNvSpPr/>
          <p:nvPr/>
        </p:nvSpPr>
        <p:spPr>
          <a:xfrm>
            <a:off x="5565968" y="1810836"/>
            <a:ext cx="546847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000F338-78FB-73C3-A232-C4191DCCAB59}"/>
              </a:ext>
            </a:extLst>
          </p:cNvPr>
          <p:cNvSpPr/>
          <p:nvPr/>
        </p:nvSpPr>
        <p:spPr>
          <a:xfrm rot="5400000">
            <a:off x="10752629" y="1653119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FCD6B-21BF-9C7D-6AA1-9DD792C8E805}"/>
              </a:ext>
            </a:extLst>
          </p:cNvPr>
          <p:cNvSpPr/>
          <p:nvPr/>
        </p:nvSpPr>
        <p:spPr>
          <a:xfrm flipV="1">
            <a:off x="5441419" y="1761164"/>
            <a:ext cx="129508" cy="1602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5574A-568E-0660-A9CB-53544A1BE8B3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자유형: 도형 97">
            <a:extLst>
              <a:ext uri="{FF2B5EF4-FFF2-40B4-BE49-F238E27FC236}">
                <a16:creationId xmlns:a16="http://schemas.microsoft.com/office/drawing/2014/main" id="{AA9CE462-10E6-A863-7BD6-DE85C524AB33}"/>
              </a:ext>
            </a:extLst>
          </p:cNvPr>
          <p:cNvSpPr/>
          <p:nvPr/>
        </p:nvSpPr>
        <p:spPr>
          <a:xfrm flipH="1">
            <a:off x="10817434" y="1761164"/>
            <a:ext cx="1183654" cy="1150172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</a:t>
            </a:r>
          </a:p>
          <a:p>
            <a:pPr algn="ctr"/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30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30F7D7-2989-FD66-E3C6-0E2C9F6DBD7A}"/>
              </a:ext>
            </a:extLst>
          </p:cNvPr>
          <p:cNvSpPr txBox="1">
            <a:spLocks/>
          </p:cNvSpPr>
          <p:nvPr/>
        </p:nvSpPr>
        <p:spPr>
          <a:xfrm>
            <a:off x="0" y="212470"/>
            <a:ext cx="450008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F1E6252-67F8-B56D-6346-87DB81DE1078}"/>
              </a:ext>
            </a:extLst>
          </p:cNvPr>
          <p:cNvSpPr txBox="1"/>
          <p:nvPr/>
        </p:nvSpPr>
        <p:spPr>
          <a:xfrm>
            <a:off x="1180498" y="908866"/>
            <a:ext cx="8963440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We were testing for batches rather than stamps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We feel like the models might be overfitted as their accuracy is so high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Although we used multiple methods to reduce overfitting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We identified data points that are able to 100% denote which batch they belong to: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DP0351 = Humidity (Vibration sensor 1)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DP0352 = Pressure (Vibration sensor 1)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Built multiple models which might be able to actually do predictive maintenance with some more fine tuning.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39E059-04BF-78F9-E1B7-B13B37ADDD3F}"/>
              </a:ext>
            </a:extLst>
          </p:cNvPr>
          <p:cNvCxnSpPr>
            <a:cxnSpLocks/>
          </p:cNvCxnSpPr>
          <p:nvPr/>
        </p:nvCxnSpPr>
        <p:spPr>
          <a:xfrm>
            <a:off x="0" y="719190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4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9DB65-FCD0-F4BD-68FB-0747C147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49" y="1472671"/>
            <a:ext cx="5615277" cy="3282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12A981D-8A8E-DB6D-3B94-C89456295EA1}"/>
              </a:ext>
            </a:extLst>
          </p:cNvPr>
          <p:cNvGrpSpPr/>
          <p:nvPr/>
        </p:nvGrpSpPr>
        <p:grpSpPr>
          <a:xfrm>
            <a:off x="7896953" y="1729846"/>
            <a:ext cx="3340985" cy="369332"/>
            <a:chOff x="288869" y="3459241"/>
            <a:chExt cx="2596837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542024-D508-935C-947D-208D88020AE1}"/>
                </a:ext>
              </a:extLst>
            </p:cNvPr>
            <p:cNvSpPr txBox="1"/>
            <p:nvPr/>
          </p:nvSpPr>
          <p:spPr>
            <a:xfrm>
              <a:off x="787463" y="3459241"/>
              <a:ext cx="209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3</a:t>
              </a:r>
              <a:r>
                <a:rPr lang="en-US" altLang="ko-KR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, 4</a:t>
              </a:r>
              <a:r>
                <a:rPr lang="en-US" altLang="ko-KR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, 5</a:t>
              </a:r>
              <a:r>
                <a:rPr lang="en-US" altLang="ko-KR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, 6</a:t>
              </a:r>
              <a:r>
                <a:rPr lang="en-US" altLang="ko-KR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August 2021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F810C-A8AC-BF09-C29A-301AE0DA5173}"/>
                </a:ext>
              </a:extLst>
            </p:cNvPr>
            <p:cNvSpPr txBox="1"/>
            <p:nvPr/>
          </p:nvSpPr>
          <p:spPr>
            <a:xfrm>
              <a:off x="288869" y="3459241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Dates: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AD7A7-AC2F-1568-1F0F-42C1A57316B8}"/>
              </a:ext>
            </a:extLst>
          </p:cNvPr>
          <p:cNvGrpSpPr/>
          <p:nvPr/>
        </p:nvGrpSpPr>
        <p:grpSpPr>
          <a:xfrm>
            <a:off x="7948320" y="2995516"/>
            <a:ext cx="3158043" cy="637729"/>
            <a:chOff x="803639" y="3362835"/>
            <a:chExt cx="3082227" cy="6377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2FD95-8C78-A085-9A5B-F528662AE51F}"/>
                </a:ext>
              </a:extLst>
            </p:cNvPr>
            <p:cNvSpPr txBox="1"/>
            <p:nvPr/>
          </p:nvSpPr>
          <p:spPr>
            <a:xfrm>
              <a:off x="803639" y="3631232"/>
              <a:ext cx="308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Approximately 5000 JSON files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851F6-9152-51ED-9AF6-D2E13F40EC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Total Files: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2D9E4EF-8B5C-B56A-4047-CA878A092F25}"/>
              </a:ext>
            </a:extLst>
          </p:cNvPr>
          <p:cNvSpPr/>
          <p:nvPr/>
        </p:nvSpPr>
        <p:spPr>
          <a:xfrm>
            <a:off x="7417693" y="1627364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B592A-13FF-075A-6191-B699B956644A}"/>
              </a:ext>
            </a:extLst>
          </p:cNvPr>
          <p:cNvSpPr/>
          <p:nvPr/>
        </p:nvSpPr>
        <p:spPr>
          <a:xfrm>
            <a:off x="7469061" y="2995516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51B075F5-AF1E-11E3-33BD-656BCF85EE6F}"/>
              </a:ext>
            </a:extLst>
          </p:cNvPr>
          <p:cNvSpPr/>
          <p:nvPr/>
        </p:nvSpPr>
        <p:spPr>
          <a:xfrm>
            <a:off x="7493520" y="1720846"/>
            <a:ext cx="327606" cy="25924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Diamond 5">
            <a:extLst>
              <a:ext uri="{FF2B5EF4-FFF2-40B4-BE49-F238E27FC236}">
                <a16:creationId xmlns:a16="http://schemas.microsoft.com/office/drawing/2014/main" id="{16B952EA-C5BD-422E-5808-B4B3ED4FE3DC}"/>
              </a:ext>
            </a:extLst>
          </p:cNvPr>
          <p:cNvSpPr/>
          <p:nvPr/>
        </p:nvSpPr>
        <p:spPr>
          <a:xfrm>
            <a:off x="7547372" y="3069200"/>
            <a:ext cx="322638" cy="26682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9F424-6CDE-5F1D-5EDE-4C19C3940955}"/>
              </a:ext>
            </a:extLst>
          </p:cNvPr>
          <p:cNvCxnSpPr>
            <a:cxnSpLocks/>
          </p:cNvCxnSpPr>
          <p:nvPr/>
        </p:nvCxnSpPr>
        <p:spPr>
          <a:xfrm>
            <a:off x="0" y="708916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8548F621-44C0-2AFD-9AA9-7F48D5903A46}"/>
              </a:ext>
            </a:extLst>
          </p:cNvPr>
          <p:cNvSpPr txBox="1">
            <a:spLocks/>
          </p:cNvSpPr>
          <p:nvPr/>
        </p:nvSpPr>
        <p:spPr>
          <a:xfrm>
            <a:off x="308225" y="171373"/>
            <a:ext cx="479803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Data transformation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828C34-8D7D-5C7A-98AB-EFBC17616F16}"/>
              </a:ext>
            </a:extLst>
          </p:cNvPr>
          <p:cNvGrpSpPr/>
          <p:nvPr/>
        </p:nvGrpSpPr>
        <p:grpSpPr>
          <a:xfrm>
            <a:off x="954062" y="1249558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DC15BB-F2FE-F7C1-0F87-4A30D42591F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F6E478-D40A-5822-7CB3-9FE4376396B8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D2DDF0-D522-E95D-173A-61D3F5D43419}"/>
              </a:ext>
            </a:extLst>
          </p:cNvPr>
          <p:cNvGrpSpPr/>
          <p:nvPr/>
        </p:nvGrpSpPr>
        <p:grpSpPr>
          <a:xfrm flipV="1">
            <a:off x="954062" y="4389177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972948-2092-64C3-6C91-8FD8C813AC0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B4BD20-CEBA-E961-3A8E-51451CBD6468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B9C79B-E9EF-8ADE-F50C-C78ADC88B80A}"/>
              </a:ext>
            </a:extLst>
          </p:cNvPr>
          <p:cNvGrpSpPr/>
          <p:nvPr/>
        </p:nvGrpSpPr>
        <p:grpSpPr>
          <a:xfrm rot="5400000">
            <a:off x="6444782" y="1249558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C339D2-C129-2246-5788-B80920BB8B2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8F605B-6F12-F123-5EBB-62F9E01C70F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2BE4BC-A75E-500D-905C-5A9D7C23C697}"/>
              </a:ext>
            </a:extLst>
          </p:cNvPr>
          <p:cNvGrpSpPr/>
          <p:nvPr/>
        </p:nvGrpSpPr>
        <p:grpSpPr>
          <a:xfrm rot="16200000" flipV="1">
            <a:off x="6444782" y="4389177"/>
            <a:ext cx="589085" cy="589085"/>
            <a:chOff x="1582614" y="2839915"/>
            <a:chExt cx="589085" cy="589085"/>
          </a:xfrm>
          <a:solidFill>
            <a:schemeClr val="bg1">
              <a:lumMod val="85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D31B2F-03E3-3812-5707-E62E4C4233DC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E4049B-C6DE-B60F-86AA-6F3343E1C286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26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D3353-6AB8-0A2F-EFFE-249E23A3FEF4}"/>
              </a:ext>
            </a:extLst>
          </p:cNvPr>
          <p:cNvSpPr txBox="1"/>
          <p:nvPr/>
        </p:nvSpPr>
        <p:spPr>
          <a:xfrm>
            <a:off x="3678150" y="2413337"/>
            <a:ext cx="4181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38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96C7B4-C977-C7B8-B633-2A1D2D2D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3180057"/>
            <a:ext cx="3740342" cy="303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DFE133-D5FD-92B7-C8CB-3F37D1757B61}"/>
              </a:ext>
            </a:extLst>
          </p:cNvPr>
          <p:cNvSpPr txBox="1">
            <a:spLocks/>
          </p:cNvSpPr>
          <p:nvPr/>
        </p:nvSpPr>
        <p:spPr>
          <a:xfrm>
            <a:off x="1664188" y="6217175"/>
            <a:ext cx="2193758" cy="289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800" b="1" dirty="0">
                <a:latin typeface="+mj-lt"/>
              </a:rPr>
              <a:t>Event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6CE56-EB6B-8F84-C250-844ED555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481" y="3524933"/>
            <a:ext cx="3943553" cy="20257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247D2A1-30E7-7C3D-02FA-391CF0624E04}"/>
              </a:ext>
            </a:extLst>
          </p:cNvPr>
          <p:cNvSpPr txBox="1">
            <a:spLocks/>
          </p:cNvSpPr>
          <p:nvPr/>
        </p:nvSpPr>
        <p:spPr>
          <a:xfrm>
            <a:off x="8774700" y="5605252"/>
            <a:ext cx="2193758" cy="289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>
                <a:latin typeface="+mj-lt"/>
              </a:rPr>
              <a:t>Complete Dataset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04215ED-A83D-45D9-F3A3-CA7B6D411EFA}"/>
              </a:ext>
            </a:extLst>
          </p:cNvPr>
          <p:cNvSpPr txBox="1">
            <a:spLocks/>
          </p:cNvSpPr>
          <p:nvPr/>
        </p:nvSpPr>
        <p:spPr>
          <a:xfrm>
            <a:off x="369870" y="134330"/>
            <a:ext cx="4767210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Data 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D65E1F-C6AF-B8FC-DDDA-95E86E469521}"/>
              </a:ext>
            </a:extLst>
          </p:cNvPr>
          <p:cNvCxnSpPr>
            <a:cxnSpLocks/>
          </p:cNvCxnSpPr>
          <p:nvPr/>
        </p:nvCxnSpPr>
        <p:spPr>
          <a:xfrm>
            <a:off x="8391200" y="2527989"/>
            <a:ext cx="1195354" cy="901011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4B133A-0B66-A5F8-4193-8E3D97F95C48}"/>
              </a:ext>
            </a:extLst>
          </p:cNvPr>
          <p:cNvCxnSpPr>
            <a:cxnSpLocks/>
          </p:cNvCxnSpPr>
          <p:nvPr/>
        </p:nvCxnSpPr>
        <p:spPr>
          <a:xfrm flipH="1">
            <a:off x="1990505" y="2321954"/>
            <a:ext cx="1235990" cy="731970"/>
          </a:xfrm>
          <a:prstGeom prst="straightConnector1">
            <a:avLst/>
          </a:prstGeom>
          <a:ln w="571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DF387F-6839-0400-04D1-6FFD7E1FCD6F}"/>
              </a:ext>
            </a:extLst>
          </p:cNvPr>
          <p:cNvCxnSpPr>
            <a:cxnSpLocks/>
          </p:cNvCxnSpPr>
          <p:nvPr/>
        </p:nvCxnSpPr>
        <p:spPr>
          <a:xfrm>
            <a:off x="8236300" y="1432219"/>
            <a:ext cx="938522" cy="0"/>
          </a:xfrm>
          <a:prstGeom prst="line">
            <a:avLst/>
          </a:prstGeom>
          <a:ln w="63500">
            <a:solidFill>
              <a:schemeClr val="accent3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399CA05-0618-4B82-6A8B-2614F4AF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81" y="767183"/>
            <a:ext cx="5007455" cy="212208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CD21E7CB-239B-2914-D875-AD3EABE230E7}"/>
              </a:ext>
            </a:extLst>
          </p:cNvPr>
          <p:cNvSpPr/>
          <p:nvPr/>
        </p:nvSpPr>
        <p:spPr>
          <a:xfrm>
            <a:off x="9036183" y="1108183"/>
            <a:ext cx="1525649" cy="64807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ABFF3D4-881E-5485-6018-2626B054590C}"/>
              </a:ext>
            </a:extLst>
          </p:cNvPr>
          <p:cNvSpPr txBox="1">
            <a:spLocks/>
          </p:cNvSpPr>
          <p:nvPr/>
        </p:nvSpPr>
        <p:spPr>
          <a:xfrm>
            <a:off x="9359511" y="1268932"/>
            <a:ext cx="878991" cy="2498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900" b="1" dirty="0">
                <a:latin typeface="+mj-lt"/>
              </a:rPr>
              <a:t>SSIS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395FF2-92FE-AA22-3FF6-5210AFD7A76B}"/>
              </a:ext>
            </a:extLst>
          </p:cNvPr>
          <p:cNvCxnSpPr>
            <a:cxnSpLocks/>
          </p:cNvCxnSpPr>
          <p:nvPr/>
        </p:nvCxnSpPr>
        <p:spPr>
          <a:xfrm>
            <a:off x="0" y="678093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uble Brace 15">
            <a:extLst>
              <a:ext uri="{FF2B5EF4-FFF2-40B4-BE49-F238E27FC236}">
                <a16:creationId xmlns:a16="http://schemas.microsoft.com/office/drawing/2014/main" id="{6E222975-CCAF-0E10-1966-1FDD7B51C017}"/>
              </a:ext>
            </a:extLst>
          </p:cNvPr>
          <p:cNvSpPr/>
          <p:nvPr/>
        </p:nvSpPr>
        <p:spPr>
          <a:xfrm>
            <a:off x="1359257" y="4709472"/>
            <a:ext cx="3030875" cy="2859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Main compression force (SET)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BC6807E2-F8D3-D0E6-45A0-6FBF1A7B2271}"/>
              </a:ext>
            </a:extLst>
          </p:cNvPr>
          <p:cNvSpPr/>
          <p:nvPr/>
        </p:nvSpPr>
        <p:spPr>
          <a:xfrm>
            <a:off x="7831905" y="4734132"/>
            <a:ext cx="3030875" cy="2859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Main compression force (SET)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3CBAAB3-90D2-7FD3-9D2B-7107D4724418}"/>
              </a:ext>
            </a:extLst>
          </p:cNvPr>
          <p:cNvSpPr txBox="1">
            <a:spLocks/>
          </p:cNvSpPr>
          <p:nvPr/>
        </p:nvSpPr>
        <p:spPr>
          <a:xfrm>
            <a:off x="780837" y="136379"/>
            <a:ext cx="2768521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Data analysis</a:t>
            </a:r>
          </a:p>
        </p:txBody>
      </p:sp>
      <p:grpSp>
        <p:nvGrpSpPr>
          <p:cNvPr id="56" name="Group 55" descr="d&#10;">
            <a:extLst>
              <a:ext uri="{FF2B5EF4-FFF2-40B4-BE49-F238E27FC236}">
                <a16:creationId xmlns:a16="http://schemas.microsoft.com/office/drawing/2014/main" id="{B7DCFDAB-3324-1FFC-37DD-726579ABD07B}"/>
              </a:ext>
            </a:extLst>
          </p:cNvPr>
          <p:cNvGrpSpPr/>
          <p:nvPr/>
        </p:nvGrpSpPr>
        <p:grpSpPr>
          <a:xfrm flipH="1">
            <a:off x="1374884" y="3094887"/>
            <a:ext cx="2725032" cy="1521310"/>
            <a:chOff x="1936821" y="3006429"/>
            <a:chExt cx="4028666" cy="256700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BCE50D-AD83-86D7-1CE8-A60539F154EB}"/>
                </a:ext>
              </a:extLst>
            </p:cNvPr>
            <p:cNvSpPr/>
            <p:nvPr/>
          </p:nvSpPr>
          <p:spPr>
            <a:xfrm>
              <a:off x="2711932" y="3006429"/>
              <a:ext cx="2430280" cy="1214658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Placebo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B3214F-DFE3-18D0-8CD7-6E4B784300CE}"/>
                </a:ext>
              </a:extLst>
            </p:cNvPr>
            <p:cNvSpPr/>
            <p:nvPr/>
          </p:nvSpPr>
          <p:spPr>
            <a:xfrm>
              <a:off x="3536567" y="4824456"/>
              <a:ext cx="741281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345289-5851-F189-E613-9CAB57DE6B2F}"/>
                </a:ext>
              </a:extLst>
            </p:cNvPr>
            <p:cNvSpPr/>
            <p:nvPr/>
          </p:nvSpPr>
          <p:spPr>
            <a:xfrm>
              <a:off x="5305660" y="4650009"/>
              <a:ext cx="659827" cy="77368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4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8BC7F61-8114-0C0B-09EB-8D819C61AD92}"/>
                </a:ext>
              </a:extLst>
            </p:cNvPr>
            <p:cNvSpPr/>
            <p:nvPr/>
          </p:nvSpPr>
          <p:spPr>
            <a:xfrm>
              <a:off x="1936821" y="4650009"/>
              <a:ext cx="662051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8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D288B2-AC20-5915-6BF0-B153CCCE287F}"/>
                </a:ext>
              </a:extLst>
            </p:cNvPr>
            <p:cNvCxnSpPr>
              <a:cxnSpLocks/>
              <a:stCxn id="57" idx="5"/>
              <a:endCxn id="59" idx="1"/>
            </p:cNvCxnSpPr>
            <p:nvPr/>
          </p:nvCxnSpPr>
          <p:spPr>
            <a:xfrm>
              <a:off x="4786305" y="4043205"/>
              <a:ext cx="615984" cy="720108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BE15F2-FC47-541E-75FF-DA62819013E9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916094" y="4221087"/>
              <a:ext cx="10979" cy="646113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A00247-7780-F36B-026F-AD59AA9E44C9}"/>
                </a:ext>
              </a:extLst>
            </p:cNvPr>
            <p:cNvCxnSpPr>
              <a:cxnSpLocks/>
              <a:stCxn id="57" idx="3"/>
              <a:endCxn id="60" idx="7"/>
            </p:cNvCxnSpPr>
            <p:nvPr/>
          </p:nvCxnSpPr>
          <p:spPr>
            <a:xfrm flipH="1">
              <a:off x="2501917" y="4043205"/>
              <a:ext cx="565921" cy="716490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 descr="d&#10;">
            <a:extLst>
              <a:ext uri="{FF2B5EF4-FFF2-40B4-BE49-F238E27FC236}">
                <a16:creationId xmlns:a16="http://schemas.microsoft.com/office/drawing/2014/main" id="{688CABF1-B284-D67E-14AB-520C169A141B}"/>
              </a:ext>
            </a:extLst>
          </p:cNvPr>
          <p:cNvGrpSpPr/>
          <p:nvPr/>
        </p:nvGrpSpPr>
        <p:grpSpPr>
          <a:xfrm flipH="1">
            <a:off x="7933128" y="3141207"/>
            <a:ext cx="2738077" cy="1521310"/>
            <a:chOff x="1917535" y="3006429"/>
            <a:chExt cx="4047952" cy="256700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0AE34E-0675-3C6E-493F-A94510CABBAE}"/>
                </a:ext>
              </a:extLst>
            </p:cNvPr>
            <p:cNvSpPr/>
            <p:nvPr/>
          </p:nvSpPr>
          <p:spPr>
            <a:xfrm>
              <a:off x="2443781" y="3006429"/>
              <a:ext cx="2861882" cy="1214658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Placebo/ </a:t>
              </a:r>
              <a:r>
                <a:rPr lang="en-IN" altLang="ko-KR" sz="2000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Monitol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2F1A14-8648-2931-50E5-8C67428EEBE7}"/>
                </a:ext>
              </a:extLst>
            </p:cNvPr>
            <p:cNvSpPr/>
            <p:nvPr/>
          </p:nvSpPr>
          <p:spPr>
            <a:xfrm>
              <a:off x="3536567" y="4824456"/>
              <a:ext cx="741281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053550-3E41-0E45-D8C6-9CD3474D0D14}"/>
                </a:ext>
              </a:extLst>
            </p:cNvPr>
            <p:cNvSpPr/>
            <p:nvPr/>
          </p:nvSpPr>
          <p:spPr>
            <a:xfrm>
              <a:off x="5305660" y="4650009"/>
              <a:ext cx="659827" cy="77368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4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E75C05-B411-8F55-36B5-FCD116F2F54A}"/>
                </a:ext>
              </a:extLst>
            </p:cNvPr>
            <p:cNvSpPr/>
            <p:nvPr/>
          </p:nvSpPr>
          <p:spPr>
            <a:xfrm>
              <a:off x="1917535" y="4746297"/>
              <a:ext cx="662051" cy="74898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8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992ED1-628D-78CF-ACBE-A4048C71F913}"/>
                </a:ext>
              </a:extLst>
            </p:cNvPr>
            <p:cNvCxnSpPr>
              <a:cxnSpLocks/>
              <a:stCxn id="90" idx="5"/>
              <a:endCxn id="92" idx="1"/>
            </p:cNvCxnSpPr>
            <p:nvPr/>
          </p:nvCxnSpPr>
          <p:spPr>
            <a:xfrm>
              <a:off x="4886550" y="4043205"/>
              <a:ext cx="515739" cy="720108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80A879B-1DDF-7E45-5E94-A87E60C80CF4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3874723" y="4221087"/>
              <a:ext cx="41371" cy="646113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28F54F0-ED80-D765-00EE-5B6663914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5191" y="4043205"/>
              <a:ext cx="360976" cy="716490"/>
            </a:xfrm>
            <a:prstGeom prst="line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Hexagon 108">
            <a:extLst>
              <a:ext uri="{FF2B5EF4-FFF2-40B4-BE49-F238E27FC236}">
                <a16:creationId xmlns:a16="http://schemas.microsoft.com/office/drawing/2014/main" id="{D0076636-2AF8-1107-74E2-C37AEAC9BE07}"/>
              </a:ext>
            </a:extLst>
          </p:cNvPr>
          <p:cNvSpPr/>
          <p:nvPr/>
        </p:nvSpPr>
        <p:spPr>
          <a:xfrm>
            <a:off x="4892833" y="1228052"/>
            <a:ext cx="1956182" cy="1618543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Products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1D1FE4-052A-069A-5DC9-82570380F52E}"/>
              </a:ext>
            </a:extLst>
          </p:cNvPr>
          <p:cNvCxnSpPr>
            <a:cxnSpLocks/>
          </p:cNvCxnSpPr>
          <p:nvPr/>
        </p:nvCxnSpPr>
        <p:spPr>
          <a:xfrm flipV="1">
            <a:off x="3637048" y="2031627"/>
            <a:ext cx="1245505" cy="2316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77D488-512B-C5CD-4527-D9A28167EAE9}"/>
              </a:ext>
            </a:extLst>
          </p:cNvPr>
          <p:cNvCxnSpPr>
            <a:cxnSpLocks/>
          </p:cNvCxnSpPr>
          <p:nvPr/>
        </p:nvCxnSpPr>
        <p:spPr>
          <a:xfrm flipH="1">
            <a:off x="2701353" y="2021351"/>
            <a:ext cx="929701" cy="9916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4AF94B-1C4C-32D4-D198-439627233036}"/>
              </a:ext>
            </a:extLst>
          </p:cNvPr>
          <p:cNvCxnSpPr>
            <a:cxnSpLocks/>
          </p:cNvCxnSpPr>
          <p:nvPr/>
        </p:nvCxnSpPr>
        <p:spPr>
          <a:xfrm>
            <a:off x="8110794" y="2021351"/>
            <a:ext cx="1208565" cy="9916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B0433F3-8523-5C2B-9AFB-48F85564D6BE}"/>
              </a:ext>
            </a:extLst>
          </p:cNvPr>
          <p:cNvCxnSpPr>
            <a:cxnSpLocks/>
          </p:cNvCxnSpPr>
          <p:nvPr/>
        </p:nvCxnSpPr>
        <p:spPr>
          <a:xfrm flipH="1" flipV="1">
            <a:off x="6864072" y="2022086"/>
            <a:ext cx="1231960" cy="192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FEA50A-ECC8-F0C1-9DE6-F6709DCDADA8}"/>
              </a:ext>
            </a:extLst>
          </p:cNvPr>
          <p:cNvCxnSpPr>
            <a:cxnSpLocks/>
          </p:cNvCxnSpPr>
          <p:nvPr/>
        </p:nvCxnSpPr>
        <p:spPr>
          <a:xfrm>
            <a:off x="0" y="678093"/>
            <a:ext cx="818967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647272" y="99385"/>
            <a:ext cx="5280917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– Standard deviation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43102" y="630681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23012" y="123102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23012" y="318072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23012" y="5263751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19407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66748" y="153933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66748" y="348902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66748" y="557205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43102" y="655421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58483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35155" y="629656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80925" y="525724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90237" y="2236828"/>
            <a:ext cx="3025152" cy="406842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Standard deviation for higher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value(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8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) is 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relatively lower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compared to lesser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value(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4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latin typeface="+mj-lt"/>
              </a:rPr>
              <a:t>(Referring Box plot).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Surprisingly, the standard deviation for good punch is slightly higher than other 2 bad punches in all the 3 </a:t>
            </a:r>
            <a:r>
              <a:rPr lang="en-IN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values.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51636" y="1439947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417648" y="1537439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177A687D-FEE6-DFD2-D626-80901818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5" y="4819333"/>
            <a:ext cx="3487964" cy="18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40EC93E0-05C3-B950-9BD4-33036B9F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638274"/>
            <a:ext cx="3586803" cy="21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387F1615-CCC9-EAC7-92C4-47A7521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6" y="699349"/>
            <a:ext cx="3578307" cy="17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">
            <a:extLst>
              <a:ext uri="{FF2B5EF4-FFF2-40B4-BE49-F238E27FC236}">
                <a16:creationId xmlns:a16="http://schemas.microsoft.com/office/drawing/2014/main" id="{43D3F31A-DFAF-31FA-2937-D4007F03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99" y="790561"/>
            <a:ext cx="3606591" cy="16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DA225422-F152-ECC5-3401-BB0622AC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92" y="4694314"/>
            <a:ext cx="3483679" cy="18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>
            <a:extLst>
              <a:ext uri="{FF2B5EF4-FFF2-40B4-BE49-F238E27FC236}">
                <a16:creationId xmlns:a16="http://schemas.microsoft.com/office/drawing/2014/main" id="{F46E1830-8BF4-DA9F-E85F-CD1394D8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60" y="2755004"/>
            <a:ext cx="3656109" cy="16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2ABB0C-A465-F067-2062-2E902530219A}"/>
              </a:ext>
            </a:extLst>
          </p:cNvPr>
          <p:cNvCxnSpPr>
            <a:cxnSpLocks/>
          </p:cNvCxnSpPr>
          <p:nvPr/>
        </p:nvCxnSpPr>
        <p:spPr>
          <a:xfrm flipV="1">
            <a:off x="7315389" y="1322471"/>
            <a:ext cx="3058093" cy="307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9ADD0C-5DDF-9354-B50D-5A4F9E587A26}"/>
              </a:ext>
            </a:extLst>
          </p:cNvPr>
          <p:cNvCxnSpPr>
            <a:cxnSpLocks/>
          </p:cNvCxnSpPr>
          <p:nvPr/>
        </p:nvCxnSpPr>
        <p:spPr>
          <a:xfrm flipV="1">
            <a:off x="7315389" y="3797328"/>
            <a:ext cx="2907397" cy="79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312F0D-5FF4-5DD9-2C95-0AE0DA01B189}"/>
              </a:ext>
            </a:extLst>
          </p:cNvPr>
          <p:cNvCxnSpPr>
            <a:cxnSpLocks/>
          </p:cNvCxnSpPr>
          <p:nvPr/>
        </p:nvCxnSpPr>
        <p:spPr>
          <a:xfrm>
            <a:off x="7315389" y="4751279"/>
            <a:ext cx="2907397" cy="55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123290" y="120003"/>
            <a:ext cx="5280917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– Standard deviation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32828" y="651229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12738" y="1251575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12738" y="3201270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12738" y="528429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09133" y="733749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56474" y="1559878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56474" y="3509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56474" y="559260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>
            <a:off x="332828" y="675969"/>
            <a:ext cx="10903598" cy="49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48209" y="723475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24881" y="650204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Placebo/ </a:t>
            </a:r>
            <a:r>
              <a:rPr lang="en-IN" altLang="ko-KR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70651" y="54627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279963" y="2257376"/>
            <a:ext cx="3025152" cy="4068428"/>
          </a:xfrm>
          <a:prstGeom prst="wedgeRoundRectCallout">
            <a:avLst>
              <a:gd name="adj1" fmla="val 30668"/>
              <a:gd name="adj2" fmla="val -6057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Standard deviation for higher </a:t>
            </a:r>
            <a:r>
              <a:rPr lang="en-IN" sz="1800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 value(</a:t>
            </a:r>
            <a:r>
              <a:rPr lang="en-IN" sz="1800" b="1" dirty="0">
                <a:solidFill>
                  <a:schemeClr val="tx1"/>
                </a:solidFill>
                <a:latin typeface="+mj-lt"/>
              </a:rPr>
              <a:t>8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) is </a:t>
            </a:r>
            <a:r>
              <a:rPr lang="en-IN" sz="1800" b="1" dirty="0">
                <a:solidFill>
                  <a:schemeClr val="tx1"/>
                </a:solidFill>
                <a:latin typeface="+mj-lt"/>
              </a:rPr>
              <a:t>relatively lower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 compared to lesser </a:t>
            </a:r>
            <a:r>
              <a:rPr lang="en-IN" sz="1800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 value(</a:t>
            </a:r>
            <a:r>
              <a:rPr lang="en-IN" sz="1800" b="1" dirty="0">
                <a:solidFill>
                  <a:schemeClr val="tx1"/>
                </a:solidFill>
                <a:latin typeface="+mj-lt"/>
              </a:rPr>
              <a:t>4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chemeClr val="tx1"/>
                </a:solidFill>
                <a:latin typeface="+mj-lt"/>
              </a:rPr>
              <a:t>(Referring Box plot). 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Surprisingly, the standard deviation for good punch is slightly higher than other 2 bad punches in all the 3 </a:t>
            </a:r>
            <a:r>
              <a:rPr lang="en-IN" sz="1800" dirty="0" err="1">
                <a:solidFill>
                  <a:schemeClr val="tx1"/>
                </a:solidFill>
                <a:latin typeface="+mj-lt"/>
              </a:rPr>
              <a:t>preset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 values, 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41362" y="1460495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407374" y="1557987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BACFE41-6146-F4E9-C916-ECD46ED31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2" y="4771827"/>
            <a:ext cx="3586802" cy="18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0FC24B15-763A-4085-D95F-B67B155E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9" y="2604016"/>
            <a:ext cx="3574925" cy="18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5711F2F8-54C8-A4CD-C789-A8904A6D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9" y="750590"/>
            <a:ext cx="3524643" cy="181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B491510D-C195-AFF4-05CF-DA89B278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6" y="5124702"/>
            <a:ext cx="3590585" cy="14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962BFCC5-A4D8-5652-AAC7-A6212796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50" y="2899584"/>
            <a:ext cx="3615234" cy="15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78AF9570-CC0F-E957-69D0-CAEE6C31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26" y="733749"/>
            <a:ext cx="3590585" cy="153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30DB03-0B5A-9B37-3E70-F518938D4DFB}"/>
              </a:ext>
            </a:extLst>
          </p:cNvPr>
          <p:cNvCxnSpPr>
            <a:cxnSpLocks/>
          </p:cNvCxnSpPr>
          <p:nvPr/>
        </p:nvCxnSpPr>
        <p:spPr>
          <a:xfrm flipV="1">
            <a:off x="7305115" y="2034284"/>
            <a:ext cx="1304628" cy="238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6AC3CF-7C64-F40D-965E-F6D2E195E084}"/>
              </a:ext>
            </a:extLst>
          </p:cNvPr>
          <p:cNvCxnSpPr>
            <a:cxnSpLocks/>
          </p:cNvCxnSpPr>
          <p:nvPr/>
        </p:nvCxnSpPr>
        <p:spPr>
          <a:xfrm flipV="1">
            <a:off x="7305115" y="4181583"/>
            <a:ext cx="1869707" cy="42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4F4E69-AE14-3824-296B-A81EA00DBA53}"/>
              </a:ext>
            </a:extLst>
          </p:cNvPr>
          <p:cNvCxnSpPr>
            <a:cxnSpLocks/>
          </p:cNvCxnSpPr>
          <p:nvPr/>
        </p:nvCxnSpPr>
        <p:spPr>
          <a:xfrm>
            <a:off x="7346212" y="4740029"/>
            <a:ext cx="1746416" cy="131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133286" y="114159"/>
            <a:ext cx="6719299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– Precompression force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54004-CB6D-171E-5DF1-A448B3591A52}"/>
              </a:ext>
            </a:extLst>
          </p:cNvPr>
          <p:cNvSpPr/>
          <p:nvPr/>
        </p:nvSpPr>
        <p:spPr>
          <a:xfrm flipV="1">
            <a:off x="444492" y="696740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8768A934-5AAF-C1A7-D110-B974ED9F945F}"/>
              </a:ext>
            </a:extLst>
          </p:cNvPr>
          <p:cNvSpPr/>
          <p:nvPr/>
        </p:nvSpPr>
        <p:spPr>
          <a:xfrm rot="5400000">
            <a:off x="4029759" y="54798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53376" y="661503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1" name="자유형: 도형 97">
            <a:extLst>
              <a:ext uri="{FF2B5EF4-FFF2-40B4-BE49-F238E27FC236}">
                <a16:creationId xmlns:a16="http://schemas.microsoft.com/office/drawing/2014/main" id="{1FD3453E-44DF-4A8A-5D3E-C6B5FE5EEEA6}"/>
              </a:ext>
            </a:extLst>
          </p:cNvPr>
          <p:cNvSpPr/>
          <p:nvPr/>
        </p:nvSpPr>
        <p:spPr>
          <a:xfrm flipH="1">
            <a:off x="4047293" y="660477"/>
            <a:ext cx="1666842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1700" b="1" dirty="0">
                <a:solidFill>
                  <a:schemeClr val="tx1"/>
                </a:solidFill>
                <a:latin typeface="+mj-lt"/>
              </a:rPr>
              <a:t>Placebo/</a:t>
            </a:r>
            <a:r>
              <a:rPr lang="en-IN" altLang="ko-KR" sz="1700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sz="17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33286" y="126184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33286" y="321154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33286" y="5294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29681" y="764571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06F9C8-FCE3-F2FA-E97B-98740B49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6" y="796227"/>
            <a:ext cx="3483857" cy="16483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89884E3-38B6-CA65-EC36-7507097B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" y="2582337"/>
            <a:ext cx="3477181" cy="17850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3B1AD1-1AA0-F285-E724-C142144E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6" y="4573303"/>
            <a:ext cx="3343856" cy="191717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77022" y="157015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77022" y="351984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77022" y="560287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 flipV="1">
            <a:off x="7408676" y="705304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99C7C5-5ACE-BECF-6C02-4CB5C0FE3B7C}"/>
              </a:ext>
            </a:extLst>
          </p:cNvPr>
          <p:cNvSpPr/>
          <p:nvPr/>
        </p:nvSpPr>
        <p:spPr>
          <a:xfrm flipV="1">
            <a:off x="7311788" y="660478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68757" y="754297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5343F9-8AB8-89D3-4A9E-6B70294D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820" y="4709664"/>
            <a:ext cx="3353243" cy="1809817"/>
          </a:xfrm>
          <a:prstGeom prst="rect">
            <a:avLst/>
          </a:prstGeom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1470BC91-CF95-3CBB-417E-52A8EA031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/>
          <a:stretch/>
        </p:blipFill>
        <p:spPr bwMode="auto">
          <a:xfrm>
            <a:off x="7463830" y="2582338"/>
            <a:ext cx="3484299" cy="18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96725CC-A86F-6EC2-4DEB-50031D7D5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963" y="811191"/>
            <a:ext cx="3361099" cy="1648312"/>
          </a:xfrm>
          <a:prstGeom prst="rect">
            <a:avLst/>
          </a:prstGeom>
        </p:spPr>
      </p:pic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45429" y="660478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91199" y="556546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309008" y="2929988"/>
            <a:ext cx="2793662" cy="1643315"/>
          </a:xfrm>
          <a:prstGeom prst="wedgeRoundRectCallout">
            <a:avLst>
              <a:gd name="adj1" fmla="val 32139"/>
              <a:gd name="adj2" fmla="val -7219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Could not find any significant difference in </a:t>
            </a:r>
            <a:r>
              <a:rPr lang="en-IN" b="1" dirty="0" err="1">
                <a:solidFill>
                  <a:schemeClr val="tx1"/>
                </a:solidFill>
                <a:latin typeface="+mj-lt"/>
              </a:rPr>
              <a:t>PrePressure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between good and bad punch batches.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61911" y="2119965"/>
            <a:ext cx="6133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433792" y="2191275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468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1C5F03-F7C3-1024-CA7E-1B04C720CC98}"/>
              </a:ext>
            </a:extLst>
          </p:cNvPr>
          <p:cNvSpPr txBox="1">
            <a:spLocks/>
          </p:cNvSpPr>
          <p:nvPr/>
        </p:nvSpPr>
        <p:spPr>
          <a:xfrm>
            <a:off x="-137375" y="113259"/>
            <a:ext cx="7449163" cy="50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Analysis - Main compression force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54004-CB6D-171E-5DF1-A448B3591A52}"/>
              </a:ext>
            </a:extLst>
          </p:cNvPr>
          <p:cNvSpPr/>
          <p:nvPr/>
        </p:nvSpPr>
        <p:spPr>
          <a:xfrm flipV="1">
            <a:off x="444492" y="696740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8768A934-5AAF-C1A7-D110-B974ED9F945F}"/>
              </a:ext>
            </a:extLst>
          </p:cNvPr>
          <p:cNvSpPr/>
          <p:nvPr/>
        </p:nvSpPr>
        <p:spPr>
          <a:xfrm rot="5400000">
            <a:off x="4029759" y="547982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CA6026-15BA-1909-1B64-C4540682BD79}"/>
              </a:ext>
            </a:extLst>
          </p:cNvPr>
          <p:cNvSpPr/>
          <p:nvPr/>
        </p:nvSpPr>
        <p:spPr>
          <a:xfrm flipV="1">
            <a:off x="353376" y="661503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1" name="자유형: 도형 97">
            <a:extLst>
              <a:ext uri="{FF2B5EF4-FFF2-40B4-BE49-F238E27FC236}">
                <a16:creationId xmlns:a16="http://schemas.microsoft.com/office/drawing/2014/main" id="{1FD3453E-44DF-4A8A-5D3E-C6B5FE5EEEA6}"/>
              </a:ext>
            </a:extLst>
          </p:cNvPr>
          <p:cNvSpPr/>
          <p:nvPr/>
        </p:nvSpPr>
        <p:spPr>
          <a:xfrm flipH="1">
            <a:off x="4047293" y="660477"/>
            <a:ext cx="1666842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1700" b="1" dirty="0">
                <a:solidFill>
                  <a:schemeClr val="tx1"/>
                </a:solidFill>
                <a:latin typeface="+mj-lt"/>
              </a:rPr>
              <a:t>Placebo/</a:t>
            </a:r>
            <a:r>
              <a:rPr lang="en-IN" altLang="ko-KR" sz="1700" b="1" dirty="0" err="1">
                <a:solidFill>
                  <a:schemeClr val="tx1"/>
                </a:solidFill>
                <a:latin typeface="+mj-lt"/>
              </a:rPr>
              <a:t>Monitol</a:t>
            </a:r>
            <a:endParaRPr lang="ko-KR" altLang="en-US" sz="17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5C735A-6563-3CC0-C5EC-114BF7367668}"/>
              </a:ext>
            </a:extLst>
          </p:cNvPr>
          <p:cNvSpPr/>
          <p:nvPr/>
        </p:nvSpPr>
        <p:spPr>
          <a:xfrm>
            <a:off x="133286" y="1261849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140F59-F735-F137-4217-BA4998946C9E}"/>
              </a:ext>
            </a:extLst>
          </p:cNvPr>
          <p:cNvSpPr/>
          <p:nvPr/>
        </p:nvSpPr>
        <p:spPr>
          <a:xfrm>
            <a:off x="133286" y="3211544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6648CE-3C72-E416-2B13-3B90E66EC3DD}"/>
              </a:ext>
            </a:extLst>
          </p:cNvPr>
          <p:cNvSpPr/>
          <p:nvPr/>
        </p:nvSpPr>
        <p:spPr>
          <a:xfrm>
            <a:off x="133286" y="5294573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9902EE-A8F2-E0D6-4F2E-5CA088105890}"/>
              </a:ext>
            </a:extLst>
          </p:cNvPr>
          <p:cNvSpPr/>
          <p:nvPr/>
        </p:nvSpPr>
        <p:spPr>
          <a:xfrm>
            <a:off x="529681" y="764571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478575-7423-5567-DA30-2746486413C3}"/>
              </a:ext>
            </a:extLst>
          </p:cNvPr>
          <p:cNvSpPr/>
          <p:nvPr/>
        </p:nvSpPr>
        <p:spPr>
          <a:xfrm>
            <a:off x="11577022" y="1570152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8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488287-800D-19AE-B5A2-F9205CCF80ED}"/>
              </a:ext>
            </a:extLst>
          </p:cNvPr>
          <p:cNvSpPr/>
          <p:nvPr/>
        </p:nvSpPr>
        <p:spPr>
          <a:xfrm>
            <a:off x="11577022" y="3519847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854E97-2002-05E7-CA8A-D58FD5D4281D}"/>
              </a:ext>
            </a:extLst>
          </p:cNvPr>
          <p:cNvSpPr/>
          <p:nvPr/>
        </p:nvSpPr>
        <p:spPr>
          <a:xfrm>
            <a:off x="11577022" y="5602876"/>
            <a:ext cx="323082" cy="3083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200" dirty="0">
                <a:solidFill>
                  <a:schemeClr val="tx1"/>
                </a:solidFill>
              </a:rPr>
              <a:t>4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1500B-C4F3-A3D7-2D47-181C7E8EBF90}"/>
              </a:ext>
            </a:extLst>
          </p:cNvPr>
          <p:cNvSpPr/>
          <p:nvPr/>
        </p:nvSpPr>
        <p:spPr>
          <a:xfrm flipV="1">
            <a:off x="7408676" y="705304"/>
            <a:ext cx="384829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99C7C5-5ACE-BECF-6C02-4CB5C0FE3B7C}"/>
              </a:ext>
            </a:extLst>
          </p:cNvPr>
          <p:cNvSpPr/>
          <p:nvPr/>
        </p:nvSpPr>
        <p:spPr>
          <a:xfrm flipV="1">
            <a:off x="7311788" y="660478"/>
            <a:ext cx="91115" cy="135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27A6BC-E5EB-F4DB-D945-B5C16B1EBB6B}"/>
              </a:ext>
            </a:extLst>
          </p:cNvPr>
          <p:cNvSpPr/>
          <p:nvPr/>
        </p:nvSpPr>
        <p:spPr>
          <a:xfrm>
            <a:off x="7468757" y="754297"/>
            <a:ext cx="3586802" cy="592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62" name="자유형: 도형 97">
            <a:extLst>
              <a:ext uri="{FF2B5EF4-FFF2-40B4-BE49-F238E27FC236}">
                <a16:creationId xmlns:a16="http://schemas.microsoft.com/office/drawing/2014/main" id="{90477854-AEB7-DBDD-35CB-D92280DB30C2}"/>
              </a:ext>
            </a:extLst>
          </p:cNvPr>
          <p:cNvSpPr/>
          <p:nvPr/>
        </p:nvSpPr>
        <p:spPr>
          <a:xfrm flipH="1">
            <a:off x="10945429" y="660478"/>
            <a:ext cx="1144553" cy="761529"/>
          </a:xfrm>
          <a:custGeom>
            <a:avLst/>
            <a:gdLst>
              <a:gd name="connsiteX0" fmla="*/ 1714294 w 1714294"/>
              <a:gd name="connsiteY0" fmla="*/ 0 h 1905362"/>
              <a:gd name="connsiteX1" fmla="*/ 131707 w 1714294"/>
              <a:gd name="connsiteY1" fmla="*/ 8140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0 h 1905362"/>
              <a:gd name="connsiteX1" fmla="*/ 131707 w 1714294"/>
              <a:gd name="connsiteY1" fmla="*/ 3116 h 1905362"/>
              <a:gd name="connsiteX2" fmla="*/ 2812 w 1714294"/>
              <a:gd name="connsiteY2" fmla="*/ 161974 h 1905362"/>
              <a:gd name="connsiteX3" fmla="*/ 4240 w 1714294"/>
              <a:gd name="connsiteY3" fmla="*/ 210924 h 1905362"/>
              <a:gd name="connsiteX4" fmla="*/ 0 w 1714294"/>
              <a:gd name="connsiteY4" fmla="*/ 210924 h 1905362"/>
              <a:gd name="connsiteX5" fmla="*/ 0 w 1714294"/>
              <a:gd name="connsiteY5" fmla="*/ 1583698 h 1905362"/>
              <a:gd name="connsiteX6" fmla="*/ 792510 w 1714294"/>
              <a:gd name="connsiteY6" fmla="*/ 1905362 h 1905362"/>
              <a:gd name="connsiteX7" fmla="*/ 1585021 w 1714294"/>
              <a:gd name="connsiteY7" fmla="*/ 1583698 h 1905362"/>
              <a:gd name="connsiteX8" fmla="*/ 1585021 w 1714294"/>
              <a:gd name="connsiteY8" fmla="*/ 210924 h 1905362"/>
              <a:gd name="connsiteX9" fmla="*/ 1584247 w 1714294"/>
              <a:gd name="connsiteY9" fmla="*/ 210924 h 1905362"/>
              <a:gd name="connsiteX10" fmla="*/ 1583747 w 1714294"/>
              <a:gd name="connsiteY10" fmla="*/ 164137 h 1905362"/>
              <a:gd name="connsiteX11" fmla="*/ 1714294 w 1714294"/>
              <a:gd name="connsiteY11" fmla="*/ 0 h 1905362"/>
              <a:gd name="connsiteX0" fmla="*/ 1714294 w 1714294"/>
              <a:gd name="connsiteY0" fmla="*/ 1908 h 1907270"/>
              <a:gd name="connsiteX1" fmla="*/ 131707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2812 w 1714294"/>
              <a:gd name="connsiteY2" fmla="*/ 163882 h 1907270"/>
              <a:gd name="connsiteX3" fmla="*/ 4240 w 1714294"/>
              <a:gd name="connsiteY3" fmla="*/ 212832 h 1907270"/>
              <a:gd name="connsiteX4" fmla="*/ 0 w 1714294"/>
              <a:gd name="connsiteY4" fmla="*/ 212832 h 1907270"/>
              <a:gd name="connsiteX5" fmla="*/ 0 w 1714294"/>
              <a:gd name="connsiteY5" fmla="*/ 1585606 h 1907270"/>
              <a:gd name="connsiteX6" fmla="*/ 792510 w 1714294"/>
              <a:gd name="connsiteY6" fmla="*/ 1907270 h 1907270"/>
              <a:gd name="connsiteX7" fmla="*/ 1585021 w 1714294"/>
              <a:gd name="connsiteY7" fmla="*/ 1585606 h 1907270"/>
              <a:gd name="connsiteX8" fmla="*/ 1585021 w 1714294"/>
              <a:gd name="connsiteY8" fmla="*/ 212832 h 1907270"/>
              <a:gd name="connsiteX9" fmla="*/ 1584247 w 1714294"/>
              <a:gd name="connsiteY9" fmla="*/ 212832 h 1907270"/>
              <a:gd name="connsiteX10" fmla="*/ 1583747 w 1714294"/>
              <a:gd name="connsiteY10" fmla="*/ 166045 h 1907270"/>
              <a:gd name="connsiteX11" fmla="*/ 1714294 w 1714294"/>
              <a:gd name="connsiteY11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603196 w 1733743"/>
              <a:gd name="connsiteY9" fmla="*/ 166045 h 1907270"/>
              <a:gd name="connsiteX10" fmla="*/ 1733743 w 1733743"/>
              <a:gd name="connsiteY10" fmla="*/ 1908 h 1907270"/>
              <a:gd name="connsiteX0" fmla="*/ 1733743 w 1817187"/>
              <a:gd name="connsiteY0" fmla="*/ 1908 h 1907270"/>
              <a:gd name="connsiteX1" fmla="*/ 171253 w 1817187"/>
              <a:gd name="connsiteY1" fmla="*/ 0 h 1907270"/>
              <a:gd name="connsiteX2" fmla="*/ 23689 w 1817187"/>
              <a:gd name="connsiteY2" fmla="*/ 212832 h 1907270"/>
              <a:gd name="connsiteX3" fmla="*/ 19449 w 1817187"/>
              <a:gd name="connsiteY3" fmla="*/ 212832 h 1907270"/>
              <a:gd name="connsiteX4" fmla="*/ 19449 w 1817187"/>
              <a:gd name="connsiteY4" fmla="*/ 1585606 h 1907270"/>
              <a:gd name="connsiteX5" fmla="*/ 811959 w 1817187"/>
              <a:gd name="connsiteY5" fmla="*/ 1907270 h 1907270"/>
              <a:gd name="connsiteX6" fmla="*/ 1604470 w 1817187"/>
              <a:gd name="connsiteY6" fmla="*/ 1585606 h 1907270"/>
              <a:gd name="connsiteX7" fmla="*/ 1604470 w 1817187"/>
              <a:gd name="connsiteY7" fmla="*/ 212832 h 1907270"/>
              <a:gd name="connsiteX8" fmla="*/ 1603696 w 1817187"/>
              <a:gd name="connsiteY8" fmla="*/ 212832 h 1907270"/>
              <a:gd name="connsiteX9" fmla="*/ 1733743 w 1817187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603696 w 1733743"/>
              <a:gd name="connsiteY8" fmla="*/ 212832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593647 w 1733743"/>
              <a:gd name="connsiteY8" fmla="*/ 167614 h 1907270"/>
              <a:gd name="connsiteX9" fmla="*/ 1733743 w 1733743"/>
              <a:gd name="connsiteY9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33743 w 1733743"/>
              <a:gd name="connsiteY0" fmla="*/ 1908 h 1907270"/>
              <a:gd name="connsiteX1" fmla="*/ 171253 w 1733743"/>
              <a:gd name="connsiteY1" fmla="*/ 0 h 1907270"/>
              <a:gd name="connsiteX2" fmla="*/ 23689 w 1733743"/>
              <a:gd name="connsiteY2" fmla="*/ 212832 h 1907270"/>
              <a:gd name="connsiteX3" fmla="*/ 19449 w 1733743"/>
              <a:gd name="connsiteY3" fmla="*/ 212832 h 1907270"/>
              <a:gd name="connsiteX4" fmla="*/ 19449 w 1733743"/>
              <a:gd name="connsiteY4" fmla="*/ 1585606 h 1907270"/>
              <a:gd name="connsiteX5" fmla="*/ 811959 w 1733743"/>
              <a:gd name="connsiteY5" fmla="*/ 1907270 h 1907270"/>
              <a:gd name="connsiteX6" fmla="*/ 1604470 w 1733743"/>
              <a:gd name="connsiteY6" fmla="*/ 1585606 h 1907270"/>
              <a:gd name="connsiteX7" fmla="*/ 1604470 w 1733743"/>
              <a:gd name="connsiteY7" fmla="*/ 212832 h 1907270"/>
              <a:gd name="connsiteX8" fmla="*/ 1733743 w 1733743"/>
              <a:gd name="connsiteY8" fmla="*/ 1908 h 1907270"/>
              <a:gd name="connsiteX0" fmla="*/ 1714294 w 1714294"/>
              <a:gd name="connsiteY0" fmla="*/ 1908 h 1907270"/>
              <a:gd name="connsiteX1" fmla="*/ 151804 w 1714294"/>
              <a:gd name="connsiteY1" fmla="*/ 0 h 1907270"/>
              <a:gd name="connsiteX2" fmla="*/ 4240 w 1714294"/>
              <a:gd name="connsiteY2" fmla="*/ 212832 h 1907270"/>
              <a:gd name="connsiteX3" fmla="*/ 0 w 1714294"/>
              <a:gd name="connsiteY3" fmla="*/ 212832 h 1907270"/>
              <a:gd name="connsiteX4" fmla="*/ 0 w 1714294"/>
              <a:gd name="connsiteY4" fmla="*/ 1585606 h 1907270"/>
              <a:gd name="connsiteX5" fmla="*/ 792510 w 1714294"/>
              <a:gd name="connsiteY5" fmla="*/ 1907270 h 1907270"/>
              <a:gd name="connsiteX6" fmla="*/ 1585021 w 1714294"/>
              <a:gd name="connsiteY6" fmla="*/ 1585606 h 1907270"/>
              <a:gd name="connsiteX7" fmla="*/ 1585021 w 1714294"/>
              <a:gd name="connsiteY7" fmla="*/ 212832 h 1907270"/>
              <a:gd name="connsiteX8" fmla="*/ 1714294 w 1714294"/>
              <a:gd name="connsiteY8" fmla="*/ 1908 h 1907270"/>
              <a:gd name="connsiteX0" fmla="*/ 1714294 w 1714294"/>
              <a:gd name="connsiteY0" fmla="*/ 2010 h 1907372"/>
              <a:gd name="connsiteX1" fmla="*/ 15180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4294 w 1714294"/>
              <a:gd name="connsiteY0" fmla="*/ 2010 h 1907372"/>
              <a:gd name="connsiteX1" fmla="*/ 212094 w 1714294"/>
              <a:gd name="connsiteY1" fmla="*/ 102 h 1907372"/>
              <a:gd name="connsiteX2" fmla="*/ 4240 w 1714294"/>
              <a:gd name="connsiteY2" fmla="*/ 212934 h 1907372"/>
              <a:gd name="connsiteX3" fmla="*/ 0 w 1714294"/>
              <a:gd name="connsiteY3" fmla="*/ 212934 h 1907372"/>
              <a:gd name="connsiteX4" fmla="*/ 0 w 1714294"/>
              <a:gd name="connsiteY4" fmla="*/ 1585708 h 1907372"/>
              <a:gd name="connsiteX5" fmla="*/ 792510 w 1714294"/>
              <a:gd name="connsiteY5" fmla="*/ 1907372 h 1907372"/>
              <a:gd name="connsiteX6" fmla="*/ 1585021 w 1714294"/>
              <a:gd name="connsiteY6" fmla="*/ 1585708 h 1907372"/>
              <a:gd name="connsiteX7" fmla="*/ 1585021 w 1714294"/>
              <a:gd name="connsiteY7" fmla="*/ 212934 h 1907372"/>
              <a:gd name="connsiteX8" fmla="*/ 1714294 w 1714294"/>
              <a:gd name="connsiteY8" fmla="*/ 2010 h 1907372"/>
              <a:gd name="connsiteX0" fmla="*/ 1719318 w 1719318"/>
              <a:gd name="connsiteY0" fmla="*/ 2010 h 1907372"/>
              <a:gd name="connsiteX1" fmla="*/ 217118 w 1719318"/>
              <a:gd name="connsiteY1" fmla="*/ 102 h 1907372"/>
              <a:gd name="connsiteX2" fmla="*/ 9264 w 1719318"/>
              <a:gd name="connsiteY2" fmla="*/ 212934 h 1907372"/>
              <a:gd name="connsiteX3" fmla="*/ 0 w 1719318"/>
              <a:gd name="connsiteY3" fmla="*/ 152644 h 1907372"/>
              <a:gd name="connsiteX4" fmla="*/ 5024 w 1719318"/>
              <a:gd name="connsiteY4" fmla="*/ 1585708 h 1907372"/>
              <a:gd name="connsiteX5" fmla="*/ 797534 w 1719318"/>
              <a:gd name="connsiteY5" fmla="*/ 1907372 h 1907372"/>
              <a:gd name="connsiteX6" fmla="*/ 1590045 w 1719318"/>
              <a:gd name="connsiteY6" fmla="*/ 1585708 h 1907372"/>
              <a:gd name="connsiteX7" fmla="*/ 1590045 w 1719318"/>
              <a:gd name="connsiteY7" fmla="*/ 212934 h 1907372"/>
              <a:gd name="connsiteX8" fmla="*/ 1719318 w 1719318"/>
              <a:gd name="connsiteY8" fmla="*/ 2010 h 1907372"/>
              <a:gd name="connsiteX0" fmla="*/ 1854970 w 1854970"/>
              <a:gd name="connsiteY0" fmla="*/ 2010 h 1907372"/>
              <a:gd name="connsiteX1" fmla="*/ 352770 w 1854970"/>
              <a:gd name="connsiteY1" fmla="*/ 102 h 1907372"/>
              <a:gd name="connsiteX2" fmla="*/ 144916 w 1854970"/>
              <a:gd name="connsiteY2" fmla="*/ 212934 h 1907372"/>
              <a:gd name="connsiteX3" fmla="*/ 0 w 1854970"/>
              <a:gd name="connsiteY3" fmla="*/ 172741 h 1907372"/>
              <a:gd name="connsiteX4" fmla="*/ 140676 w 1854970"/>
              <a:gd name="connsiteY4" fmla="*/ 1585708 h 1907372"/>
              <a:gd name="connsiteX5" fmla="*/ 933186 w 1854970"/>
              <a:gd name="connsiteY5" fmla="*/ 1907372 h 1907372"/>
              <a:gd name="connsiteX6" fmla="*/ 1725697 w 1854970"/>
              <a:gd name="connsiteY6" fmla="*/ 1585708 h 1907372"/>
              <a:gd name="connsiteX7" fmla="*/ 1725697 w 1854970"/>
              <a:gd name="connsiteY7" fmla="*/ 212934 h 1907372"/>
              <a:gd name="connsiteX8" fmla="*/ 1854970 w 1854970"/>
              <a:gd name="connsiteY8" fmla="*/ 2010 h 1907372"/>
              <a:gd name="connsiteX0" fmla="*/ 1854970 w 1854970"/>
              <a:gd name="connsiteY0" fmla="*/ 2043 h 1907405"/>
              <a:gd name="connsiteX1" fmla="*/ 352770 w 1854970"/>
              <a:gd name="connsiteY1" fmla="*/ 135 h 1907405"/>
              <a:gd name="connsiteX2" fmla="*/ 144916 w 1854970"/>
              <a:gd name="connsiteY2" fmla="*/ 212967 h 1907405"/>
              <a:gd name="connsiteX3" fmla="*/ 0 w 1854970"/>
              <a:gd name="connsiteY3" fmla="*/ 172774 h 1907405"/>
              <a:gd name="connsiteX4" fmla="*/ 140676 w 1854970"/>
              <a:gd name="connsiteY4" fmla="*/ 1585741 h 1907405"/>
              <a:gd name="connsiteX5" fmla="*/ 933186 w 1854970"/>
              <a:gd name="connsiteY5" fmla="*/ 1907405 h 1907405"/>
              <a:gd name="connsiteX6" fmla="*/ 1725697 w 1854970"/>
              <a:gd name="connsiteY6" fmla="*/ 1585741 h 1907405"/>
              <a:gd name="connsiteX7" fmla="*/ 1725697 w 1854970"/>
              <a:gd name="connsiteY7" fmla="*/ 212967 h 1907405"/>
              <a:gd name="connsiteX8" fmla="*/ 1854970 w 1854970"/>
              <a:gd name="connsiteY8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43 h 1907405"/>
              <a:gd name="connsiteX1" fmla="*/ 212094 w 1714294"/>
              <a:gd name="connsiteY1" fmla="*/ 135 h 1907405"/>
              <a:gd name="connsiteX2" fmla="*/ 4240 w 1714294"/>
              <a:gd name="connsiteY2" fmla="*/ 212967 h 1907405"/>
              <a:gd name="connsiteX3" fmla="*/ 0 w 1714294"/>
              <a:gd name="connsiteY3" fmla="*/ 1585741 h 1907405"/>
              <a:gd name="connsiteX4" fmla="*/ 792510 w 1714294"/>
              <a:gd name="connsiteY4" fmla="*/ 1907405 h 1907405"/>
              <a:gd name="connsiteX5" fmla="*/ 1585021 w 1714294"/>
              <a:gd name="connsiteY5" fmla="*/ 1585741 h 1907405"/>
              <a:gd name="connsiteX6" fmla="*/ 1585021 w 1714294"/>
              <a:gd name="connsiteY6" fmla="*/ 212967 h 1907405"/>
              <a:gd name="connsiteX7" fmla="*/ 1714294 w 1714294"/>
              <a:gd name="connsiteY7" fmla="*/ 2043 h 1907405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  <a:gd name="connsiteX0" fmla="*/ 1714294 w 1714294"/>
              <a:gd name="connsiteY0" fmla="*/ 2014 h 1907376"/>
              <a:gd name="connsiteX1" fmla="*/ 212094 w 1714294"/>
              <a:gd name="connsiteY1" fmla="*/ 106 h 1907376"/>
              <a:gd name="connsiteX2" fmla="*/ 4240 w 1714294"/>
              <a:gd name="connsiteY2" fmla="*/ 212938 h 1907376"/>
              <a:gd name="connsiteX3" fmla="*/ 0 w 1714294"/>
              <a:gd name="connsiteY3" fmla="*/ 1585712 h 1907376"/>
              <a:gd name="connsiteX4" fmla="*/ 792510 w 1714294"/>
              <a:gd name="connsiteY4" fmla="*/ 1907376 h 1907376"/>
              <a:gd name="connsiteX5" fmla="*/ 1585021 w 1714294"/>
              <a:gd name="connsiteY5" fmla="*/ 1585712 h 1907376"/>
              <a:gd name="connsiteX6" fmla="*/ 1585021 w 1714294"/>
              <a:gd name="connsiteY6" fmla="*/ 212938 h 1907376"/>
              <a:gd name="connsiteX7" fmla="*/ 1714294 w 1714294"/>
              <a:gd name="connsiteY7" fmla="*/ 2014 h 190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294" h="1907376">
                <a:moveTo>
                  <a:pt x="1714294" y="2014"/>
                </a:moveTo>
                <a:lnTo>
                  <a:pt x="212094" y="106"/>
                </a:lnTo>
                <a:cubicBezTo>
                  <a:pt x="-22673" y="-4933"/>
                  <a:pt x="4419" y="172442"/>
                  <a:pt x="4240" y="212938"/>
                </a:cubicBezTo>
                <a:cubicBezTo>
                  <a:pt x="2827" y="670529"/>
                  <a:pt x="1413" y="1128121"/>
                  <a:pt x="0" y="1585712"/>
                </a:cubicBezTo>
                <a:lnTo>
                  <a:pt x="792510" y="1907376"/>
                </a:lnTo>
                <a:lnTo>
                  <a:pt x="1585021" y="1585712"/>
                </a:lnTo>
                <a:lnTo>
                  <a:pt x="1585021" y="212938"/>
                </a:lnTo>
                <a:cubicBezTo>
                  <a:pt x="1587919" y="137605"/>
                  <a:pt x="1570719" y="27105"/>
                  <a:pt x="1714294" y="201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b="1" dirty="0">
                <a:solidFill>
                  <a:schemeClr val="tx1"/>
                </a:solidFill>
                <a:latin typeface="+mj-lt"/>
              </a:rPr>
              <a:t>Placebo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ounded Rectangle 14">
            <a:extLst>
              <a:ext uri="{FF2B5EF4-FFF2-40B4-BE49-F238E27FC236}">
                <a16:creationId xmlns:a16="http://schemas.microsoft.com/office/drawing/2014/main" id="{0CCEA1DF-40C5-2475-3C38-DE7E06150BB9}"/>
              </a:ext>
            </a:extLst>
          </p:cNvPr>
          <p:cNvSpPr/>
          <p:nvPr/>
        </p:nvSpPr>
        <p:spPr>
          <a:xfrm rot="5400000">
            <a:off x="10891199" y="556546"/>
            <a:ext cx="48670" cy="265863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4" name="Rounded Rectangular Callout 47">
            <a:extLst>
              <a:ext uri="{FF2B5EF4-FFF2-40B4-BE49-F238E27FC236}">
                <a16:creationId xmlns:a16="http://schemas.microsoft.com/office/drawing/2014/main" id="{315A1B7E-2CFE-2355-3DA2-44CDB277616B}"/>
              </a:ext>
            </a:extLst>
          </p:cNvPr>
          <p:cNvSpPr/>
          <p:nvPr/>
        </p:nvSpPr>
        <p:spPr>
          <a:xfrm flipH="1">
            <a:off x="4395789" y="2750290"/>
            <a:ext cx="2793662" cy="2155720"/>
          </a:xfrm>
          <a:prstGeom prst="wedgeRoundRectCallout">
            <a:avLst>
              <a:gd name="adj1" fmla="val 33242"/>
              <a:gd name="adj2" fmla="val -6027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Could not find any significant difference in </a:t>
            </a:r>
            <a:r>
              <a:rPr lang="en-US" altLang="en-IN" b="1" dirty="0">
                <a:solidFill>
                  <a:schemeClr val="tx1"/>
                </a:solidFill>
                <a:latin typeface="+mj-lt"/>
              </a:rPr>
              <a:t>Main</a:t>
            </a:r>
            <a:r>
              <a:rPr lang="en-IN" b="1" dirty="0">
                <a:solidFill>
                  <a:schemeClr val="tx1"/>
                </a:solidFill>
                <a:latin typeface="+mj-lt"/>
              </a:rPr>
              <a:t>Pressure</a:t>
            </a:r>
            <a:r>
              <a:rPr lang="en-US" altLang="en-IN" b="1" dirty="0">
                <a:solidFill>
                  <a:schemeClr val="tx1"/>
                </a:solidFill>
                <a:latin typeface="+mj-lt"/>
              </a:rPr>
              <a:t>,  </a:t>
            </a:r>
            <a:r>
              <a:rPr lang="en-US" altLang="en-IN" dirty="0">
                <a:solidFill>
                  <a:schemeClr val="tx1"/>
                </a:solidFill>
                <a:latin typeface="+mj-lt"/>
                <a:sym typeface="+mn-ea"/>
              </a:rPr>
              <a:t>except value 6 in Placebo/</a:t>
            </a:r>
            <a:r>
              <a:rPr lang="en-US" altLang="en-IN" dirty="0" err="1">
                <a:solidFill>
                  <a:schemeClr val="tx1"/>
                </a:solidFill>
                <a:latin typeface="+mj-lt"/>
                <a:sym typeface="+mn-ea"/>
              </a:rPr>
              <a:t>Monitol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DD7F8A-8DC8-EE5A-4B5F-557339920EC3}"/>
              </a:ext>
            </a:extLst>
          </p:cNvPr>
          <p:cNvSpPr txBox="1"/>
          <p:nvPr/>
        </p:nvSpPr>
        <p:spPr>
          <a:xfrm>
            <a:off x="4561911" y="2119964"/>
            <a:ext cx="2627540" cy="37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+mj-lt"/>
              </a:rPr>
              <a:t>Observations</a:t>
            </a:r>
            <a:r>
              <a:rPr lang="en-IN" u="sng" dirty="0">
                <a:latin typeface="+mj-lt"/>
              </a:rPr>
              <a:t>:</a:t>
            </a:r>
            <a:endParaRPr lang="en-IN" dirty="0">
              <a:latin typeface="+mj-lt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391BFAA0-5555-1623-8BE2-5B627568807C}"/>
              </a:ext>
            </a:extLst>
          </p:cNvPr>
          <p:cNvSpPr/>
          <p:nvPr/>
        </p:nvSpPr>
        <p:spPr>
          <a:xfrm rot="18900000">
            <a:off x="4433792" y="2191275"/>
            <a:ext cx="157423" cy="39295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8" name="图片 9" descr="Rplot53">
            <a:extLst>
              <a:ext uri="{FF2B5EF4-FFF2-40B4-BE49-F238E27FC236}">
                <a16:creationId xmlns:a16="http://schemas.microsoft.com/office/drawing/2014/main" id="{8BAC03C3-6824-C1C6-CDA3-773AC797D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9" r="-122" b="1797"/>
          <a:stretch/>
        </p:blipFill>
        <p:spPr>
          <a:xfrm>
            <a:off x="7613937" y="871178"/>
            <a:ext cx="3325640" cy="1464992"/>
          </a:xfrm>
          <a:prstGeom prst="rect">
            <a:avLst/>
          </a:prstGeom>
        </p:spPr>
      </p:pic>
      <p:pic>
        <p:nvPicPr>
          <p:cNvPr id="29" name="图片 11" descr="Rplot54">
            <a:extLst>
              <a:ext uri="{FF2B5EF4-FFF2-40B4-BE49-F238E27FC236}">
                <a16:creationId xmlns:a16="http://schemas.microsoft.com/office/drawing/2014/main" id="{19B5F435-F1DD-8CA2-9FF6-C2A04B29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79" r="1149"/>
          <a:stretch>
            <a:fillRect/>
          </a:stretch>
        </p:blipFill>
        <p:spPr>
          <a:xfrm>
            <a:off x="7593590" y="2499865"/>
            <a:ext cx="3345987" cy="1862325"/>
          </a:xfrm>
          <a:prstGeom prst="rect">
            <a:avLst/>
          </a:prstGeom>
        </p:spPr>
      </p:pic>
      <p:pic>
        <p:nvPicPr>
          <p:cNvPr id="31" name="图片 13" descr="Rplot55">
            <a:extLst>
              <a:ext uri="{FF2B5EF4-FFF2-40B4-BE49-F238E27FC236}">
                <a16:creationId xmlns:a16="http://schemas.microsoft.com/office/drawing/2014/main" id="{68FFE777-209B-953C-3F2F-3086163E32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729" r="1366"/>
          <a:stretch>
            <a:fillRect/>
          </a:stretch>
        </p:blipFill>
        <p:spPr>
          <a:xfrm>
            <a:off x="7585151" y="4451933"/>
            <a:ext cx="3354426" cy="2134677"/>
          </a:xfrm>
          <a:prstGeom prst="rect">
            <a:avLst/>
          </a:prstGeom>
        </p:spPr>
      </p:pic>
      <p:pic>
        <p:nvPicPr>
          <p:cNvPr id="33" name="图片 1" descr="Rplot49">
            <a:extLst>
              <a:ext uri="{FF2B5EF4-FFF2-40B4-BE49-F238E27FC236}">
                <a16:creationId xmlns:a16="http://schemas.microsoft.com/office/drawing/2014/main" id="{FBBE1556-E581-5C58-848F-C20FD9FD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851" r="200"/>
          <a:stretch>
            <a:fillRect/>
          </a:stretch>
        </p:blipFill>
        <p:spPr>
          <a:xfrm>
            <a:off x="601548" y="825255"/>
            <a:ext cx="3422145" cy="1743284"/>
          </a:xfrm>
          <a:prstGeom prst="rect">
            <a:avLst/>
          </a:prstGeom>
        </p:spPr>
      </p:pic>
      <p:pic>
        <p:nvPicPr>
          <p:cNvPr id="34" name="图片 2" descr="Rplot50">
            <a:extLst>
              <a:ext uri="{FF2B5EF4-FFF2-40B4-BE49-F238E27FC236}">
                <a16:creationId xmlns:a16="http://schemas.microsoft.com/office/drawing/2014/main" id="{8B099011-9B9A-5708-A305-4DC6DFBE56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738" r="915"/>
          <a:stretch>
            <a:fillRect/>
          </a:stretch>
        </p:blipFill>
        <p:spPr>
          <a:xfrm>
            <a:off x="631949" y="4686055"/>
            <a:ext cx="3415344" cy="1900555"/>
          </a:xfrm>
          <a:prstGeom prst="rect">
            <a:avLst/>
          </a:prstGeom>
        </p:spPr>
      </p:pic>
      <p:pic>
        <p:nvPicPr>
          <p:cNvPr id="35" name="图片 8" descr="Rplot52">
            <a:extLst>
              <a:ext uri="{FF2B5EF4-FFF2-40B4-BE49-F238E27FC236}">
                <a16:creationId xmlns:a16="http://schemas.microsoft.com/office/drawing/2014/main" id="{1017D008-A51D-8EB3-2EAE-B4B9263EB17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270" r="-1127"/>
          <a:stretch>
            <a:fillRect/>
          </a:stretch>
        </p:blipFill>
        <p:spPr>
          <a:xfrm>
            <a:off x="631949" y="2685483"/>
            <a:ext cx="3422145" cy="190055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F7C5EA-3753-416A-19B4-85BF94A1A69D}"/>
              </a:ext>
            </a:extLst>
          </p:cNvPr>
          <p:cNvCxnSpPr>
            <a:cxnSpLocks/>
            <a:stCxn id="64" idx="3"/>
          </p:cNvCxnSpPr>
          <p:nvPr/>
        </p:nvCxnSpPr>
        <p:spPr>
          <a:xfrm flipH="1" flipV="1">
            <a:off x="2815119" y="3519847"/>
            <a:ext cx="1580670" cy="3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6B4C7A-1981-DD92-9D06-FB50426C072F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7189451" y="3828150"/>
            <a:ext cx="1754622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8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Breitbild</PresentationFormat>
  <Paragraphs>412</Paragraphs>
  <Slides>30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Placebo Analysis</dc:title>
  <dc:creator>Henry Chettiar</dc:creator>
  <cp:lastModifiedBy>Wang, Kuan</cp:lastModifiedBy>
  <cp:revision>61</cp:revision>
  <dcterms:created xsi:type="dcterms:W3CDTF">2022-06-21T14:44:12Z</dcterms:created>
  <dcterms:modified xsi:type="dcterms:W3CDTF">2023-05-27T11:07:27Z</dcterms:modified>
</cp:coreProperties>
</file>