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66" r:id="rId6"/>
    <p:sldId id="267" r:id="rId7"/>
    <p:sldId id="277" r:id="rId8"/>
    <p:sldId id="278" r:id="rId9"/>
    <p:sldId id="279" r:id="rId10"/>
    <p:sldId id="280" r:id="rId11"/>
    <p:sldId id="281" r:id="rId12"/>
    <p:sldId id="282" r:id="rId13"/>
    <p:sldId id="283" r:id="rId14"/>
    <p:sldId id="284"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598" autoAdjust="0"/>
  </p:normalViewPr>
  <p:slideViewPr>
    <p:cSldViewPr snapToGrid="0">
      <p:cViewPr varScale="1">
        <p:scale>
          <a:sx n="58" d="100"/>
          <a:sy n="58" d="100"/>
        </p:scale>
        <p:origin x="982" y="1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becca Ashade-Alabi" userId="ba0c44a8cc2141d6" providerId="LiveId" clId="{1E1F7EFA-E329-4282-9314-5AC621D6F9DD}"/>
    <pc:docChg chg="custSel modSld">
      <pc:chgData name="Rebecca Ashade-Alabi" userId="ba0c44a8cc2141d6" providerId="LiveId" clId="{1E1F7EFA-E329-4282-9314-5AC621D6F9DD}" dt="2023-04-11T00:22:08.895" v="13" actId="20577"/>
      <pc:docMkLst>
        <pc:docMk/>
      </pc:docMkLst>
      <pc:sldChg chg="modSp mod">
        <pc:chgData name="Rebecca Ashade-Alabi" userId="ba0c44a8cc2141d6" providerId="LiveId" clId="{1E1F7EFA-E329-4282-9314-5AC621D6F9DD}" dt="2023-04-11T00:22:08.895" v="13" actId="20577"/>
        <pc:sldMkLst>
          <pc:docMk/>
          <pc:sldMk cId="767611276" sldId="276"/>
        </pc:sldMkLst>
        <pc:spChg chg="mod">
          <ac:chgData name="Rebecca Ashade-Alabi" userId="ba0c44a8cc2141d6" providerId="LiveId" clId="{1E1F7EFA-E329-4282-9314-5AC621D6F9DD}" dt="2023-04-11T00:22:08.895" v="13" actId="20577"/>
          <ac:spMkLst>
            <pc:docMk/>
            <pc:sldMk cId="767611276" sldId="276"/>
            <ac:spMk id="5" creationId="{4DBAEA19-91BF-48E8-A1D4-8FB745EA44D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4/10/2023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4/10/2023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11</a:t>
            </a:fld>
            <a:endParaRPr lang="en-US" dirty="0"/>
          </a:p>
        </p:txBody>
      </p:sp>
    </p:spTree>
    <p:extLst>
      <p:ext uri="{BB962C8B-B14F-4D97-AF65-F5344CB8AC3E}">
        <p14:creationId xmlns:p14="http://schemas.microsoft.com/office/powerpoint/2010/main" val="1558297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McHugh, B. (2022, June 24). Secure File Transfers: Best Practices, Protocols And Tools. Retrieved from </a:t>
            </a:r>
            <a:r>
              <a:rPr lang="en-US" dirty="0" err="1"/>
              <a:t>ActiveBatch</a:t>
            </a:r>
            <a:r>
              <a:rPr lang="en-US" dirty="0"/>
              <a:t>: https://www.advsyscon.com/blog/secure-file-transfers/#:~:text=Top%20Protocols%20For%20Secure%20File%20Transfer%201%20SSH,%28OFTP2%29%20...%205%20User%20Datagram%20Protocol%20%28UDP%29%20</a:t>
            </a:r>
          </a:p>
        </p:txBody>
      </p:sp>
      <p:sp>
        <p:nvSpPr>
          <p:cNvPr id="4" name="Slide Number Placeholder 3"/>
          <p:cNvSpPr>
            <a:spLocks noGrp="1"/>
          </p:cNvSpPr>
          <p:nvPr>
            <p:ph type="sldNum" sz="quarter" idx="5"/>
          </p:nvPr>
        </p:nvSpPr>
        <p:spPr/>
        <p:txBody>
          <a:bodyPr/>
          <a:lstStyle/>
          <a:p>
            <a:fld id="{798C5307-140F-447F-BCBA-BB92E3A2906B}" type="slidenum">
              <a:rPr lang="en-US" smtClean="0"/>
              <a:t>3</a:t>
            </a:fld>
            <a:endParaRPr lang="en-US" dirty="0"/>
          </a:p>
        </p:txBody>
      </p:sp>
    </p:spTree>
    <p:extLst>
      <p:ext uri="{BB962C8B-B14F-4D97-AF65-F5344CB8AC3E}">
        <p14:creationId xmlns:p14="http://schemas.microsoft.com/office/powerpoint/2010/main" val="656050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Penta Security. (2020, 10 23). What Are The Top Secure Data Transmission Methods? Retrieved from Penta Security: https://www.pentasecurity.com/blog/top-secure-data-transmission-methods/#:~:text=What%20Are%20The%20Top%20Secure%20Data%20Transmission%20Methods%3F,...%208%20Near%20Field%20Communication%20...%20More%20items</a:t>
            </a:r>
          </a:p>
        </p:txBody>
      </p:sp>
      <p:sp>
        <p:nvSpPr>
          <p:cNvPr id="4" name="Slide Number Placeholder 3"/>
          <p:cNvSpPr>
            <a:spLocks noGrp="1"/>
          </p:cNvSpPr>
          <p:nvPr>
            <p:ph type="sldNum" sz="quarter" idx="5"/>
          </p:nvPr>
        </p:nvSpPr>
        <p:spPr/>
        <p:txBody>
          <a:bodyPr/>
          <a:lstStyle/>
          <a:p>
            <a:fld id="{798C5307-140F-447F-BCBA-BB92E3A2906B}" type="slidenum">
              <a:rPr lang="en-US" smtClean="0"/>
              <a:t>4</a:t>
            </a:fld>
            <a:endParaRPr lang="en-US" dirty="0"/>
          </a:p>
        </p:txBody>
      </p:sp>
    </p:spTree>
    <p:extLst>
      <p:ext uri="{BB962C8B-B14F-4D97-AF65-F5344CB8AC3E}">
        <p14:creationId xmlns:p14="http://schemas.microsoft.com/office/powerpoint/2010/main" val="3059191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Shiva, S. G. (2014). Image encryption using symmetric key cryptography with hash function. International Journal of Advanced Research in Computer and Communication Engineering, 3(7), 6729-6735. http://ijarcce.com/wp-content/uploads/2014/07/IJARCCE8D1_61.pdf</a:t>
            </a:r>
          </a:p>
        </p:txBody>
      </p:sp>
      <p:sp>
        <p:nvSpPr>
          <p:cNvPr id="4" name="Slide Number Placeholder 3"/>
          <p:cNvSpPr>
            <a:spLocks noGrp="1"/>
          </p:cNvSpPr>
          <p:nvPr>
            <p:ph type="sldNum" sz="quarter" idx="5"/>
          </p:nvPr>
        </p:nvSpPr>
        <p:spPr/>
        <p:txBody>
          <a:bodyPr/>
          <a:lstStyle/>
          <a:p>
            <a:fld id="{798C5307-140F-447F-BCBA-BB92E3A2906B}" type="slidenum">
              <a:rPr lang="en-US" smtClean="0"/>
              <a:t>5</a:t>
            </a:fld>
            <a:endParaRPr lang="en-US" dirty="0"/>
          </a:p>
        </p:txBody>
      </p:sp>
    </p:spTree>
    <p:extLst>
      <p:ext uri="{BB962C8B-B14F-4D97-AF65-F5344CB8AC3E}">
        <p14:creationId xmlns:p14="http://schemas.microsoft.com/office/powerpoint/2010/main" val="3892690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Raza, S., &amp; Rajput, M. A. (2019). A survey on security challenges in API development. Journal of Cybersecurity, 5(1), tyz008. https://doi.org/10.1093/cybsec/tyz008</a:t>
            </a:r>
          </a:p>
        </p:txBody>
      </p:sp>
      <p:sp>
        <p:nvSpPr>
          <p:cNvPr id="4" name="Slide Number Placeholder 3"/>
          <p:cNvSpPr>
            <a:spLocks noGrp="1"/>
          </p:cNvSpPr>
          <p:nvPr>
            <p:ph type="sldNum" sz="quarter" idx="5"/>
          </p:nvPr>
        </p:nvSpPr>
        <p:spPr/>
        <p:txBody>
          <a:bodyPr/>
          <a:lstStyle/>
          <a:p>
            <a:fld id="{798C5307-140F-447F-BCBA-BB92E3A2906B}" type="slidenum">
              <a:rPr lang="en-US" smtClean="0"/>
              <a:t>6</a:t>
            </a:fld>
            <a:endParaRPr lang="en-US" dirty="0"/>
          </a:p>
        </p:txBody>
      </p:sp>
    </p:spTree>
    <p:extLst>
      <p:ext uri="{BB962C8B-B14F-4D97-AF65-F5344CB8AC3E}">
        <p14:creationId xmlns:p14="http://schemas.microsoft.com/office/powerpoint/2010/main" val="3819382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 G. (2022, October 5). The </a:t>
            </a:r>
            <a:r>
              <a:rPr lang="en-US" dirty="0" err="1"/>
              <a:t>Whats</a:t>
            </a:r>
            <a:r>
              <a:rPr lang="en-US" dirty="0"/>
              <a:t> and </a:t>
            </a:r>
            <a:r>
              <a:rPr lang="en-US" dirty="0" err="1"/>
              <a:t>Hows</a:t>
            </a:r>
            <a:r>
              <a:rPr lang="en-US" dirty="0"/>
              <a:t> of APIs: A New Developer’s Guide. DevOps.com. https://devops.com/the-whats-and-hows-of-apis-a-new-developers-guide/</a:t>
            </a:r>
          </a:p>
        </p:txBody>
      </p:sp>
      <p:sp>
        <p:nvSpPr>
          <p:cNvPr id="4" name="Slide Number Placeholder 3"/>
          <p:cNvSpPr>
            <a:spLocks noGrp="1"/>
          </p:cNvSpPr>
          <p:nvPr>
            <p:ph type="sldNum" sz="quarter" idx="5"/>
          </p:nvPr>
        </p:nvSpPr>
        <p:spPr/>
        <p:txBody>
          <a:bodyPr/>
          <a:lstStyle/>
          <a:p>
            <a:fld id="{798C5307-140F-447F-BCBA-BB92E3A2906B}" type="slidenum">
              <a:rPr lang="en-US" smtClean="0"/>
              <a:t>7</a:t>
            </a:fld>
            <a:endParaRPr lang="en-US" dirty="0"/>
          </a:p>
        </p:txBody>
      </p:sp>
    </p:spTree>
    <p:extLst>
      <p:ext uri="{BB962C8B-B14F-4D97-AF65-F5344CB8AC3E}">
        <p14:creationId xmlns:p14="http://schemas.microsoft.com/office/powerpoint/2010/main" val="3196284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Fielding, R. T., &amp; Taylor, R. N. (2002). Principled design of the modern Web architecture. ACM Transactions on Internet Technology (TOIT), 2(2), 115-150.</a:t>
            </a:r>
          </a:p>
        </p:txBody>
      </p:sp>
      <p:sp>
        <p:nvSpPr>
          <p:cNvPr id="4" name="Slide Number Placeholder 3"/>
          <p:cNvSpPr>
            <a:spLocks noGrp="1"/>
          </p:cNvSpPr>
          <p:nvPr>
            <p:ph type="sldNum" sz="quarter" idx="5"/>
          </p:nvPr>
        </p:nvSpPr>
        <p:spPr/>
        <p:txBody>
          <a:bodyPr/>
          <a:lstStyle/>
          <a:p>
            <a:fld id="{798C5307-140F-447F-BCBA-BB92E3A2906B}" type="slidenum">
              <a:rPr lang="en-US" smtClean="0"/>
              <a:t>8</a:t>
            </a:fld>
            <a:endParaRPr lang="en-US" dirty="0"/>
          </a:p>
        </p:txBody>
      </p:sp>
    </p:spTree>
    <p:extLst>
      <p:ext uri="{BB962C8B-B14F-4D97-AF65-F5344CB8AC3E}">
        <p14:creationId xmlns:p14="http://schemas.microsoft.com/office/powerpoint/2010/main" val="2794034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Coggins, J. (2021, January 28). What is data classification and how to do it effectively. </a:t>
            </a:r>
            <a:r>
              <a:rPr lang="en-US" dirty="0" err="1"/>
              <a:t>Lepide</a:t>
            </a:r>
            <a:r>
              <a:rPr lang="en-US" dirty="0"/>
              <a:t> Blog: A Guide to IT Security, Compliance and IT Operations. Retrieved April 9, 2023, from https://www.lepide.com/blog/what-is-data-classification-and-how-to-do-it/ </a:t>
            </a:r>
          </a:p>
        </p:txBody>
      </p:sp>
      <p:sp>
        <p:nvSpPr>
          <p:cNvPr id="4" name="Slide Number Placeholder 3"/>
          <p:cNvSpPr>
            <a:spLocks noGrp="1"/>
          </p:cNvSpPr>
          <p:nvPr>
            <p:ph type="sldNum" sz="quarter" idx="5"/>
          </p:nvPr>
        </p:nvSpPr>
        <p:spPr/>
        <p:txBody>
          <a:bodyPr/>
          <a:lstStyle/>
          <a:p>
            <a:fld id="{798C5307-140F-447F-BCBA-BB92E3A2906B}" type="slidenum">
              <a:rPr lang="en-US" smtClean="0"/>
              <a:t>9</a:t>
            </a:fld>
            <a:endParaRPr lang="en-US" dirty="0"/>
          </a:p>
        </p:txBody>
      </p:sp>
    </p:spTree>
    <p:extLst>
      <p:ext uri="{BB962C8B-B14F-4D97-AF65-F5344CB8AC3E}">
        <p14:creationId xmlns:p14="http://schemas.microsoft.com/office/powerpoint/2010/main" val="3454581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Fabiano, N. (2019, July).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(PDF) ethics and the protection of personal data -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researchgate</a:t>
            </a:r>
            <a:r>
              <a:rPr lang="en-US" sz="1800" dirty="0">
                <a:effectLst/>
                <a:latin typeface="Calibri" panose="020F0502020204030204" pitchFamily="34" charset="0"/>
                <a:ea typeface="Calibri" panose="020F0502020204030204" pitchFamily="34" charset="0"/>
                <a:cs typeface="Times New Roman" panose="02020603050405020304" pitchFamily="18" charset="0"/>
              </a:rPr>
              <a:t>. Research Gate. Retrieved April 9, 2023, from https://www.researchgate.net/publication/334374184_Ethics_and_the_protection_of_personal_data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Whitney, L., Staff, T. 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Azhar</a:t>
            </a:r>
            <a:r>
              <a:rPr lang="en-US" sz="1800" dirty="0">
                <a:effectLst/>
                <a:latin typeface="Calibri" panose="020F0502020204030204" pitchFamily="34" charset="0"/>
                <a:ea typeface="Calibri" panose="020F0502020204030204" pitchFamily="34" charset="0"/>
                <a:cs typeface="Times New Roman" panose="02020603050405020304" pitchFamily="18" charset="0"/>
              </a:rPr>
              <a:t>,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Branscombe</a:t>
            </a:r>
            <a:r>
              <a:rPr lang="en-US" sz="1800" dirty="0">
                <a:effectLst/>
                <a:latin typeface="Calibri" panose="020F0502020204030204" pitchFamily="34" charset="0"/>
                <a:ea typeface="Calibri" panose="020F0502020204030204" pitchFamily="34" charset="0"/>
                <a:cs typeface="Times New Roman" panose="02020603050405020304" pitchFamily="18" charset="0"/>
              </a:rPr>
              <a:t>, M., Hughes, 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Partida</a:t>
            </a:r>
            <a:r>
              <a:rPr lang="en-US" sz="1800" dirty="0">
                <a:effectLst/>
                <a:latin typeface="Calibri" panose="020F0502020204030204" pitchFamily="34" charset="0"/>
                <a:ea typeface="Calibri" panose="020F0502020204030204" pitchFamily="34" charset="0"/>
                <a:cs typeface="Times New Roman" panose="02020603050405020304" pitchFamily="18" charset="0"/>
              </a:rPr>
              <a:t>, D., &amp; Greenberg, K. (2022, November 3).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Data privacy is a growing concern for more consumers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TechRepublic. Retrieved April 9, 2023, from https://www.techrepublic.com/article/data-privacy-is-a-growing-concern-for-more-consumers/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effectLst/>
                <a:latin typeface="Calibri" panose="020F0502020204030204" pitchFamily="34" charset="0"/>
                <a:ea typeface="Calibri" panose="020F0502020204030204" pitchFamily="34" charset="0"/>
                <a:cs typeface="Times New Roman" panose="02020603050405020304" pitchFamily="18" charset="0"/>
              </a:rPr>
              <a:t>What is the importance of confidentiality? (with examples)</a:t>
            </a:r>
            <a:r>
              <a:rPr lang="en-US" sz="1800" dirty="0">
                <a:effectLst/>
                <a:latin typeface="Calibri" panose="020F0502020204030204" pitchFamily="34" charset="0"/>
                <a:ea typeface="Calibri" panose="020F0502020204030204" pitchFamily="34" charset="0"/>
                <a:cs typeface="Times New Roman" panose="02020603050405020304" pitchFamily="18" charset="0"/>
              </a:rPr>
              <a:t>. (n.d.). </a:t>
            </a:r>
            <a:r>
              <a:rPr lang="en-US" sz="1800">
                <a:effectLst/>
                <a:latin typeface="Calibri" panose="020F0502020204030204" pitchFamily="34" charset="0"/>
                <a:ea typeface="Calibri" panose="020F0502020204030204" pitchFamily="34" charset="0"/>
                <a:cs typeface="Times New Roman" panose="02020603050405020304" pitchFamily="18" charset="0"/>
              </a:rPr>
              <a:t>Retrieved April 9, 2023, from https://uk.indeed.com/career-advice/career-development/importance-of-confidentiality </a:t>
            </a:r>
          </a:p>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10</a:t>
            </a:fld>
            <a:endParaRPr lang="en-US" dirty="0"/>
          </a:p>
        </p:txBody>
      </p:sp>
    </p:spTree>
    <p:extLst>
      <p:ext uri="{BB962C8B-B14F-4D97-AF65-F5344CB8AC3E}">
        <p14:creationId xmlns:p14="http://schemas.microsoft.com/office/powerpoint/2010/main" val="4165115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5" r:id="rId12"/>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5" y="753034"/>
            <a:ext cx="6815446" cy="3887390"/>
          </a:xfrm>
        </p:spPr>
        <p:txBody>
          <a:bodyPr>
            <a:normAutofit/>
          </a:bodyPr>
          <a:lstStyle/>
          <a:p>
            <a:r>
              <a:rPr lang="en-US" sz="6600" dirty="0"/>
              <a:t>Final Project BDAT 1001:</a:t>
            </a:r>
            <a:br>
              <a:rPr lang="en-US" dirty="0"/>
            </a:br>
            <a:r>
              <a:rPr lang="en-US" sz="3200" dirty="0"/>
              <a:t>ASP .NET Core Web App &amp; Data Security</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normAutofit fontScale="47500" lnSpcReduction="20000"/>
          </a:bodyPr>
          <a:lstStyle/>
          <a:p>
            <a:r>
              <a:rPr lang="en-US" sz="3600" dirty="0"/>
              <a:t>Presented By:</a:t>
            </a:r>
          </a:p>
          <a:p>
            <a:r>
              <a:rPr lang="en-US" sz="2500" dirty="0"/>
              <a:t>Rebecca Ashade-Alabi - 200556747</a:t>
            </a:r>
          </a:p>
          <a:p>
            <a:r>
              <a:rPr lang="en-US" sz="2500" dirty="0" err="1"/>
              <a:t>Eniayo</a:t>
            </a:r>
            <a:r>
              <a:rPr lang="en-US" sz="2500" dirty="0"/>
              <a:t> </a:t>
            </a:r>
            <a:r>
              <a:rPr lang="en-US" sz="2500" dirty="0" err="1"/>
              <a:t>Ibirogba</a:t>
            </a:r>
            <a:r>
              <a:rPr lang="en-US" sz="2500" dirty="0"/>
              <a:t> - 200562076</a:t>
            </a:r>
          </a:p>
          <a:p>
            <a:r>
              <a:rPr lang="en-US" sz="2500" dirty="0" err="1"/>
              <a:t>Ememobong</a:t>
            </a:r>
            <a:r>
              <a:rPr lang="en-US" sz="2500" dirty="0"/>
              <a:t> </a:t>
            </a:r>
            <a:r>
              <a:rPr lang="en-US" sz="2500" dirty="0" err="1"/>
              <a:t>Ubia</a:t>
            </a:r>
            <a:r>
              <a:rPr lang="en-US" sz="2500" dirty="0"/>
              <a:t> - 200559326</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
        <p:nvSpPr>
          <p:cNvPr id="2" name="Footer Placeholder 2">
            <a:extLst>
              <a:ext uri="{FF2B5EF4-FFF2-40B4-BE49-F238E27FC236}">
                <a16:creationId xmlns:a16="http://schemas.microsoft.com/office/drawing/2014/main" id="{697444C4-F2EF-9E57-305C-BDA3EA936C94}"/>
              </a:ext>
            </a:extLst>
          </p:cNvPr>
          <p:cNvSpPr txBox="1">
            <a:spLocks/>
          </p:cNvSpPr>
          <p:nvPr/>
        </p:nvSpPr>
        <p:spPr>
          <a:xfrm>
            <a:off x="5543010" y="6447033"/>
            <a:ext cx="2472919" cy="33608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solidFill>
              </a:rPr>
              <a:t>April 10, 2023</a:t>
            </a:r>
          </a:p>
        </p:txBody>
      </p:sp>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59648"/>
            <a:ext cx="9523655" cy="1501327"/>
          </a:xfrm>
        </p:spPr>
        <p:txBody>
          <a:bodyPr>
            <a:noAutofit/>
          </a:bodyPr>
          <a:lstStyle/>
          <a:p>
            <a:pPr algn="just"/>
            <a:r>
              <a:rPr lang="en-US" sz="3800" dirty="0"/>
              <a:t>Ethical concerns related to the transmission of personal data.</a:t>
            </a:r>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0" y="2357920"/>
            <a:ext cx="12144053" cy="4078840"/>
          </a:xfrm>
        </p:spPr>
        <p:txBody>
          <a:bodyPr>
            <a:normAutofit/>
          </a:bodyPr>
          <a:lstStyle/>
          <a:p>
            <a:pPr algn="just"/>
            <a:r>
              <a:rPr lang="en-US" sz="2000" dirty="0"/>
              <a:t>Ethical concerns is concerned with ensuring the protection of personal privacy, maintaining data confidentiality, and complying with data protection regulations such as GDPR, HIPAA, or CCPA ( Fabiano, 2019). It mostly relates to:</a:t>
            </a:r>
          </a:p>
          <a:p>
            <a:pPr marL="342900" indent="-342900" algn="just">
              <a:buFont typeface="Arial" panose="020B0604020202020204" pitchFamily="34" charset="0"/>
              <a:buChar char="•"/>
            </a:pPr>
            <a:r>
              <a:rPr lang="en-US" sz="2000" dirty="0"/>
              <a:t>Privacy: Personal data is sensitive and private information should be protected from unauthorized access, theft, or misuse. Organizations have an ethical responsibility to ensure that personal data is collected, stored, and transmitted securely (Whitney et al., 2022).</a:t>
            </a:r>
          </a:p>
          <a:p>
            <a:pPr marL="342900" indent="-342900" algn="just">
              <a:buFont typeface="Arial" panose="020B0604020202020204" pitchFamily="34" charset="0"/>
              <a:buChar char="•"/>
            </a:pPr>
            <a:r>
              <a:rPr lang="en-US" sz="2000" dirty="0"/>
              <a:t>Confidentiality: Personal data should only be accessed by individuals who have a legitimate reason to do so. Organizations have an ethical responsibility to protect personal data from unauthorized access, sharing, or disclosure.</a:t>
            </a:r>
          </a:p>
          <a:p>
            <a:pPr algn="just"/>
            <a:endParaRPr lang="en-US" dirty="0"/>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dirty="0"/>
              <a:t>April 10, 2023</a:t>
            </a:r>
            <a:endParaRPr lang="en-US" noProof="0" dirty="0"/>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10</a:t>
            </a:fld>
            <a:endParaRPr lang="en-US" noProof="0" dirty="0"/>
          </a:p>
        </p:txBody>
      </p:sp>
    </p:spTree>
    <p:extLst>
      <p:ext uri="{BB962C8B-B14F-4D97-AF65-F5344CB8AC3E}">
        <p14:creationId xmlns:p14="http://schemas.microsoft.com/office/powerpoint/2010/main" val="951159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59648"/>
            <a:ext cx="9523655" cy="1501327"/>
          </a:xfrm>
        </p:spPr>
        <p:txBody>
          <a:bodyPr>
            <a:noAutofit/>
          </a:bodyPr>
          <a:lstStyle/>
          <a:p>
            <a:pPr algn="just"/>
            <a:r>
              <a:rPr lang="en-US" sz="3800" dirty="0"/>
              <a:t>Ethical concerns related to the transmission of personal data </a:t>
            </a:r>
            <a:r>
              <a:rPr lang="en-US" sz="3800" dirty="0" err="1"/>
              <a:t>Cont’D</a:t>
            </a:r>
            <a:r>
              <a:rPr lang="en-US" sz="3800" dirty="0"/>
              <a:t>.</a:t>
            </a:r>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0" y="2357920"/>
            <a:ext cx="12144053" cy="4078840"/>
          </a:xfrm>
        </p:spPr>
        <p:txBody>
          <a:bodyPr>
            <a:normAutofit fontScale="92500"/>
          </a:bodyPr>
          <a:lstStyle/>
          <a:p>
            <a:pPr marL="342900" indent="-342900" algn="just">
              <a:buFont typeface="Arial" panose="020B0604020202020204" pitchFamily="34" charset="0"/>
              <a:buChar char="•"/>
            </a:pPr>
            <a:r>
              <a:rPr lang="en-US" sz="2200" dirty="0"/>
              <a:t>Consent: Individuals have the right to know how their personal data is being used and to give their informed consent for its use. Organizations have an ethical responsibility to obtain explicit consent from individuals before collecting, processing, or transmitting their personal data.</a:t>
            </a:r>
          </a:p>
          <a:p>
            <a:pPr marL="342900" indent="-342900" algn="just">
              <a:buFont typeface="Arial" panose="020B0604020202020204" pitchFamily="34" charset="0"/>
              <a:buChar char="•"/>
            </a:pPr>
            <a:r>
              <a:rPr lang="en-US" sz="2200" dirty="0"/>
              <a:t>Data protection regulations: Compliance with data protection regulations such as GDPR, HIPAA, or CCPA is an ethical responsibility for organizations that collect, store, or transmit personal data. These regulations are designed to protect individuals' privacy and ensure that personal data is handled in a secure and ethical manner.</a:t>
            </a:r>
          </a:p>
          <a:p>
            <a:pPr marL="342900" indent="-342900" algn="just">
              <a:buFont typeface="Arial" panose="020B0604020202020204" pitchFamily="34" charset="0"/>
              <a:buChar char="•"/>
            </a:pPr>
            <a:r>
              <a:rPr lang="en-US" sz="2200" dirty="0"/>
              <a:t>Cybersecurity: Organizations have an ethical responsibility to protect personal data from cyber threats such as hacking, malware, or phishing attacks. A breach of personal data not only puts individuals at risk of identity theft, but it can also damage an organization's reputation and trust with its customers.</a:t>
            </a:r>
          </a:p>
          <a:p>
            <a:pPr algn="just"/>
            <a:endParaRPr lang="en-US" dirty="0"/>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dirty="0"/>
              <a:t>April 10, 2023</a:t>
            </a:r>
            <a:endParaRPr lang="en-US" noProof="0" dirty="0"/>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11</a:t>
            </a:fld>
            <a:endParaRPr lang="en-US" noProof="0" dirty="0"/>
          </a:p>
        </p:txBody>
      </p:sp>
    </p:spTree>
    <p:extLst>
      <p:ext uri="{BB962C8B-B14F-4D97-AF65-F5344CB8AC3E}">
        <p14:creationId xmlns:p14="http://schemas.microsoft.com/office/powerpoint/2010/main" val="39744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Thank you</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61646"/>
            <a:ext cx="12192000" cy="4532313"/>
          </a:xfrm>
        </p:spPr>
      </p:pic>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a:lstStyle/>
          <a:p>
            <a:pPr lvl="0"/>
            <a:r>
              <a:rPr lang="en-US" noProof="0" dirty="0"/>
              <a:t>April 10, 2023</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12</a:t>
            </a:fld>
            <a:endParaRPr lang="en-US" noProof="0" dirty="0"/>
          </a:p>
        </p:txBody>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331918" y="611312"/>
            <a:ext cx="3209008" cy="3770616"/>
          </a:xfrm>
        </p:spPr>
        <p:txBody>
          <a:bodyPr>
            <a:normAutofit/>
          </a:bodyPr>
          <a:lstStyle/>
          <a:p>
            <a:r>
              <a:rPr lang="en-US" sz="2400" dirty="0" err="1"/>
              <a:t>WebAppUser</a:t>
            </a:r>
            <a:r>
              <a:rPr lang="en-US" sz="2400" dirty="0"/>
              <a:t> App:</a:t>
            </a:r>
            <a:br>
              <a:rPr lang="en-US" sz="2400" dirty="0"/>
            </a:br>
            <a:br>
              <a:rPr lang="en-US" sz="2400" dirty="0"/>
            </a:br>
            <a:r>
              <a:rPr lang="en-US" sz="1400" dirty="0"/>
              <a:t>Service provider with options and packages.</a:t>
            </a:r>
            <a:br>
              <a:rPr lang="en-US" sz="1400" dirty="0"/>
            </a:br>
            <a:br>
              <a:rPr lang="en-US" sz="1400" dirty="0"/>
            </a:br>
            <a:r>
              <a:rPr lang="en-US" sz="1400" dirty="0"/>
              <a:t>Registered Users option &amp; update</a:t>
            </a:r>
            <a:br>
              <a:rPr lang="en-US" sz="1400" dirty="0"/>
            </a:br>
            <a:br>
              <a:rPr lang="en-US" sz="1400" dirty="0"/>
            </a:br>
            <a:r>
              <a:rPr lang="en-US" sz="1400" dirty="0"/>
              <a:t>Admin login with private access to packages.</a:t>
            </a:r>
            <a:br>
              <a:rPr lang="en-US" sz="1200" dirty="0"/>
            </a:br>
            <a:br>
              <a:rPr lang="en-US" sz="1200" dirty="0"/>
            </a:br>
            <a:endParaRPr lang="en-US" sz="1200" dirty="0"/>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pic>
        <p:nvPicPr>
          <p:cNvPr id="10" name="Picture 9">
            <a:extLst>
              <a:ext uri="{FF2B5EF4-FFF2-40B4-BE49-F238E27FC236}">
                <a16:creationId xmlns:a16="http://schemas.microsoft.com/office/drawing/2014/main" id="{5B9629A1-8AF1-3EF0-FA0F-CEB1ED483871}"/>
              </a:ext>
            </a:extLst>
          </p:cNvPr>
          <p:cNvPicPr>
            <a:picLocks noChangeAspect="1"/>
          </p:cNvPicPr>
          <p:nvPr/>
        </p:nvPicPr>
        <p:blipFill>
          <a:blip r:embed="rId3"/>
          <a:stretch>
            <a:fillRect/>
          </a:stretch>
        </p:blipFill>
        <p:spPr>
          <a:xfrm>
            <a:off x="4068566" y="0"/>
            <a:ext cx="8123434" cy="6857999"/>
          </a:xfrm>
          <a:prstGeom prst="rect">
            <a:avLst/>
          </a:prstGeom>
        </p:spPr>
      </p:pic>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normAutofit fontScale="90000"/>
          </a:bodyPr>
          <a:lstStyle/>
          <a:p>
            <a:pPr algn="just"/>
            <a:r>
              <a:rPr lang="en-US" dirty="0"/>
              <a:t>How can we transfer personal data securely within their network?</a:t>
            </a:r>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0" y="2357920"/>
            <a:ext cx="12144053" cy="4078840"/>
          </a:xfrm>
        </p:spPr>
        <p:txBody>
          <a:bodyPr>
            <a:normAutofit/>
          </a:bodyPr>
          <a:lstStyle/>
          <a:p>
            <a:pPr marL="0" marR="0" algn="just">
              <a:lnSpc>
                <a:spcPct val="107000"/>
              </a:lnSpc>
              <a:spcBef>
                <a:spcPts val="0"/>
              </a:spcBef>
              <a:spcAft>
                <a:spcPts val="800"/>
              </a:spcAft>
            </a:pPr>
            <a:r>
              <a:rPr lang="en-US" sz="1800" b="1" dirty="0">
                <a:effectLst/>
                <a:latin typeface="+mj-lt"/>
                <a:ea typeface="Calibri" panose="020F0502020204030204" pitchFamily="34" charset="0"/>
                <a:cs typeface="Times New Roman" panose="02020603050405020304" pitchFamily="18" charset="0"/>
              </a:rPr>
              <a:t>Email Encryption:</a:t>
            </a:r>
            <a:r>
              <a:rPr lang="en-US" sz="1800" dirty="0">
                <a:effectLst/>
                <a:latin typeface="+mj-lt"/>
                <a:ea typeface="Calibri" panose="020F0502020204030204" pitchFamily="34" charset="0"/>
                <a:cs typeface="Times New Roman" panose="02020603050405020304" pitchFamily="18" charset="0"/>
              </a:rPr>
              <a:t> web-based that uses secure link accessed through secure email server. Recipients and sender alike that view messages and attachments securely.</a:t>
            </a:r>
          </a:p>
          <a:p>
            <a:pPr marL="0" marR="0" algn="just">
              <a:lnSpc>
                <a:spcPct val="107000"/>
              </a:lnSpc>
              <a:spcBef>
                <a:spcPts val="0"/>
              </a:spcBef>
              <a:spcAft>
                <a:spcPts val="800"/>
              </a:spcAft>
            </a:pPr>
            <a:r>
              <a:rPr lang="en-US" sz="1800" b="1" dirty="0">
                <a:effectLst/>
                <a:latin typeface="+mj-lt"/>
                <a:ea typeface="Calibri" panose="020F0502020204030204" pitchFamily="34" charset="0"/>
                <a:cs typeface="Times New Roman" panose="02020603050405020304" pitchFamily="18" charset="0"/>
              </a:rPr>
              <a:t>Website Encryption</a:t>
            </a:r>
            <a:r>
              <a:rPr lang="en-US" sz="1800" dirty="0">
                <a:effectLst/>
                <a:latin typeface="+mj-lt"/>
                <a:ea typeface="Calibri" panose="020F0502020204030204" pitchFamily="34" charset="0"/>
                <a:cs typeface="Times New Roman" panose="02020603050405020304" pitchFamily="18" charset="0"/>
              </a:rPr>
              <a:t>: uses Secure Sockets Layer (SSL) for encryption and allows transfer of data over the website. It is not sophisticated but reduces data breach on website usage (Penta Security, 2020). </a:t>
            </a:r>
          </a:p>
          <a:p>
            <a:pPr marL="0" marR="0" algn="just">
              <a:lnSpc>
                <a:spcPct val="107000"/>
              </a:lnSpc>
              <a:spcBef>
                <a:spcPts val="0"/>
              </a:spcBef>
              <a:spcAft>
                <a:spcPts val="800"/>
              </a:spcAft>
            </a:pPr>
            <a:r>
              <a:rPr lang="en-US" sz="1800" b="1" dirty="0">
                <a:effectLst/>
                <a:latin typeface="+mj-lt"/>
                <a:ea typeface="Calibri" panose="020F0502020204030204" pitchFamily="34" charset="0"/>
                <a:cs typeface="Times New Roman" panose="02020603050405020304" pitchFamily="18" charset="0"/>
              </a:rPr>
              <a:t>Off the Record Messaging (OTR):</a:t>
            </a:r>
            <a:r>
              <a:rPr lang="en-US" sz="1800" dirty="0">
                <a:effectLst/>
                <a:latin typeface="+mj-lt"/>
                <a:ea typeface="Calibri" panose="020F0502020204030204" pitchFamily="34" charset="0"/>
                <a:cs typeface="Times New Roman" panose="02020603050405020304" pitchFamily="18" charset="0"/>
              </a:rPr>
              <a:t> used for messaging platforms offering encryption of messages before their transmission.</a:t>
            </a:r>
          </a:p>
          <a:p>
            <a:pPr marL="0" marR="0" algn="just">
              <a:lnSpc>
                <a:spcPct val="107000"/>
              </a:lnSpc>
              <a:spcBef>
                <a:spcPts val="0"/>
              </a:spcBef>
              <a:spcAft>
                <a:spcPts val="800"/>
              </a:spcAft>
            </a:pPr>
            <a:r>
              <a:rPr lang="en-US" sz="1800" b="1" dirty="0">
                <a:effectLst/>
                <a:latin typeface="+mj-lt"/>
                <a:ea typeface="Calibri" panose="020F0502020204030204" pitchFamily="34" charset="0"/>
                <a:cs typeface="Times New Roman" panose="02020603050405020304" pitchFamily="18" charset="0"/>
              </a:rPr>
              <a:t>File Transfer Protocol (FTP) &amp; SFTP</a:t>
            </a:r>
            <a:r>
              <a:rPr lang="en-US" sz="1800" dirty="0">
                <a:effectLst/>
                <a:latin typeface="+mj-lt"/>
                <a:ea typeface="Calibri" panose="020F0502020204030204" pitchFamily="34" charset="0"/>
                <a:cs typeface="Times New Roman" panose="02020603050405020304" pitchFamily="18" charset="0"/>
              </a:rPr>
              <a:t>:  One of the safest and requires authentication by use of username and password with access to a server that enables download and upload. Connection is encrypted and authentication protects files.</a:t>
            </a:r>
          </a:p>
          <a:p>
            <a:pPr marL="0" marR="0" algn="just">
              <a:lnSpc>
                <a:spcPct val="107000"/>
              </a:lnSpc>
              <a:spcBef>
                <a:spcPts val="0"/>
              </a:spcBef>
              <a:spcAft>
                <a:spcPts val="800"/>
              </a:spcAft>
            </a:pPr>
            <a:r>
              <a:rPr lang="en-US" sz="1800" b="1" dirty="0">
                <a:effectLst/>
                <a:latin typeface="+mj-lt"/>
                <a:ea typeface="Calibri" panose="020F0502020204030204" pitchFamily="34" charset="0"/>
                <a:cs typeface="Times New Roman" panose="02020603050405020304" pitchFamily="18" charset="0"/>
              </a:rPr>
              <a:t>Secure </a:t>
            </a:r>
            <a:r>
              <a:rPr lang="en-US" sz="1800" b="1" dirty="0" err="1">
                <a:effectLst/>
                <a:latin typeface="+mj-lt"/>
                <a:ea typeface="Calibri" panose="020F0502020204030204" pitchFamily="34" charset="0"/>
                <a:cs typeface="Times New Roman" panose="02020603050405020304" pitchFamily="18" charset="0"/>
              </a:rPr>
              <a:t>HyperText</a:t>
            </a:r>
            <a:r>
              <a:rPr lang="en-US" sz="1800" b="1" dirty="0">
                <a:effectLst/>
                <a:latin typeface="+mj-lt"/>
                <a:ea typeface="Calibri" panose="020F0502020204030204" pitchFamily="34" charset="0"/>
                <a:cs typeface="Times New Roman" panose="02020603050405020304" pitchFamily="18" charset="0"/>
              </a:rPr>
              <a:t> Transfer Protocol:</a:t>
            </a:r>
            <a:r>
              <a:rPr lang="en-US" sz="1800" dirty="0">
                <a:effectLst/>
                <a:latin typeface="+mj-lt"/>
                <a:ea typeface="Calibri" panose="020F0502020204030204" pitchFamily="34" charset="0"/>
                <a:cs typeface="Times New Roman" panose="02020603050405020304" pitchFamily="18" charset="0"/>
              </a:rPr>
              <a:t> use Transport Layer Security (TLS) and used for hypertext transfer between a server and browser. Encryption needs to be added to the HTTP/HTTPS for user validation.</a:t>
            </a:r>
          </a:p>
          <a:p>
            <a:endParaRPr lang="en-US" dirty="0"/>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dirty="0"/>
              <a:t>April 10, 2023</a:t>
            </a:r>
            <a:endParaRPr lang="en-US" noProof="0" dirty="0"/>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3</a:t>
            </a:fld>
            <a:endParaRPr lang="en-US" noProof="0" dirty="0"/>
          </a:p>
        </p:txBody>
      </p:sp>
    </p:spTree>
    <p:extLst>
      <p:ext uri="{BB962C8B-B14F-4D97-AF65-F5344CB8AC3E}">
        <p14:creationId xmlns:p14="http://schemas.microsoft.com/office/powerpoint/2010/main" val="107475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normAutofit/>
          </a:bodyPr>
          <a:lstStyle/>
          <a:p>
            <a:r>
              <a:rPr lang="en-US" dirty="0"/>
              <a:t>What security protocol is best for transferring personal files?</a:t>
            </a:r>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0" y="2363396"/>
            <a:ext cx="12144053" cy="4078840"/>
          </a:xfrm>
        </p:spPr>
        <p:txBody>
          <a:bodyPr>
            <a:normAutofit fontScale="92500" lnSpcReduction="10000"/>
          </a:bodyPr>
          <a:lstStyle/>
          <a:p>
            <a:pPr algn="just"/>
            <a:r>
              <a:rPr lang="en-US" dirty="0"/>
              <a:t>The idea of best protocol is hinged the needs of the individual or company using it, and the budget available. Some of the best protocols are SFTP built on secure shell cryptography, File Transfer Protocol Over SSL (FTPS), Applicability Statement 2 (AS2) used by trading partners in retail and automotive and enables digital signatures, among others (McHugh, 2022). The evolving best practices and demands due to regulation requirements involve;</a:t>
            </a:r>
          </a:p>
          <a:p>
            <a:pPr marL="342900" indent="-342900" algn="just">
              <a:buFont typeface="Arial" panose="020B0604020202020204" pitchFamily="34" charset="0"/>
              <a:buChar char="•"/>
            </a:pPr>
            <a:r>
              <a:rPr lang="en-US" dirty="0"/>
              <a:t>Centralization file management and transfer systems that ensures single point of control with IT teams.</a:t>
            </a:r>
          </a:p>
          <a:p>
            <a:pPr marL="342900" indent="-342900" algn="just">
              <a:buFont typeface="Arial" panose="020B0604020202020204" pitchFamily="34" charset="0"/>
              <a:buChar char="•"/>
            </a:pPr>
            <a:r>
              <a:rPr lang="en-US" dirty="0"/>
              <a:t>Cloud storage and management </a:t>
            </a:r>
          </a:p>
          <a:p>
            <a:pPr marL="342900" indent="-342900" algn="just">
              <a:buFont typeface="Arial" panose="020B0604020202020204" pitchFamily="34" charset="0"/>
              <a:buChar char="•"/>
            </a:pPr>
            <a:r>
              <a:rPr lang="en-US" dirty="0"/>
              <a:t>Workflow automation and complexity reduction is a good practice.</a:t>
            </a:r>
          </a:p>
          <a:p>
            <a:pPr marL="342900" indent="-342900" algn="just">
              <a:buFont typeface="Arial" panose="020B0604020202020204" pitchFamily="34" charset="0"/>
              <a:buChar char="•"/>
            </a:pPr>
            <a:r>
              <a:rPr lang="en-US" dirty="0"/>
              <a:t>Security protocol layering for increased protection and security.</a:t>
            </a:r>
          </a:p>
          <a:p>
            <a:endParaRPr lang="en-US" dirty="0"/>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dirty="0"/>
              <a:t>April 10, 2023</a:t>
            </a:r>
            <a:endParaRPr lang="en-US" noProof="0" dirty="0"/>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4</a:t>
            </a:fld>
            <a:endParaRPr lang="en-US" noProof="0" dirty="0"/>
          </a:p>
        </p:txBody>
      </p:sp>
    </p:spTree>
    <p:extLst>
      <p:ext uri="{BB962C8B-B14F-4D97-AF65-F5344CB8AC3E}">
        <p14:creationId xmlns:p14="http://schemas.microsoft.com/office/powerpoint/2010/main" val="3438923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normAutofit/>
          </a:bodyPr>
          <a:lstStyle/>
          <a:p>
            <a:r>
              <a:rPr lang="en-US" dirty="0"/>
              <a:t>Can you encode and decode Images?</a:t>
            </a:r>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0" y="2357920"/>
            <a:ext cx="12144053" cy="4078840"/>
          </a:xfrm>
        </p:spPr>
        <p:txBody>
          <a:bodyPr>
            <a:normAutofit/>
          </a:bodyPr>
          <a:lstStyle/>
          <a:p>
            <a:pPr algn="just"/>
            <a:r>
              <a:rPr lang="en-US" dirty="0"/>
              <a:t>Images can be encoded and encrypted using cryptographic algorithms to protect their confidentiality and integrity during transmission or storage. </a:t>
            </a:r>
          </a:p>
          <a:p>
            <a:pPr algn="just"/>
            <a:r>
              <a:rPr lang="en-US" dirty="0"/>
              <a:t>This involves scrambling the image data with the help of techniques such as symmetric key encryption, public key encryption, or watermarking. Image encoding is simply converting the image from one format to another.</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dirty="0"/>
              <a:t>April 10, 2023</a:t>
            </a:r>
            <a:endParaRPr lang="en-US" noProof="0" dirty="0"/>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5</a:t>
            </a:fld>
            <a:endParaRPr lang="en-US" noProof="0" dirty="0"/>
          </a:p>
        </p:txBody>
      </p:sp>
    </p:spTree>
    <p:extLst>
      <p:ext uri="{BB962C8B-B14F-4D97-AF65-F5344CB8AC3E}">
        <p14:creationId xmlns:p14="http://schemas.microsoft.com/office/powerpoint/2010/main" val="492368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normAutofit/>
          </a:bodyPr>
          <a:lstStyle/>
          <a:p>
            <a:r>
              <a:rPr lang="en-US" dirty="0"/>
              <a:t>Can you explain the architecture of a secure API?</a:t>
            </a:r>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0" y="2357920"/>
            <a:ext cx="12144053" cy="4078840"/>
          </a:xfrm>
        </p:spPr>
        <p:txBody>
          <a:bodyPr>
            <a:normAutofit/>
          </a:bodyPr>
          <a:lstStyle/>
          <a:p>
            <a:pPr algn="just"/>
            <a:r>
              <a:rPr lang="en-US" dirty="0"/>
              <a:t>To build a secure API, you should consider using a combination of security mechanisms such as authentication, authorization, and encryption. The architecture of a secure API involves implementing these mechanisms in a layered approach, starting from the transport layer, through the application layer, and down to the data layer.</a:t>
            </a:r>
          </a:p>
          <a:p>
            <a:pPr algn="just"/>
            <a:r>
              <a:rPr lang="en-US" dirty="0"/>
              <a:t>At the application layer, you should use secure authentication and authorization mechanisms to ensure that only authorized users can access the API. </a:t>
            </a:r>
          </a:p>
          <a:p>
            <a:pPr algn="just"/>
            <a:r>
              <a:rPr lang="en-US" dirty="0"/>
              <a:t>At the data layer, you should use encryption and access controls to protect sensitive data stored in the database. </a:t>
            </a:r>
          </a:p>
          <a:p>
            <a:pPr algn="just"/>
            <a:endParaRPr lang="en-US" dirty="0"/>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dirty="0"/>
              <a:t>April 10, 2023</a:t>
            </a:r>
            <a:endParaRPr lang="en-US" noProof="0" dirty="0"/>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6</a:t>
            </a:fld>
            <a:endParaRPr lang="en-US" noProof="0" dirty="0"/>
          </a:p>
        </p:txBody>
      </p:sp>
    </p:spTree>
    <p:extLst>
      <p:ext uri="{BB962C8B-B14F-4D97-AF65-F5344CB8AC3E}">
        <p14:creationId xmlns:p14="http://schemas.microsoft.com/office/powerpoint/2010/main" val="1369320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normAutofit/>
          </a:bodyPr>
          <a:lstStyle/>
          <a:p>
            <a:r>
              <a:rPr lang="en-US" dirty="0"/>
              <a:t>Can you recommend a secure framework for coding an API?</a:t>
            </a:r>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0" y="2357920"/>
            <a:ext cx="12144053" cy="4078840"/>
          </a:xfrm>
        </p:spPr>
        <p:txBody>
          <a:bodyPr>
            <a:normAutofit fontScale="85000" lnSpcReduction="20000"/>
          </a:bodyPr>
          <a:lstStyle/>
          <a:p>
            <a:pPr algn="just"/>
            <a:r>
              <a:rPr lang="en-US" dirty="0"/>
              <a:t>There are several secure frameworks for coding an API, each with its own strengths and weaknesses. Some popular options include:</a:t>
            </a:r>
          </a:p>
          <a:p>
            <a:pPr marL="342900" indent="-342900" algn="just">
              <a:buFont typeface="Arial" panose="020B0604020202020204" pitchFamily="34" charset="0"/>
              <a:buChar char="•"/>
            </a:pPr>
            <a:r>
              <a:rPr lang="en-US" dirty="0"/>
              <a:t>Spring Security: a Java-based framework that provides comprehensive security features for web applications, including APIs. It includes features such as authentication, authorization, and session management, and is highly configurable.</a:t>
            </a:r>
          </a:p>
          <a:p>
            <a:pPr marL="342900" indent="-342900" algn="just">
              <a:buFont typeface="Arial" panose="020B0604020202020204" pitchFamily="34" charset="0"/>
              <a:buChar char="•"/>
            </a:pPr>
            <a:r>
              <a:rPr lang="en-US" dirty="0"/>
              <a:t>Laravel: a PHP-based framework that provides a simple and elegant API development experience. It includes features such as authentication, rate limiting, and API versioning.</a:t>
            </a:r>
          </a:p>
          <a:p>
            <a:pPr marL="342900" indent="-342900" algn="just">
              <a:buFont typeface="Arial" panose="020B0604020202020204" pitchFamily="34" charset="0"/>
              <a:buChar char="•"/>
            </a:pPr>
            <a:r>
              <a:rPr lang="en-US" dirty="0"/>
              <a:t>Django: a Python-based framework that provides a robust and scalable platform for building APIs. It includes features such as authentication, authorization, and serialization, and is well-suited for building complex APIs.</a:t>
            </a:r>
          </a:p>
          <a:p>
            <a:pPr algn="just"/>
            <a:r>
              <a:rPr lang="en-US" dirty="0"/>
              <a:t>Ultimately, the choice of framework will depend on the specific requirements of your project, such as the programming language, scalability, and security features needed.</a:t>
            </a:r>
          </a:p>
          <a:p>
            <a:pPr algn="just"/>
            <a:endParaRPr lang="en-US" dirty="0"/>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dirty="0"/>
              <a:t>April 10, 2023</a:t>
            </a:r>
            <a:endParaRPr lang="en-US" noProof="0" dirty="0"/>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7</a:t>
            </a:fld>
            <a:endParaRPr lang="en-US" noProof="0" dirty="0"/>
          </a:p>
        </p:txBody>
      </p:sp>
    </p:spTree>
    <p:extLst>
      <p:ext uri="{BB962C8B-B14F-4D97-AF65-F5344CB8AC3E}">
        <p14:creationId xmlns:p14="http://schemas.microsoft.com/office/powerpoint/2010/main" val="1195429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59648"/>
            <a:ext cx="9523655" cy="1501327"/>
          </a:xfrm>
        </p:spPr>
        <p:txBody>
          <a:bodyPr>
            <a:noAutofit/>
          </a:bodyPr>
          <a:lstStyle/>
          <a:p>
            <a:pPr algn="just"/>
            <a:r>
              <a:rPr lang="en-US" sz="3800" dirty="0"/>
              <a:t>What data interchange format should we use while transferring data between locations?</a:t>
            </a:r>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0" y="2357920"/>
            <a:ext cx="12144053" cy="4078840"/>
          </a:xfrm>
        </p:spPr>
        <p:txBody>
          <a:bodyPr>
            <a:normAutofit fontScale="70000" lnSpcReduction="20000"/>
          </a:bodyPr>
          <a:lstStyle/>
          <a:p>
            <a:pPr algn="just"/>
            <a:r>
              <a:rPr lang="en-US" dirty="0"/>
              <a:t>The choice of data interchange format will depend on the specific requirements of your project, as well as the types of data being transferred. Some popular options include:</a:t>
            </a:r>
          </a:p>
          <a:p>
            <a:pPr marL="342900" indent="-342900" algn="just">
              <a:buFont typeface="Arial" panose="020B0604020202020204" pitchFamily="34" charset="0"/>
              <a:buChar char="•"/>
            </a:pPr>
            <a:r>
              <a:rPr lang="en-US" dirty="0"/>
              <a:t>JSON (JavaScript Object Notation): a lightweight and easy-to-parse format that is widely used for web APIs. It is simple and flexible, making it a good choice for transferring data between different platforms and languages.</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XML (Extensible Markup Language): a verbose but flexible format that is commonly used for data exchange in enterprise systems. It provides a standard way of defining data structures and is well-suited for transferring large and complex data sets.</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Protocol Buffers: a binary format developed by Google that is designed for high-performance data exchange. It is highly efficient and can be used with a wide range of programming languages.</a:t>
            </a:r>
          </a:p>
          <a:p>
            <a:pPr algn="just"/>
            <a:r>
              <a:rPr lang="en-US" dirty="0"/>
              <a:t>Overall, the choice of data interchange format should be based on the specific requirements of your project, including the size and complexity of the data being transferred, as well as the platforms and languages involved.</a:t>
            </a:r>
          </a:p>
          <a:p>
            <a:pPr algn="just"/>
            <a:endParaRPr lang="en-US" dirty="0"/>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dirty="0"/>
              <a:t>April 10, 2023</a:t>
            </a:r>
            <a:endParaRPr lang="en-US" noProof="0" dirty="0"/>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8</a:t>
            </a:fld>
            <a:endParaRPr lang="en-US" noProof="0" dirty="0"/>
          </a:p>
        </p:txBody>
      </p:sp>
    </p:spTree>
    <p:extLst>
      <p:ext uri="{BB962C8B-B14F-4D97-AF65-F5344CB8AC3E}">
        <p14:creationId xmlns:p14="http://schemas.microsoft.com/office/powerpoint/2010/main" val="417684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54172"/>
            <a:ext cx="9523655" cy="1501327"/>
          </a:xfrm>
        </p:spPr>
        <p:txBody>
          <a:bodyPr>
            <a:noAutofit/>
          </a:bodyPr>
          <a:lstStyle/>
          <a:p>
            <a:pPr algn="just"/>
            <a:r>
              <a:rPr lang="en-US" sz="3800" dirty="0"/>
              <a:t>Recommended Secure Data Storage Best Practices?</a:t>
            </a:r>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0" y="2357920"/>
            <a:ext cx="12144053" cy="4078840"/>
          </a:xfrm>
        </p:spPr>
        <p:txBody>
          <a:bodyPr>
            <a:normAutofit fontScale="32500" lnSpcReduction="20000"/>
          </a:bodyPr>
          <a:lstStyle/>
          <a:p>
            <a:pPr marL="914400" indent="-914400" algn="just">
              <a:buFont typeface="+mj-lt"/>
              <a:buAutoNum type="arabicPeriod"/>
            </a:pPr>
            <a:r>
              <a:rPr lang="en-US" sz="4500" dirty="0">
                <a:latin typeface="+mj-lt"/>
              </a:rPr>
              <a:t>Classify Your Data and Determine Storage Requirements - Identify and classify data based on its sensitivity and importance. The next move is to decide on the type of storage media based on the size of the data and the level of access required (Coggins, 2021).</a:t>
            </a:r>
          </a:p>
          <a:p>
            <a:pPr marL="914400" indent="-914400" algn="just">
              <a:buFont typeface="+mj-lt"/>
              <a:buAutoNum type="arabicPeriod"/>
            </a:pPr>
            <a:endParaRPr lang="en-US" sz="4500" dirty="0">
              <a:latin typeface="+mj-lt"/>
            </a:endParaRPr>
          </a:p>
          <a:p>
            <a:pPr marL="914400" indent="-914400" algn="just">
              <a:buFont typeface="+mj-lt"/>
              <a:buAutoNum type="arabicPeriod"/>
            </a:pPr>
            <a:r>
              <a:rPr lang="en-US" sz="4500" dirty="0">
                <a:latin typeface="+mj-lt"/>
              </a:rPr>
              <a:t>Use Encryption - Encrypt data at rest and in transit to prevent unauthorized access, using algorithms like AES or RSA</a:t>
            </a:r>
          </a:p>
          <a:p>
            <a:pPr marL="914400" indent="-914400" algn="just">
              <a:buFont typeface="+mj-lt"/>
              <a:buAutoNum type="arabicPeriod"/>
            </a:pPr>
            <a:r>
              <a:rPr lang="en-US" sz="4500" dirty="0">
                <a:latin typeface="+mj-lt"/>
              </a:rPr>
              <a:t>Implement Access Controls - Use access controls to restrict access to data based on user permissions. Firewalls, ACLs RBACs are some of the recommended technologies for access control.</a:t>
            </a:r>
          </a:p>
          <a:p>
            <a:pPr marL="914400" indent="-914400" algn="just">
              <a:buFont typeface="+mj-lt"/>
              <a:buAutoNum type="arabicPeriod"/>
            </a:pPr>
            <a:r>
              <a:rPr lang="en-US" sz="4500" dirty="0">
                <a:latin typeface="+mj-lt"/>
              </a:rPr>
              <a:t>Use Data Backups - Use backup and recovery software to make copies of data and store them in a physically secure location.</a:t>
            </a:r>
          </a:p>
          <a:p>
            <a:pPr marL="914400" indent="-914400" algn="just">
              <a:buFont typeface="+mj-lt"/>
              <a:buAutoNum type="arabicPeriod"/>
            </a:pPr>
            <a:r>
              <a:rPr lang="en-US" sz="4500" dirty="0">
                <a:latin typeface="+mj-lt"/>
              </a:rPr>
              <a:t>Ensure continuous security and data integrity - Ensure regular software and firmware updates, implement multifactor authentication for access, systems logs monitoring for suspicious activity and audits to identify vulnerabilities for immediate fixes.</a:t>
            </a:r>
          </a:p>
          <a:p>
            <a:pPr algn="just"/>
            <a:r>
              <a:rPr lang="en-US" sz="4500" dirty="0">
                <a:latin typeface="+mj-lt"/>
              </a:rPr>
              <a:t>Secure data storage is critical to protect sensitive data from unauthorized access, theft, and loss. By following these best practices, organizations can ensure data availability and integrity, comply with data protection regulations, and reduce the risk of data breaches. Using cost-effective solutions like cloud storage providers or open-source backup and recovery software can help organizations achieve secure data storage without breaking the bank (Terry </a:t>
            </a:r>
            <a:r>
              <a:rPr lang="en-US" sz="4500" dirty="0" err="1">
                <a:latin typeface="+mj-lt"/>
              </a:rPr>
              <a:t>Lanfear</a:t>
            </a:r>
            <a:r>
              <a:rPr lang="en-US" sz="4500" dirty="0">
                <a:latin typeface="+mj-lt"/>
              </a:rPr>
              <a:t>).</a:t>
            </a:r>
          </a:p>
          <a:p>
            <a:pPr algn="just"/>
            <a:endParaRPr lang="en-US" dirty="0"/>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dirty="0"/>
              <a:t>April 10, 2023</a:t>
            </a:r>
            <a:endParaRPr lang="en-US" noProof="0" dirty="0"/>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9</a:t>
            </a:fld>
            <a:endParaRPr lang="en-US" noProof="0" dirty="0"/>
          </a:p>
        </p:txBody>
      </p:sp>
    </p:spTree>
    <p:extLst>
      <p:ext uri="{BB962C8B-B14F-4D97-AF65-F5344CB8AC3E}">
        <p14:creationId xmlns:p14="http://schemas.microsoft.com/office/powerpoint/2010/main" val="1079938324"/>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2.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{47213C5A-A142-4D9E-80FF-6FDAFCC8DA34}tf89117832_win32</Template>
  <TotalTime>71</TotalTime>
  <Words>2031</Words>
  <Application>Microsoft Office PowerPoint</Application>
  <PresentationFormat>Widescreen</PresentationFormat>
  <Paragraphs>108</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Avenir Next LT Pro</vt:lpstr>
      <vt:lpstr>Calibri</vt:lpstr>
      <vt:lpstr>ColorBlockVTI</vt:lpstr>
      <vt:lpstr>Final Project BDAT 1001: ASP .NET Core Web App &amp; Data Security</vt:lpstr>
      <vt:lpstr>WebAppUser App:  Service provider with options and packages.  Registered Users option &amp; update  Admin login with private access to packages.  </vt:lpstr>
      <vt:lpstr>How can we transfer personal data securely within their network?</vt:lpstr>
      <vt:lpstr>What security protocol is best for transferring personal files?</vt:lpstr>
      <vt:lpstr>Can you encode and decode Images?</vt:lpstr>
      <vt:lpstr>Can you explain the architecture of a secure API?</vt:lpstr>
      <vt:lpstr>Can you recommend a secure framework for coding an API?</vt:lpstr>
      <vt:lpstr>What data interchange format should we use while transferring data between locations?</vt:lpstr>
      <vt:lpstr>Recommended Secure Data Storage Best Practices?</vt:lpstr>
      <vt:lpstr>Ethical concerns related to the transmission of personal data.</vt:lpstr>
      <vt:lpstr>Ethical concerns related to the transmission of personal data Cont’D.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BDAT 1001: ASP .NET Core Web App &amp; Data Security</dc:title>
  <dc:creator>Rebecca Ashade-Alabi</dc:creator>
  <cp:lastModifiedBy>Rebecca Ashade-Alabi</cp:lastModifiedBy>
  <cp:revision>1</cp:revision>
  <dcterms:created xsi:type="dcterms:W3CDTF">2023-04-09T20:18:58Z</dcterms:created>
  <dcterms:modified xsi:type="dcterms:W3CDTF">2023-04-11T00:22:12Z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