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20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9C9E2-55B7-4245-A8BA-7240E11386B8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7C243-337C-4F48-A87A-E93D0F64A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9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DECC-5A7B-584C-B854-F50073275A2A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32819-BE3C-5043-96C2-6C802F078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7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DECC-5A7B-584C-B854-F50073275A2A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32819-BE3C-5043-96C2-6C802F078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63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DECC-5A7B-584C-B854-F50073275A2A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32819-BE3C-5043-96C2-6C802F078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4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DECC-5A7B-584C-B854-F50073275A2A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32819-BE3C-5043-96C2-6C802F078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51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DECC-5A7B-584C-B854-F50073275A2A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32819-BE3C-5043-96C2-6C802F078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75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DECC-5A7B-584C-B854-F50073275A2A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32819-BE3C-5043-96C2-6C802F078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9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DECC-5A7B-584C-B854-F50073275A2A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32819-BE3C-5043-96C2-6C802F078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57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DECC-5A7B-584C-B854-F50073275A2A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32819-BE3C-5043-96C2-6C802F078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42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DECC-5A7B-584C-B854-F50073275A2A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32819-BE3C-5043-96C2-6C802F078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84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DECC-5A7B-584C-B854-F50073275A2A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32819-BE3C-5043-96C2-6C802F078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3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DECC-5A7B-584C-B854-F50073275A2A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32819-BE3C-5043-96C2-6C802F078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60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FDECC-5A7B-584C-B854-F50073275A2A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32819-BE3C-5043-96C2-6C802F078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4A31D9A-CDDF-418A-B6A8-41E08E125111}"/>
              </a:ext>
            </a:extLst>
          </p:cNvPr>
          <p:cNvGrpSpPr/>
          <p:nvPr/>
        </p:nvGrpSpPr>
        <p:grpSpPr>
          <a:xfrm>
            <a:off x="1935131" y="71394"/>
            <a:ext cx="5749240" cy="6781669"/>
            <a:chOff x="1935131" y="71394"/>
            <a:chExt cx="5749240" cy="6781669"/>
          </a:xfrm>
        </p:grpSpPr>
        <p:grpSp>
          <p:nvGrpSpPr>
            <p:cNvPr id="2" name="Group 1"/>
            <p:cNvGrpSpPr/>
            <p:nvPr/>
          </p:nvGrpSpPr>
          <p:grpSpPr>
            <a:xfrm>
              <a:off x="1935131" y="71394"/>
              <a:ext cx="5749240" cy="6781669"/>
              <a:chOff x="1935131" y="58515"/>
              <a:chExt cx="5749240" cy="6781669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1935131" y="272153"/>
                <a:ext cx="1854501" cy="79629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N = 4014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SIFI data at wave 3 health assessment </a:t>
                </a:r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4093213" y="58515"/>
                <a:ext cx="3103056" cy="155227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/>
                  <a:buChar char="•"/>
                </a:pPr>
                <a:r>
                  <a:rPr lang="en-US" sz="1400" dirty="0">
                    <a:solidFill>
                      <a:schemeClr val="tx1"/>
                    </a:solidFill>
                  </a:rPr>
                  <a:t>43 age &lt; 50 years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1400" dirty="0">
                    <a:solidFill>
                      <a:schemeClr val="tx1"/>
                    </a:solidFill>
                  </a:rPr>
                  <a:t>1 missing demographic data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1400" dirty="0">
                    <a:solidFill>
                      <a:schemeClr val="tx1"/>
                    </a:solidFill>
                  </a:rPr>
                  <a:t>2 legally blind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1400" dirty="0">
                    <a:solidFill>
                      <a:schemeClr val="tx1"/>
                    </a:solidFill>
                  </a:rPr>
                  <a:t>1 no self-reported vision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1400" dirty="0">
                    <a:solidFill>
                      <a:schemeClr val="tx1"/>
                    </a:solidFill>
                  </a:rPr>
                  <a:t>2 no self reported hearing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1400" dirty="0">
                    <a:solidFill>
                      <a:schemeClr val="tx1"/>
                    </a:solidFill>
                  </a:rPr>
                  <a:t>12 no self reported hearing aid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1400" dirty="0">
                    <a:solidFill>
                      <a:schemeClr val="tx1"/>
                    </a:solidFill>
                  </a:rPr>
                  <a:t>9 no visual acuity</a:t>
                </a: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1935131" y="1220852"/>
                <a:ext cx="1854501" cy="91605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N = 3944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SIFI + basic covariate data</a:t>
                </a: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4093213" y="1661790"/>
                <a:ext cx="3103056" cy="151298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/>
                  <a:buChar char="•"/>
                </a:pPr>
                <a:r>
                  <a:rPr lang="en-US" sz="1400" dirty="0">
                    <a:solidFill>
                      <a:schemeClr val="tx1"/>
                    </a:solidFill>
                  </a:rPr>
                  <a:t>6 missing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MoCA</a:t>
                </a:r>
                <a:endParaRPr lang="en-US" sz="14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sz="1400" dirty="0">
                    <a:solidFill>
                      <a:schemeClr val="tx1"/>
                    </a:solidFill>
                  </a:rPr>
                  <a:t>125 missing CRT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1400" dirty="0">
                    <a:solidFill>
                      <a:schemeClr val="tx1"/>
                    </a:solidFill>
                  </a:rPr>
                  <a:t>14 missing SART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1400" dirty="0">
                    <a:solidFill>
                      <a:schemeClr val="tx1"/>
                    </a:solidFill>
                  </a:rPr>
                  <a:t>27 missing CTT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1400" dirty="0">
                    <a:solidFill>
                      <a:schemeClr val="tx1"/>
                    </a:solidFill>
                  </a:rPr>
                  <a:t>3 missing Animal Naming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1400" dirty="0">
                    <a:solidFill>
                      <a:schemeClr val="tx1"/>
                    </a:solidFill>
                  </a:rPr>
                  <a:t>2 missing Immediate Recall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1400" dirty="0">
                    <a:solidFill>
                      <a:schemeClr val="tx1"/>
                    </a:solidFill>
                  </a:rPr>
                  <a:t>3 missing Delayed Recall</a:t>
                </a: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1957477" y="2812381"/>
                <a:ext cx="1854501" cy="91605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N = 3764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SIFI + basic covariate + full cognitive data</a:t>
                </a: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4093213" y="3244588"/>
                <a:ext cx="3466684" cy="157463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/>
                  <a:buChar char="•"/>
                </a:pPr>
                <a:r>
                  <a:rPr lang="en-US" sz="1400" dirty="0">
                    <a:solidFill>
                      <a:schemeClr val="tx1"/>
                    </a:solidFill>
                  </a:rPr>
                  <a:t>93 CRT (cognitive) &gt; 3SDs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1400" dirty="0">
                    <a:solidFill>
                      <a:schemeClr val="tx1"/>
                    </a:solidFill>
                  </a:rPr>
                  <a:t>62 CRT (motor) &gt; 3SDs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1400" dirty="0">
                    <a:solidFill>
                      <a:schemeClr val="tx1"/>
                    </a:solidFill>
                  </a:rPr>
                  <a:t>35 CTT1 &gt; 3SDs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1400" dirty="0">
                    <a:solidFill>
                      <a:schemeClr val="tx1"/>
                    </a:solidFill>
                  </a:rPr>
                  <a:t>41 CTT2 &gt; 3SDs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1400" dirty="0">
                    <a:solidFill>
                      <a:schemeClr val="tx1"/>
                    </a:solidFill>
                  </a:rPr>
                  <a:t>7 CTT completion time &lt; 5 seconds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1400" dirty="0">
                    <a:solidFill>
                      <a:schemeClr val="tx1"/>
                    </a:solidFill>
                  </a:rPr>
                  <a:t>39 SART recording errors</a:t>
                </a: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1961506" y="4291458"/>
                <a:ext cx="1854501" cy="91605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N = 3487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SIFI + basic covariate + full cognitive data (excluding outliers)</a:t>
                </a:r>
              </a:p>
            </p:txBody>
          </p:sp>
          <p:cxnSp>
            <p:nvCxnSpPr>
              <p:cNvPr id="13" name="Straight Arrow Connector 12"/>
              <p:cNvCxnSpPr>
                <a:stCxn id="6" idx="2"/>
              </p:cNvCxnSpPr>
              <p:nvPr/>
            </p:nvCxnSpPr>
            <p:spPr>
              <a:xfrm>
                <a:off x="2862382" y="2136904"/>
                <a:ext cx="0" cy="6414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2862382" y="3728433"/>
                <a:ext cx="0" cy="5354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3789632" y="670286"/>
                <a:ext cx="33016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3789632" y="1849871"/>
                <a:ext cx="33016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3811978" y="3432434"/>
                <a:ext cx="30378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ounded Rectangle 21"/>
              <p:cNvSpPr/>
              <p:nvPr/>
            </p:nvSpPr>
            <p:spPr>
              <a:xfrm>
                <a:off x="4093213" y="4916315"/>
                <a:ext cx="3591158" cy="174805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/>
                  <a:buChar char="•"/>
                </a:pPr>
                <a:r>
                  <a:rPr lang="en-US" sz="1400" dirty="0">
                    <a:solidFill>
                      <a:schemeClr val="tx1"/>
                    </a:solidFill>
                  </a:rPr>
                  <a:t>80 no wave 1 data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1400" dirty="0">
                    <a:solidFill>
                      <a:schemeClr val="tx1"/>
                    </a:solidFill>
                  </a:rPr>
                  <a:t>60 no wave 2 data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1400" dirty="0">
                    <a:solidFill>
                      <a:schemeClr val="tx1"/>
                    </a:solidFill>
                  </a:rPr>
                  <a:t>163 no wave 4 data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1400" dirty="0">
                    <a:solidFill>
                      <a:schemeClr val="tx1"/>
                    </a:solidFill>
                  </a:rPr>
                  <a:t>264 no wave 5 data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1400" dirty="0">
                    <a:solidFill>
                      <a:schemeClr val="tx1"/>
                    </a:solidFill>
                  </a:rPr>
                  <a:t>13 missing immediate recall (any wave)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1400" dirty="0">
                    <a:solidFill>
                      <a:schemeClr val="tx1"/>
                    </a:solidFill>
                  </a:rPr>
                  <a:t>16 missing delayed recall (any wave)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1400" dirty="0">
                    <a:solidFill>
                      <a:schemeClr val="tx1"/>
                    </a:solidFill>
                  </a:rPr>
                  <a:t>16 missing animal naming (any wave)</a:t>
                </a: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1961506" y="5493111"/>
                <a:ext cx="1854501" cy="134707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N </a:t>
                </a:r>
                <a:r>
                  <a:rPr lang="en-US" sz="1400" b="1">
                    <a:solidFill>
                      <a:schemeClr val="tx1"/>
                    </a:solidFill>
                  </a:rPr>
                  <a:t>= 2875</a:t>
                </a:r>
                <a:endParaRPr lang="en-US" sz="1400" b="1" dirty="0">
                  <a:solidFill>
                    <a:schemeClr val="tx1"/>
                  </a:solidFill>
                </a:endParaRPr>
              </a:p>
              <a:p>
                <a:r>
                  <a:rPr lang="en-US" sz="1400" dirty="0">
                    <a:solidFill>
                      <a:schemeClr val="tx1"/>
                    </a:solidFill>
                  </a:rPr>
                  <a:t>SIFI 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</a:rPr>
                  <a:t>+ basic covariate 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</a:rPr>
                  <a:t>+ full cognitive data (excluding outliers) 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</a:rPr>
                  <a:t>+ data at all waves</a:t>
                </a:r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>
                <a:off x="3811978" y="5110503"/>
                <a:ext cx="30378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2843442" y="5207510"/>
                <a:ext cx="0" cy="2856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7920515-7C5D-40D8-B208-D47A15E7F1F6}"/>
                </a:ext>
              </a:extLst>
            </p:cNvPr>
            <p:cNvCxnSpPr/>
            <p:nvPr/>
          </p:nvCxnSpPr>
          <p:spPr>
            <a:xfrm>
              <a:off x="2843442" y="1081331"/>
              <a:ext cx="0" cy="180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0854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</Words>
  <Application>Microsoft Office PowerPoint</Application>
  <PresentationFormat>On-screen Show (4:3)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Pretty Girl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Hirst</dc:creator>
  <cp:lastModifiedBy>447975512226</cp:lastModifiedBy>
  <cp:revision>14</cp:revision>
  <dcterms:created xsi:type="dcterms:W3CDTF">2021-04-28T16:05:59Z</dcterms:created>
  <dcterms:modified xsi:type="dcterms:W3CDTF">2022-02-15T17:39:34Z</dcterms:modified>
</cp:coreProperties>
</file>