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FCFAA6"/>
    <a:srgbClr val="C5F6FB"/>
    <a:srgbClr val="8DEDF7"/>
    <a:srgbClr val="91EDF7"/>
    <a:srgbClr val="26DCF0"/>
    <a:srgbClr val="909092"/>
    <a:srgbClr val="ACACB0"/>
    <a:srgbClr val="F7F11C"/>
    <a:srgbClr val="EB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0FC-AE23-42A6-978B-0F40403E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7D5-4A74-47E0-AAEB-5CAF5FAE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0734-6EE1-47D6-B729-C50FA3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147-6E91-45F3-98E1-D1B2BEC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2113-06CE-400B-91BA-CFA9449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85-7E6F-4921-BD1C-A29FF3A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14FC-756B-49FB-B482-B6BC580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731-263B-4EE6-9FF3-D306389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2F2-36B8-4B26-B93A-A5A8909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C8A-2C93-4CCA-8DA0-53E626C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0CEE-6075-4658-91EA-C6A9B715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4087-D80A-4BD5-9FCB-3599A17D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184-24F5-41CB-B194-14A4468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5A8B-89EB-46FB-BEE7-CFE9BA3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9AA-A435-417F-BE30-73EC489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DB2-4FF7-4E85-85F8-9D393F37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EDE5-CD04-43A9-89E3-D011B24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6768-AB9B-4051-85FD-2859C2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106B-D214-41E9-9062-786A96D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2516-E0D2-4ECF-B024-BE7043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33C-2480-4802-93AB-99F5378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6A95-E8B4-4924-99E2-86E8835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AF6-68BE-4E97-90D8-255F236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2060-749D-4542-A97E-884D918E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AB8-F4B4-4042-B7AF-3F6240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9ED-2C47-4473-878D-ACFDE21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60A-57E9-4677-854B-B43AD66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5976-A995-4C50-AA75-A8F2B637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3FB-72DC-46C1-8BF1-69AC9E1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B5D8-B5B9-4DF2-B69E-8D05278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4D45-AC72-4917-81FD-AE6ACF1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2CB-9431-4024-98D1-82DF5E5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9695-ABE6-47C7-9CD7-BE5A6612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A3FA-8B5A-4DFD-8CCB-B363ECB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408F-EA6A-4572-A59B-CDD164CD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515DE-5D32-4B5A-AB29-703F8931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137B-7292-4187-B316-7459ECA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CE79-B7EC-4BBA-9B15-F42BEC2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F29-4942-44E3-8643-A3F9FD7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2C0-B668-477E-B6AE-F05C883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3C90-BB5A-4F95-A61F-584E828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C501-2E37-4E28-9912-8C52EE9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8A997-5C5E-4465-A01A-7BC3489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B56C-00E3-427F-ABEA-DE27365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A0A9-5A8C-4715-85BF-CF89B90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7B72-AEE1-49FA-A068-4260F29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D5-D985-4320-9FAA-C80FA4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F03D-107D-4F59-A98F-A2479CD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CD67-1EFD-41C1-8EAE-5E9BB9D4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2924-E7AE-4E1F-AD47-3735AD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1BE-04AC-4FB7-BC1B-3A5D002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0F82-E6F2-49CC-ACCB-90DFD8E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C89-4589-4FB5-966A-18C8CE53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B185-1E6F-45B8-87CD-C9EA72F8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B0CC-E2E4-432B-8603-1676B27D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0317-2616-4115-9979-79423C3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BC2F-376F-4AED-8EDE-F943CBE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E650-3160-420A-8339-61942D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DE00B-9652-49E3-93A3-94E9B85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E5B2-401B-4EBD-A133-D5B21277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F93-737C-492C-BE68-D853CE13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F907-D2DD-471B-98E0-43B0AA376D69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A6D-B02A-4770-BEF2-6C0863F4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A6BF-DDBD-4A8B-A69E-E78AAF90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0262"/>
              </p:ext>
            </p:extLst>
          </p:nvPr>
        </p:nvGraphicFramePr>
        <p:xfrm>
          <a:off x="1098475" y="-109399"/>
          <a:ext cx="9133840" cy="731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8">
                  <a:extLst>
                    <a:ext uri="{9D8B030D-6E8A-4147-A177-3AD203B41FA5}">
                      <a16:colId xmlns:a16="http://schemas.microsoft.com/office/drawing/2014/main" val="3178147255"/>
                    </a:ext>
                  </a:extLst>
                </a:gridCol>
                <a:gridCol w="2098578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  <a:gridCol w="1583166">
                  <a:extLst>
                    <a:ext uri="{9D8B030D-6E8A-4147-A177-3AD203B41FA5}">
                      <a16:colId xmlns:a16="http://schemas.microsoft.com/office/drawing/2014/main" val="628145504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ACAC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386877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9:00 - 10:00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Virtual arrivals / Coffee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The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pavlovia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 environment and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gitlab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Coding an experiment from scratch (what’s “under the hood” or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)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10:00 - 11:00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Introductions</a:t>
                      </a:r>
                    </a:p>
                    <a:p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Builder refresher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58"/>
                  </a:ext>
                </a:extLst>
              </a:tr>
              <a:tr h="72299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11:00 - 12:00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Parallel Session intro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3638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12:00 – 13:00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C5F6F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02575"/>
                  </a:ext>
                </a:extLst>
              </a:tr>
              <a:tr h="678335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13:00 – 14:00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Extending builder with code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Builder concepts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Pure Python</a:t>
                      </a:r>
                    </a:p>
                    <a:p>
                      <a:r>
                        <a:rPr lang="en-GB" dirty="0">
                          <a:latin typeface="Arvo" panose="02000000000000000000" pitchFamily="2" charset="0"/>
                        </a:rPr>
                        <a:t>From strings to  classes</a:t>
                      </a: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3883"/>
                  </a:ext>
                </a:extLst>
              </a:tr>
              <a:tr h="1126838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14:00 – 15:00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Clocks and Trial counters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Debugging online: common errors and how to fix them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General purpose programming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8654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15:00 – 16:00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Adding feedback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0469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16:00 – 17:00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Making the most of mouse inputs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Goodbyes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301C689-B593-4E33-8200-93CB7D4EAB76}"/>
              </a:ext>
            </a:extLst>
          </p:cNvPr>
          <p:cNvGrpSpPr/>
          <p:nvPr/>
        </p:nvGrpSpPr>
        <p:grpSpPr>
          <a:xfrm>
            <a:off x="5133840" y="2076261"/>
            <a:ext cx="2073617" cy="2705478"/>
            <a:chOff x="5133840" y="2076261"/>
            <a:chExt cx="2073617" cy="2705478"/>
          </a:xfrm>
        </p:grpSpPr>
        <p:pic>
          <p:nvPicPr>
            <p:cNvPr id="5" name="Picture 4" descr="Table&#10;&#10;Description automatically generated">
              <a:extLst>
                <a:ext uri="{FF2B5EF4-FFF2-40B4-BE49-F238E27FC236}">
                  <a16:creationId xmlns:a16="http://schemas.microsoft.com/office/drawing/2014/main" id="{391FB432-8A5D-44A9-B06D-DBFC5B508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840" y="2076261"/>
              <a:ext cx="1924319" cy="2705478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9C0CC01-AD98-4E6B-A787-37A125C68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1633" y="2217196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513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5AB43E-82B1-4841-9CB5-D8CEF0CFF6D5}"/>
              </a:ext>
            </a:extLst>
          </p:cNvPr>
          <p:cNvGrpSpPr/>
          <p:nvPr/>
        </p:nvGrpSpPr>
        <p:grpSpPr>
          <a:xfrm>
            <a:off x="810819" y="1817651"/>
            <a:ext cx="7917545" cy="2964088"/>
            <a:chOff x="810819" y="1817651"/>
            <a:chExt cx="7917545" cy="2964088"/>
          </a:xfrm>
        </p:grpSpPr>
        <p:pic>
          <p:nvPicPr>
            <p:cNvPr id="3" name="Picture 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C5C0EF02-83F3-4042-8E13-6117BCAC5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968"/>
            <a:stretch/>
          </p:blipFill>
          <p:spPr>
            <a:xfrm>
              <a:off x="2660940" y="2416290"/>
              <a:ext cx="6067424" cy="1889877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85FD9A0-0747-4525-A67E-93BB0D14FE25}"/>
                </a:ext>
              </a:extLst>
            </p:cNvPr>
            <p:cNvGrpSpPr/>
            <p:nvPr/>
          </p:nvGrpSpPr>
          <p:grpSpPr>
            <a:xfrm>
              <a:off x="810819" y="1817651"/>
              <a:ext cx="2118283" cy="2964088"/>
              <a:chOff x="5577185" y="1817652"/>
              <a:chExt cx="2118283" cy="2964088"/>
            </a:xfrm>
          </p:grpSpPr>
          <p:pic>
            <p:nvPicPr>
              <p:cNvPr id="9" name="Picture 8" descr="Table&#10;&#10;Description automatically generated">
                <a:extLst>
                  <a:ext uri="{FF2B5EF4-FFF2-40B4-BE49-F238E27FC236}">
                    <a16:creationId xmlns:a16="http://schemas.microsoft.com/office/drawing/2014/main" id="{7BC270B2-B7F6-434A-80CF-FC2228DBF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7185" y="2076262"/>
                <a:ext cx="1924319" cy="2705478"/>
              </a:xfrm>
              <a:prstGeom prst="rect">
                <a:avLst/>
              </a:prstGeom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6A862EE-E907-4F9A-870E-E8299283C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9644" y="1817652"/>
                <a:ext cx="885824" cy="857250"/>
              </a:xfrm>
              <a:prstGeom prst="straightConnector1">
                <a:avLst/>
              </a:prstGeom>
              <a:ln w="1270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7CDFFA-40D5-4DFD-86B2-9E2C73DABF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47606" y="293260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30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13CA08-4621-46F4-92E7-7660243410EC}"/>
              </a:ext>
            </a:extLst>
          </p:cNvPr>
          <p:cNvGrpSpPr/>
          <p:nvPr/>
        </p:nvGrpSpPr>
        <p:grpSpPr>
          <a:xfrm>
            <a:off x="3275773" y="1101285"/>
            <a:ext cx="5367004" cy="3941818"/>
            <a:chOff x="3336733" y="613605"/>
            <a:chExt cx="5367004" cy="3941818"/>
          </a:xfrm>
        </p:grpSpPr>
        <p:pic>
          <p:nvPicPr>
            <p:cNvPr id="5" name="Picture 4" descr="A picture containing sitting, cup, table, mug&#10;&#10;Description automatically generated">
              <a:extLst>
                <a:ext uri="{FF2B5EF4-FFF2-40B4-BE49-F238E27FC236}">
                  <a16:creationId xmlns:a16="http://schemas.microsoft.com/office/drawing/2014/main" id="{E93C688D-4482-4DAE-B5EE-40FB46AE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67782" y="2711022"/>
              <a:ext cx="1435955" cy="143595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0A91DC-4365-40CE-940B-BBDF997EC443}"/>
                </a:ext>
              </a:extLst>
            </p:cNvPr>
            <p:cNvGrpSpPr/>
            <p:nvPr/>
          </p:nvGrpSpPr>
          <p:grpSpPr>
            <a:xfrm>
              <a:off x="3336733" y="1973854"/>
              <a:ext cx="1668149" cy="2173123"/>
              <a:chOff x="3298633" y="3139915"/>
              <a:chExt cx="1668149" cy="2173123"/>
            </a:xfrm>
          </p:grpSpPr>
          <p:pic>
            <p:nvPicPr>
              <p:cNvPr id="12" name="Picture 11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EB6F4041-B448-4B11-905F-C4EFC1818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60A344-00E4-41F9-AB06-B641CE5B082F}"/>
                  </a:ext>
                </a:extLst>
              </p:cNvPr>
              <p:cNvSpPr txBox="1"/>
              <p:nvPr/>
            </p:nvSpPr>
            <p:spPr>
              <a:xfrm>
                <a:off x="3298633" y="3139915"/>
                <a:ext cx="16681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PsychoPy</a:t>
                </a:r>
              </a:p>
              <a:p>
                <a:pPr algn="ctr"/>
                <a:r>
                  <a:rPr lang="en-GB" sz="1400" dirty="0"/>
                  <a:t>Local set up</a:t>
                </a:r>
              </a:p>
              <a:p>
                <a:pPr algn="ctr"/>
                <a:r>
                  <a:rPr lang="en-GB" sz="1400" dirty="0"/>
                  <a:t>Experiment creation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6623F3-5E0B-46A2-90CB-681A7E16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266" y="1736004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E6D552-6F3F-4315-95F1-0AD38C9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91" y="3372360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B10E6C-65AA-4F38-B735-EB0177498CD9}"/>
                </a:ext>
              </a:extLst>
            </p:cNvPr>
            <p:cNvSpPr txBox="1"/>
            <p:nvPr/>
          </p:nvSpPr>
          <p:spPr>
            <a:xfrm>
              <a:off x="7754882" y="2557133"/>
              <a:ext cx="825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PsychoJS</a:t>
              </a:r>
            </a:p>
          </p:txBody>
        </p:sp>
        <p:pic>
          <p:nvPicPr>
            <p:cNvPr id="10" name="Picture 2" descr="Pavlovia">
              <a:extLst>
                <a:ext uri="{FF2B5EF4-FFF2-40B4-BE49-F238E27FC236}">
                  <a16:creationId xmlns:a16="http://schemas.microsoft.com/office/drawing/2014/main" id="{AD42BBC5-674F-4F7F-B86C-1D143FFD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084" y="613605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1F8EE5-673D-4AC1-B6FC-603C16C2F1E6}"/>
                </a:ext>
              </a:extLst>
            </p:cNvPr>
            <p:cNvSpPr txBox="1"/>
            <p:nvPr/>
          </p:nvSpPr>
          <p:spPr>
            <a:xfrm>
              <a:off x="5036114" y="3385872"/>
              <a:ext cx="22316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PsychoPy</a:t>
              </a:r>
            </a:p>
            <a:p>
              <a:pPr algn="ctr"/>
              <a:r>
                <a:rPr lang="en-GB" sz="1400" dirty="0"/>
                <a:t>Writes us a JavaScript version</a:t>
              </a:r>
            </a:p>
            <a:p>
              <a:pPr algn="ctr"/>
              <a:r>
                <a:rPr lang="en-GB" sz="1400" dirty="0"/>
                <a:t>(we can write from pure JS if you want)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3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711A9A-717B-49B6-A60F-1DED528BB702}"/>
              </a:ext>
            </a:extLst>
          </p:cNvPr>
          <p:cNvGrpSpPr/>
          <p:nvPr/>
        </p:nvGrpSpPr>
        <p:grpSpPr>
          <a:xfrm>
            <a:off x="1301503" y="1066678"/>
            <a:ext cx="9588993" cy="4724643"/>
            <a:chOff x="1301503" y="1066678"/>
            <a:chExt cx="9588993" cy="4724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83D15B-7B27-4E0E-8526-5975543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03" y="1066678"/>
              <a:ext cx="9588993" cy="472464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9C512B-A6AE-482F-AC03-13721F5DF232}"/>
                </a:ext>
              </a:extLst>
            </p:cNvPr>
            <p:cNvCxnSpPr/>
            <p:nvPr/>
          </p:nvCxnSpPr>
          <p:spPr>
            <a:xfrm flipV="1">
              <a:off x="8473440" y="1635760"/>
              <a:ext cx="548640" cy="85344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1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F3F0F-F628-4787-8C49-68EAC2487D4C}"/>
              </a:ext>
            </a:extLst>
          </p:cNvPr>
          <p:cNvGrpSpPr/>
          <p:nvPr/>
        </p:nvGrpSpPr>
        <p:grpSpPr>
          <a:xfrm>
            <a:off x="3597146" y="1787440"/>
            <a:ext cx="4997707" cy="3283119"/>
            <a:chOff x="3597146" y="1787440"/>
            <a:chExt cx="4997707" cy="3283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AC54B1-E515-4167-8A42-B485BF63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46" y="1787440"/>
              <a:ext cx="4997707" cy="328311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EAA6D4-B8EE-4213-A942-4B620E2C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224" y="332454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10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53EE51-D415-4279-BDD8-D4EF02507419}"/>
              </a:ext>
            </a:extLst>
          </p:cNvPr>
          <p:cNvGrpSpPr/>
          <p:nvPr/>
        </p:nvGrpSpPr>
        <p:grpSpPr>
          <a:xfrm>
            <a:off x="3333608" y="1577880"/>
            <a:ext cx="5524784" cy="3702240"/>
            <a:chOff x="3333608" y="1577880"/>
            <a:chExt cx="5524784" cy="3702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2F20E-6586-4B5B-9D12-E7DD3872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608" y="1577880"/>
              <a:ext cx="5524784" cy="370224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1BE9CA-B5F5-459F-9447-38FE2B0B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584" y="315182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Hirst</dc:creator>
  <cp:lastModifiedBy>Becca Hirst</cp:lastModifiedBy>
  <cp:revision>7</cp:revision>
  <dcterms:created xsi:type="dcterms:W3CDTF">2021-02-01T16:39:10Z</dcterms:created>
  <dcterms:modified xsi:type="dcterms:W3CDTF">2021-05-20T10:32:08Z</dcterms:modified>
</cp:coreProperties>
</file>