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1" d="100"/>
          <a:sy n="61" d="100"/>
        </p:scale>
        <p:origin x="69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6970A-AD2A-439F-A8A6-20FA53ACD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7775C-7303-4CEB-BE0A-FB910D0B7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64411-A575-42EB-BF79-8EA762380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E999-B81B-4500-AD7F-015328E0D390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A2D37-23AA-4921-BD18-474A02C84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65237-95A2-41F6-AE94-D8EA4487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40BD-1B51-4E20-8103-D69DDBEC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89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6F34-198D-4FF7-9E95-19FD986C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DE83F-B64D-4707-8C1E-F404F0090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A5ED2-12E4-4AC2-A2A7-A26791DD2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E999-B81B-4500-AD7F-015328E0D390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84F42-F248-4682-80E9-B7F28B73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4C44D-5395-4B08-98E5-1B916C6B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40BD-1B51-4E20-8103-D69DDBEC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82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64FC1-2224-44D6-9CE7-42CE7608F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4EC1E-7E3C-4213-8246-CFECE1399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7A4BD-AD44-4B0B-A814-1A9A6D90F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E999-B81B-4500-AD7F-015328E0D390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E096F-3502-4D81-8EA2-FCF6B149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5CF5D-5EBE-47D6-8B04-1FA5732A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40BD-1B51-4E20-8103-D69DDBEC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31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45607-A350-4185-B74A-4DB76E108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C7893-A997-4A7B-AEDF-15C12268B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2A39D-F776-4483-8A47-89B8E4C1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E999-B81B-4500-AD7F-015328E0D390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4F3BC-5D3D-48D6-84AD-B1A57843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15748-D1D0-4DE5-992C-6BBB0B62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40BD-1B51-4E20-8103-D69DDBEC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79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CE15-405D-406D-969F-3224511DE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05E48-30D4-417E-A4D2-7C626D9C3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4B11E-81DA-466A-A1A0-23BA5A5F8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E999-B81B-4500-AD7F-015328E0D390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8B562-94C1-4EE2-BF67-E302106F1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C8751-2358-4F13-8EAF-91746FD0A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40BD-1B51-4E20-8103-D69DDBEC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3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E2E6-9CFB-455F-9EA4-FDF6BFD38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3D861-0189-4CD7-B1FA-8E6AC6268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619F5-8338-4B23-8E88-065157FD1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1A003-296B-4A6A-AB84-7CBD1F82D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E999-B81B-4500-AD7F-015328E0D390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3A171-DC18-4ECB-9FE8-0D89F534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E3791-7722-41A5-8BF3-152A1A45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40BD-1B51-4E20-8103-D69DDBEC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64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58417-CCB6-4871-A4C8-AFF7E3FBE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07B7C-59BE-463F-BE93-642DAC455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3CC36-6998-43C8-8F11-9CB6BC765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E5A5BB-3571-43CA-B3EB-8DE501206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2796D-95D0-463A-B0F6-9FCF80062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4A21C0-7C51-432B-A687-A4522797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E999-B81B-4500-AD7F-015328E0D390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8AA5CA-ED49-4802-9ADD-A25098EF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626449-62FA-488E-9B39-4C931DBA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40BD-1B51-4E20-8103-D69DDBEC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5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AD91-716E-4955-B5F7-03BA72CF9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065701-EBFC-46D7-80AF-1369F394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E999-B81B-4500-AD7F-015328E0D390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8365F-1B67-4897-B922-45DACD8F4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BFC25-B3CD-45C6-8B7E-F272AB9B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40BD-1B51-4E20-8103-D69DDBEC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10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BDAB94-DE80-4316-A138-8F08A44AD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E999-B81B-4500-AD7F-015328E0D390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AB584E-3A0A-430A-86B6-B6B4C92B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50EAE-DE4E-4A2D-8F40-DFFEACEC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40BD-1B51-4E20-8103-D69DDBEC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44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D7946-1578-4338-89B5-06C15CCA6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8AE61-4615-4B3C-9ADA-701B6287E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F3BB3-CC72-4496-8E82-65314306A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2AE53-67AF-45C8-8801-1BD8C3F82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E999-B81B-4500-AD7F-015328E0D390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456CB-AEED-4FEC-B512-207F3A06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AB741-8E8B-4ADD-B183-A7135D16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40BD-1B51-4E20-8103-D69DDBEC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62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1731-5053-4432-8B0F-F4E6E506C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93406-B601-4087-8578-D9BF25DA7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241CE-DBF5-49E1-8ABC-CA9C2E696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0DCD1-B2F4-41AD-ACA6-CD5EFC353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E999-B81B-4500-AD7F-015328E0D390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10425-6980-4C62-A54F-A91E980E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71BC5-7E47-4F95-9265-6529CC04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40BD-1B51-4E20-8103-D69DDBEC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83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70C654-CE46-4274-8A75-2CD598035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33155-CBF7-4176-B444-AA134ECE4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B8E06-834A-481C-ADE0-0DA1FABC77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6E999-B81B-4500-AD7F-015328E0D390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A59B8-9E90-4A44-A3F9-6CA192EC0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37186-1A08-4BF0-9D9B-7DA7F7F28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A40BD-1B51-4E20-8103-D69DDBEC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21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EFA7461-8092-433A-9F20-68F49BE181AA}"/>
              </a:ext>
            </a:extLst>
          </p:cNvPr>
          <p:cNvGrpSpPr/>
          <p:nvPr/>
        </p:nvGrpSpPr>
        <p:grpSpPr>
          <a:xfrm>
            <a:off x="2832793" y="1565835"/>
            <a:ext cx="5897156" cy="3533372"/>
            <a:chOff x="2832793" y="659748"/>
            <a:chExt cx="5897156" cy="353337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2F9EF87-E960-4CCA-B381-819E481D75ED}"/>
                </a:ext>
              </a:extLst>
            </p:cNvPr>
            <p:cNvGrpSpPr/>
            <p:nvPr/>
          </p:nvGrpSpPr>
          <p:grpSpPr>
            <a:xfrm>
              <a:off x="2832793" y="1956046"/>
              <a:ext cx="2088200" cy="2237074"/>
              <a:chOff x="3061393" y="3075964"/>
              <a:chExt cx="2088200" cy="2237074"/>
            </a:xfrm>
          </p:grpSpPr>
          <p:pic>
            <p:nvPicPr>
              <p:cNvPr id="16" name="Picture 15" descr="A picture containing sitting, cup, table, mug&#10;&#10;Description automatically generated">
                <a:extLst>
                  <a:ext uri="{FF2B5EF4-FFF2-40B4-BE49-F238E27FC236}">
                    <a16:creationId xmlns:a16="http://schemas.microsoft.com/office/drawing/2014/main" id="{66E6374F-1348-4075-8133-1FB9B60F5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87516" y="3877083"/>
                <a:ext cx="1435955" cy="1435955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637266-FC68-48BB-BA45-AAB6475839C1}"/>
                  </a:ext>
                </a:extLst>
              </p:cNvPr>
              <p:cNvSpPr txBox="1"/>
              <p:nvPr/>
            </p:nvSpPr>
            <p:spPr>
              <a:xfrm>
                <a:off x="3061393" y="3075964"/>
                <a:ext cx="208820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PsychoPy</a:t>
                </a:r>
              </a:p>
              <a:p>
                <a:pPr algn="ctr"/>
                <a:r>
                  <a:rPr lang="en-GB" dirty="0"/>
                  <a:t>Local set up</a:t>
                </a:r>
              </a:p>
              <a:p>
                <a:pPr algn="ctr"/>
                <a:r>
                  <a:rPr lang="en-GB" dirty="0"/>
                  <a:t>Experiment creation</a:t>
                </a:r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CB01A33-DA52-438F-B468-45F7C8D832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28566" y="1782147"/>
              <a:ext cx="974201" cy="116118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69D1009-74F0-484F-836A-91B3B4AD59DB}"/>
                </a:ext>
              </a:extLst>
            </p:cNvPr>
            <p:cNvCxnSpPr>
              <a:cxnSpLocks/>
            </p:cNvCxnSpPr>
            <p:nvPr/>
          </p:nvCxnSpPr>
          <p:spPr>
            <a:xfrm>
              <a:off x="4545391" y="3418503"/>
              <a:ext cx="2270276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3F0A9DE-9A54-45A3-B0C2-24046805DA2C}"/>
                </a:ext>
              </a:extLst>
            </p:cNvPr>
            <p:cNvSpPr txBox="1"/>
            <p:nvPr/>
          </p:nvSpPr>
          <p:spPr>
            <a:xfrm>
              <a:off x="7722429" y="2417711"/>
              <a:ext cx="1007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PsychoJS</a:t>
              </a:r>
            </a:p>
          </p:txBody>
        </p:sp>
        <p:pic>
          <p:nvPicPr>
            <p:cNvPr id="21" name="Picture 2" descr="Pavlovia">
              <a:extLst>
                <a:ext uri="{FF2B5EF4-FFF2-40B4-BE49-F238E27FC236}">
                  <a16:creationId xmlns:a16="http://schemas.microsoft.com/office/drawing/2014/main" id="{312AD88D-B5A1-435A-B837-79E3047E0B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1384" y="659748"/>
              <a:ext cx="1558290" cy="1558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C00CEAA-CB17-42F9-BC9B-A2976501D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76738" y="2770640"/>
              <a:ext cx="1323143" cy="13167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945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D59B0A7-5563-47FE-B882-AA9209B41AB7}"/>
              </a:ext>
            </a:extLst>
          </p:cNvPr>
          <p:cNvGrpSpPr/>
          <p:nvPr/>
        </p:nvGrpSpPr>
        <p:grpSpPr>
          <a:xfrm>
            <a:off x="1038701" y="552521"/>
            <a:ext cx="10114598" cy="5752958"/>
            <a:chOff x="1155395" y="742347"/>
            <a:chExt cx="10114598" cy="5752958"/>
          </a:xfrm>
        </p:grpSpPr>
        <p:pic>
          <p:nvPicPr>
            <p:cNvPr id="5" name="Picture 4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22403AA4-E530-4A57-B4CF-E8332E2FC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7032" y="742347"/>
              <a:ext cx="9005297" cy="492779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E4300F7-F65C-4817-BF6E-79D8B085726A}"/>
                </a:ext>
              </a:extLst>
            </p:cNvPr>
            <p:cNvSpPr/>
            <p:nvPr/>
          </p:nvSpPr>
          <p:spPr>
            <a:xfrm>
              <a:off x="2151016" y="3591098"/>
              <a:ext cx="490451" cy="615142"/>
            </a:xfrm>
            <a:prstGeom prst="roundRect">
              <a:avLst/>
            </a:prstGeom>
            <a:solidFill>
              <a:srgbClr val="FF0000">
                <a:alpha val="33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A7338C4B-D203-4B2F-B973-6ECA644CBCC6}"/>
                </a:ext>
              </a:extLst>
            </p:cNvPr>
            <p:cNvSpPr/>
            <p:nvPr/>
          </p:nvSpPr>
          <p:spPr>
            <a:xfrm rot="20227766">
              <a:off x="1758378" y="2474618"/>
              <a:ext cx="309325" cy="1236518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" name="Picture 8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056C9121-3630-480E-8D43-6C1664876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7731" y="2693460"/>
              <a:ext cx="7132262" cy="380184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7325ED-A929-446A-9416-90821F04E804}"/>
                </a:ext>
              </a:extLst>
            </p:cNvPr>
            <p:cNvSpPr/>
            <p:nvPr/>
          </p:nvSpPr>
          <p:spPr>
            <a:xfrm>
              <a:off x="9433559" y="3429000"/>
              <a:ext cx="490451" cy="615142"/>
            </a:xfrm>
            <a:prstGeom prst="roundRect">
              <a:avLst/>
            </a:prstGeom>
            <a:solidFill>
              <a:srgbClr val="FF0000">
                <a:alpha val="33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EDBF42A9-8AB5-4871-8AED-CBF2E966AF34}"/>
                </a:ext>
              </a:extLst>
            </p:cNvPr>
            <p:cNvSpPr/>
            <p:nvPr/>
          </p:nvSpPr>
          <p:spPr>
            <a:xfrm rot="16200000">
              <a:off x="8698451" y="3119078"/>
              <a:ext cx="263088" cy="1207127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7958BFF-FC3D-4B05-AB77-EE445A997FD6}"/>
                </a:ext>
              </a:extLst>
            </p:cNvPr>
            <p:cNvSpPr/>
            <p:nvPr/>
          </p:nvSpPr>
          <p:spPr>
            <a:xfrm>
              <a:off x="1155395" y="1829631"/>
              <a:ext cx="757645" cy="7033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ABC414-0047-47F8-8D35-25CCDC66D303}"/>
                </a:ext>
              </a:extLst>
            </p:cNvPr>
            <p:cNvSpPr txBox="1"/>
            <p:nvPr/>
          </p:nvSpPr>
          <p:spPr>
            <a:xfrm>
              <a:off x="1334483" y="1827356"/>
              <a:ext cx="399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vo" panose="02000000000000000000" pitchFamily="2" charset="0"/>
                </a:rPr>
                <a:t>1</a:t>
              </a:r>
              <a:endParaRPr lang="en-GB" sz="4000" dirty="0">
                <a:latin typeface="Arvo" panose="02000000000000000000" pitchFamily="2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9E12BE5-F34C-4C13-A177-088E1A3398B2}"/>
                </a:ext>
              </a:extLst>
            </p:cNvPr>
            <p:cNvSpPr/>
            <p:nvPr/>
          </p:nvSpPr>
          <p:spPr>
            <a:xfrm>
              <a:off x="7447967" y="3340806"/>
              <a:ext cx="757645" cy="7033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F6DF95-A8CB-46B0-A85D-988A2D4B35F2}"/>
                </a:ext>
              </a:extLst>
            </p:cNvPr>
            <p:cNvSpPr txBox="1"/>
            <p:nvPr/>
          </p:nvSpPr>
          <p:spPr>
            <a:xfrm>
              <a:off x="7572625" y="3338531"/>
              <a:ext cx="4603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vo" panose="02000000000000000000" pitchFamily="2" charset="0"/>
                </a:rPr>
                <a:t>2</a:t>
              </a:r>
              <a:endParaRPr lang="en-GB" sz="4000" dirty="0">
                <a:latin typeface="Arv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404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828397D-FBE7-4830-BAAB-96E74A73E6A8}"/>
              </a:ext>
            </a:extLst>
          </p:cNvPr>
          <p:cNvGrpSpPr/>
          <p:nvPr/>
        </p:nvGrpSpPr>
        <p:grpSpPr>
          <a:xfrm>
            <a:off x="1606319" y="494060"/>
            <a:ext cx="8979361" cy="5748134"/>
            <a:chOff x="1606319" y="494060"/>
            <a:chExt cx="8979361" cy="5748134"/>
          </a:xfrm>
        </p:grpSpPr>
        <p:pic>
          <p:nvPicPr>
            <p:cNvPr id="5" name="Picture 4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4E088DE8-D840-47F9-A36C-A54ECE339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6319" y="615805"/>
              <a:ext cx="8979361" cy="562638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2A95D366-2462-4593-BCFF-96F9B2A8A0AE}"/>
                </a:ext>
              </a:extLst>
            </p:cNvPr>
            <p:cNvSpPr/>
            <p:nvPr/>
          </p:nvSpPr>
          <p:spPr>
            <a:xfrm rot="16857918">
              <a:off x="6320159" y="483945"/>
              <a:ext cx="309325" cy="1236518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C9496BA-9532-43AF-9716-FBAE479FFC4C}"/>
                </a:ext>
              </a:extLst>
            </p:cNvPr>
            <p:cNvSpPr/>
            <p:nvPr/>
          </p:nvSpPr>
          <p:spPr>
            <a:xfrm rot="60630">
              <a:off x="5181323" y="496335"/>
              <a:ext cx="757645" cy="7033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5678A1-5E61-4118-8B2C-CAC5ED268E97}"/>
                </a:ext>
              </a:extLst>
            </p:cNvPr>
            <p:cNvSpPr txBox="1"/>
            <p:nvPr/>
          </p:nvSpPr>
          <p:spPr>
            <a:xfrm rot="60630">
              <a:off x="5360411" y="494060"/>
              <a:ext cx="399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vo" panose="02000000000000000000" pitchFamily="2" charset="0"/>
                </a:rPr>
                <a:t>1</a:t>
              </a:r>
              <a:endParaRPr lang="en-GB" sz="4000" dirty="0">
                <a:latin typeface="Arvo" panose="02000000000000000000" pitchFamily="2" charset="0"/>
              </a:endParaRPr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5E476DF0-45C4-4025-96AA-E3AB08E16233}"/>
                </a:ext>
              </a:extLst>
            </p:cNvPr>
            <p:cNvSpPr/>
            <p:nvPr/>
          </p:nvSpPr>
          <p:spPr>
            <a:xfrm rot="16857918">
              <a:off x="3546478" y="2023184"/>
              <a:ext cx="309325" cy="1236518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FF44FEB-8F76-42C3-81F1-FBFCDAD63F82}"/>
                </a:ext>
              </a:extLst>
            </p:cNvPr>
            <p:cNvSpPr/>
            <p:nvPr/>
          </p:nvSpPr>
          <p:spPr>
            <a:xfrm rot="60630">
              <a:off x="2407642" y="2035574"/>
              <a:ext cx="757645" cy="7033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59071F-0581-413E-A4A4-46375AF70208}"/>
                </a:ext>
              </a:extLst>
            </p:cNvPr>
            <p:cNvSpPr txBox="1"/>
            <p:nvPr/>
          </p:nvSpPr>
          <p:spPr>
            <a:xfrm rot="60630">
              <a:off x="2556273" y="2033299"/>
              <a:ext cx="4603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vo" panose="02000000000000000000" pitchFamily="2" charset="0"/>
                </a:rPr>
                <a:t>2</a:t>
              </a:r>
              <a:endParaRPr lang="en-GB" sz="4000" dirty="0">
                <a:latin typeface="Arvo" panose="02000000000000000000" pitchFamily="2" charset="0"/>
              </a:endParaRPr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93E24A31-B792-4DF4-9A27-23D1ED6BC0C8}"/>
                </a:ext>
              </a:extLst>
            </p:cNvPr>
            <p:cNvSpPr/>
            <p:nvPr/>
          </p:nvSpPr>
          <p:spPr>
            <a:xfrm rot="16857918">
              <a:off x="4563147" y="4070300"/>
              <a:ext cx="309325" cy="1236518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C6B221B-4C4F-4483-B6B2-4BE4FA7C95C1}"/>
                </a:ext>
              </a:extLst>
            </p:cNvPr>
            <p:cNvSpPr/>
            <p:nvPr/>
          </p:nvSpPr>
          <p:spPr>
            <a:xfrm rot="60630">
              <a:off x="3424311" y="4082690"/>
              <a:ext cx="757645" cy="7033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5D510A-5576-458A-ABC3-D62CF72D98C5}"/>
                </a:ext>
              </a:extLst>
            </p:cNvPr>
            <p:cNvSpPr txBox="1"/>
            <p:nvPr/>
          </p:nvSpPr>
          <p:spPr>
            <a:xfrm rot="60630">
              <a:off x="3572140" y="4080415"/>
              <a:ext cx="46198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vo" panose="02000000000000000000" pitchFamily="2" charset="0"/>
                </a:rPr>
                <a:t>3</a:t>
              </a:r>
              <a:endParaRPr lang="en-GB" sz="4000" dirty="0">
                <a:latin typeface="Arv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54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F95FE21-7B3F-4D92-9752-CC78B2EA6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652" y="879157"/>
            <a:ext cx="9052695" cy="509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6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76876AD-D7D5-47B1-A6E1-61BEAE764F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7" r="12065"/>
          <a:stretch/>
        </p:blipFill>
        <p:spPr>
          <a:xfrm>
            <a:off x="6211195" y="4851400"/>
            <a:ext cx="2060739" cy="869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B799F3A-C11B-48D4-BCAA-11BA90F90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817" y="635001"/>
            <a:ext cx="6954384" cy="3456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8349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AD43EFF-78E5-49C1-9570-BEAF9289568D}"/>
              </a:ext>
            </a:extLst>
          </p:cNvPr>
          <p:cNvGrpSpPr/>
          <p:nvPr/>
        </p:nvGrpSpPr>
        <p:grpSpPr>
          <a:xfrm>
            <a:off x="431965" y="823383"/>
            <a:ext cx="8862328" cy="5231140"/>
            <a:chOff x="431965" y="823383"/>
            <a:chExt cx="8862328" cy="5231140"/>
          </a:xfrm>
        </p:grpSpPr>
        <p:pic>
          <p:nvPicPr>
            <p:cNvPr id="5" name="Picture 4" descr="A picture containing text, screenshot, indoor&#10;&#10;Description automatically generated">
              <a:extLst>
                <a:ext uri="{FF2B5EF4-FFF2-40B4-BE49-F238E27FC236}">
                  <a16:creationId xmlns:a16="http://schemas.microsoft.com/office/drawing/2014/main" id="{7A8A1C42-7FC4-4A13-9DE6-BA4CA87AC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65" y="823383"/>
              <a:ext cx="8862328" cy="521123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495CA5E0-9090-4985-8CD3-EF9DB711A710}"/>
                </a:ext>
              </a:extLst>
            </p:cNvPr>
            <p:cNvSpPr/>
            <p:nvPr/>
          </p:nvSpPr>
          <p:spPr>
            <a:xfrm rot="7571762">
              <a:off x="4950059" y="1080950"/>
              <a:ext cx="309325" cy="1236518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96A2FCE-9567-43CA-96AD-8B0ED278E434}"/>
                </a:ext>
              </a:extLst>
            </p:cNvPr>
            <p:cNvSpPr/>
            <p:nvPr/>
          </p:nvSpPr>
          <p:spPr>
            <a:xfrm rot="60630">
              <a:off x="5528456" y="1884869"/>
              <a:ext cx="757645" cy="7033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029447-041A-4291-9873-A24FFB70576C}"/>
                </a:ext>
              </a:extLst>
            </p:cNvPr>
            <p:cNvSpPr txBox="1"/>
            <p:nvPr/>
          </p:nvSpPr>
          <p:spPr>
            <a:xfrm rot="60630">
              <a:off x="5707544" y="1882594"/>
              <a:ext cx="399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vo" panose="02000000000000000000" pitchFamily="2" charset="0"/>
                </a:rPr>
                <a:t>1</a:t>
              </a:r>
              <a:endParaRPr lang="en-GB" sz="4000" dirty="0">
                <a:latin typeface="Arvo" panose="02000000000000000000" pitchFamily="2" charset="0"/>
              </a:endParaRPr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51465F80-53D3-4325-8C69-5C0FC1073482}"/>
                </a:ext>
              </a:extLst>
            </p:cNvPr>
            <p:cNvSpPr/>
            <p:nvPr/>
          </p:nvSpPr>
          <p:spPr>
            <a:xfrm rot="7571762">
              <a:off x="2549366" y="1744590"/>
              <a:ext cx="309325" cy="1236518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BD05C70-F433-4D84-845C-6CC0BC3976BB}"/>
                </a:ext>
              </a:extLst>
            </p:cNvPr>
            <p:cNvSpPr/>
            <p:nvPr/>
          </p:nvSpPr>
          <p:spPr>
            <a:xfrm rot="60630">
              <a:off x="3127763" y="2548509"/>
              <a:ext cx="757645" cy="7033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4DF092-7AC0-4DE1-BF77-99EEF40F1518}"/>
                </a:ext>
              </a:extLst>
            </p:cNvPr>
            <p:cNvSpPr txBox="1"/>
            <p:nvPr/>
          </p:nvSpPr>
          <p:spPr>
            <a:xfrm rot="60630">
              <a:off x="3276394" y="2546234"/>
              <a:ext cx="4603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vo" panose="02000000000000000000" pitchFamily="2" charset="0"/>
                </a:rPr>
                <a:t>2</a:t>
              </a:r>
              <a:endParaRPr lang="en-GB" sz="4000" dirty="0">
                <a:latin typeface="Arvo" panose="02000000000000000000" pitchFamily="2" charset="0"/>
              </a:endParaRPr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0D718A79-2EAF-477F-BAE3-B42A385D1CC3}"/>
                </a:ext>
              </a:extLst>
            </p:cNvPr>
            <p:cNvSpPr/>
            <p:nvPr/>
          </p:nvSpPr>
          <p:spPr>
            <a:xfrm rot="7571762">
              <a:off x="4565092" y="4544993"/>
              <a:ext cx="309325" cy="1236518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FC4FC82-7494-49BE-8C9D-DE5A7821705D}"/>
                </a:ext>
              </a:extLst>
            </p:cNvPr>
            <p:cNvSpPr/>
            <p:nvPr/>
          </p:nvSpPr>
          <p:spPr>
            <a:xfrm rot="60630">
              <a:off x="5143489" y="5348912"/>
              <a:ext cx="757645" cy="7033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D812CDB-3213-4ABF-920B-9FCC7E661D6B}"/>
                </a:ext>
              </a:extLst>
            </p:cNvPr>
            <p:cNvSpPr txBox="1"/>
            <p:nvPr/>
          </p:nvSpPr>
          <p:spPr>
            <a:xfrm rot="60630">
              <a:off x="5291318" y="5346637"/>
              <a:ext cx="46198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vo" panose="02000000000000000000" pitchFamily="2" charset="0"/>
                </a:rPr>
                <a:t>3</a:t>
              </a:r>
              <a:endParaRPr lang="en-GB" sz="4000" dirty="0">
                <a:latin typeface="Arv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209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F6F13205-03D2-4E28-9121-ED11DD72722D}"/>
              </a:ext>
            </a:extLst>
          </p:cNvPr>
          <p:cNvGrpSpPr/>
          <p:nvPr/>
        </p:nvGrpSpPr>
        <p:grpSpPr>
          <a:xfrm>
            <a:off x="1979601" y="720586"/>
            <a:ext cx="7855354" cy="5416828"/>
            <a:chOff x="1979601" y="720586"/>
            <a:chExt cx="7855354" cy="5416828"/>
          </a:xfrm>
        </p:grpSpPr>
        <p:pic>
          <p:nvPicPr>
            <p:cNvPr id="17" name="Picture 16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871D7647-2FB5-4537-9039-090EC8043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601" y="720586"/>
              <a:ext cx="7855354" cy="541682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3775AB08-3CFF-4B7B-9097-4DE59EF92020}"/>
                </a:ext>
              </a:extLst>
            </p:cNvPr>
            <p:cNvSpPr/>
            <p:nvPr/>
          </p:nvSpPr>
          <p:spPr>
            <a:xfrm rot="10800000">
              <a:off x="3870824" y="4502659"/>
              <a:ext cx="311708" cy="865208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7053CC7-4323-4D02-82B1-D3B4408B6982}"/>
                </a:ext>
              </a:extLst>
            </p:cNvPr>
            <p:cNvSpPr/>
            <p:nvPr/>
          </p:nvSpPr>
          <p:spPr>
            <a:xfrm rot="60630">
              <a:off x="3674258" y="4949629"/>
              <a:ext cx="737993" cy="7033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411955A-C803-4F11-9618-6E1665E8CBE6}"/>
                </a:ext>
              </a:extLst>
            </p:cNvPr>
            <p:cNvSpPr txBox="1"/>
            <p:nvPr/>
          </p:nvSpPr>
          <p:spPr>
            <a:xfrm rot="60630">
              <a:off x="3844877" y="4947527"/>
              <a:ext cx="399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vo" panose="02000000000000000000" pitchFamily="2" charset="0"/>
                </a:rPr>
                <a:t>1</a:t>
              </a:r>
              <a:endParaRPr lang="en-GB" sz="4000" dirty="0">
                <a:latin typeface="Arvo" panose="02000000000000000000" pitchFamily="2" charset="0"/>
              </a:endParaRPr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D672BA17-4565-4173-9B85-7ACA82B5548E}"/>
                </a:ext>
              </a:extLst>
            </p:cNvPr>
            <p:cNvSpPr/>
            <p:nvPr/>
          </p:nvSpPr>
          <p:spPr>
            <a:xfrm rot="5248940">
              <a:off x="4169730" y="2470659"/>
              <a:ext cx="311708" cy="865208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1BCF093-9EB2-4512-856A-6276AA5137E6}"/>
                </a:ext>
              </a:extLst>
            </p:cNvPr>
            <p:cNvSpPr/>
            <p:nvPr/>
          </p:nvSpPr>
          <p:spPr>
            <a:xfrm rot="60630">
              <a:off x="4419328" y="2536625"/>
              <a:ext cx="737993" cy="7033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F3AAF45-0024-41F3-8D23-2F376224D017}"/>
                </a:ext>
              </a:extLst>
            </p:cNvPr>
            <p:cNvSpPr txBox="1"/>
            <p:nvPr/>
          </p:nvSpPr>
          <p:spPr>
            <a:xfrm rot="60630">
              <a:off x="4559490" y="2534523"/>
              <a:ext cx="4603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vo" panose="02000000000000000000" pitchFamily="2" charset="0"/>
                </a:rPr>
                <a:t>2</a:t>
              </a:r>
              <a:endParaRPr lang="en-GB" sz="4000" dirty="0">
                <a:latin typeface="Arvo" panose="02000000000000000000" pitchFamily="2" charset="0"/>
              </a:endParaRPr>
            </a:p>
          </p:txBody>
        </p:sp>
        <p:sp>
          <p:nvSpPr>
            <p:cNvPr id="26" name="Arrow: Down 25">
              <a:extLst>
                <a:ext uri="{FF2B5EF4-FFF2-40B4-BE49-F238E27FC236}">
                  <a16:creationId xmlns:a16="http://schemas.microsoft.com/office/drawing/2014/main" id="{FCF291FA-FB18-4C59-847C-E0615635AF85}"/>
                </a:ext>
              </a:extLst>
            </p:cNvPr>
            <p:cNvSpPr/>
            <p:nvPr/>
          </p:nvSpPr>
          <p:spPr>
            <a:xfrm rot="5248940">
              <a:off x="8394597" y="2310922"/>
              <a:ext cx="311708" cy="865208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56A2246-870F-4CE0-A6C3-B76B8E62AE03}"/>
                </a:ext>
              </a:extLst>
            </p:cNvPr>
            <p:cNvSpPr/>
            <p:nvPr/>
          </p:nvSpPr>
          <p:spPr>
            <a:xfrm rot="60630">
              <a:off x="8644195" y="2376888"/>
              <a:ext cx="737993" cy="7033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AE4C67-EF0B-473E-A10E-630A5B1F9B1D}"/>
                </a:ext>
              </a:extLst>
            </p:cNvPr>
            <p:cNvSpPr txBox="1"/>
            <p:nvPr/>
          </p:nvSpPr>
          <p:spPr>
            <a:xfrm rot="60630">
              <a:off x="8765922" y="2374786"/>
              <a:ext cx="4972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vo" panose="02000000000000000000" pitchFamily="2" charset="0"/>
                </a:rPr>
                <a:t>4</a:t>
              </a:r>
              <a:endParaRPr lang="en-GB" sz="4000" dirty="0">
                <a:latin typeface="Arvo" panose="02000000000000000000" pitchFamily="2" charset="0"/>
              </a:endParaRPr>
            </a:p>
          </p:txBody>
        </p:sp>
        <p:sp>
          <p:nvSpPr>
            <p:cNvPr id="29" name="Arrow: Down 28">
              <a:extLst>
                <a:ext uri="{FF2B5EF4-FFF2-40B4-BE49-F238E27FC236}">
                  <a16:creationId xmlns:a16="http://schemas.microsoft.com/office/drawing/2014/main" id="{3A048CCF-8E30-4C9A-93A9-F5F269CF5EFC}"/>
                </a:ext>
              </a:extLst>
            </p:cNvPr>
            <p:cNvSpPr/>
            <p:nvPr/>
          </p:nvSpPr>
          <p:spPr>
            <a:xfrm rot="7953517">
              <a:off x="7329879" y="3813364"/>
              <a:ext cx="311708" cy="865208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Arrow: Down 31">
              <a:extLst>
                <a:ext uri="{FF2B5EF4-FFF2-40B4-BE49-F238E27FC236}">
                  <a16:creationId xmlns:a16="http://schemas.microsoft.com/office/drawing/2014/main" id="{C1D64EEA-A1A3-43DA-B3B0-F9630821A61D}"/>
                </a:ext>
              </a:extLst>
            </p:cNvPr>
            <p:cNvSpPr/>
            <p:nvPr/>
          </p:nvSpPr>
          <p:spPr>
            <a:xfrm rot="13230889">
              <a:off x="8082671" y="3749311"/>
              <a:ext cx="311708" cy="865208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78E4035-9BF9-4E24-A0FF-F7BBE08225DD}"/>
                </a:ext>
              </a:extLst>
            </p:cNvPr>
            <p:cNvSpPr/>
            <p:nvPr/>
          </p:nvSpPr>
          <p:spPr>
            <a:xfrm rot="60630">
              <a:off x="7547689" y="4057735"/>
              <a:ext cx="737993" cy="7033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5E50180-638E-4C23-B85D-528DB09E4757}"/>
                </a:ext>
              </a:extLst>
            </p:cNvPr>
            <p:cNvSpPr txBox="1"/>
            <p:nvPr/>
          </p:nvSpPr>
          <p:spPr>
            <a:xfrm rot="60630">
              <a:off x="7687049" y="4055633"/>
              <a:ext cx="46198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vo" panose="02000000000000000000" pitchFamily="2" charset="0"/>
                </a:rPr>
                <a:t>3</a:t>
              </a:r>
              <a:endParaRPr lang="en-GB" sz="4000" dirty="0">
                <a:latin typeface="Arvo" panose="02000000000000000000" pitchFamily="2" charset="0"/>
              </a:endParaRPr>
            </a:p>
          </p:txBody>
        </p:sp>
        <p:sp>
          <p:nvSpPr>
            <p:cNvPr id="33" name="Arrow: Down 32">
              <a:extLst>
                <a:ext uri="{FF2B5EF4-FFF2-40B4-BE49-F238E27FC236}">
                  <a16:creationId xmlns:a16="http://schemas.microsoft.com/office/drawing/2014/main" id="{7E86854C-DD9E-4758-A657-2E55595C0019}"/>
                </a:ext>
              </a:extLst>
            </p:cNvPr>
            <p:cNvSpPr/>
            <p:nvPr/>
          </p:nvSpPr>
          <p:spPr>
            <a:xfrm rot="5248940">
              <a:off x="7321494" y="5169694"/>
              <a:ext cx="311708" cy="865208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52A7DD8-B109-49F4-B95A-A110C6FF0119}"/>
                </a:ext>
              </a:extLst>
            </p:cNvPr>
            <p:cNvSpPr/>
            <p:nvPr/>
          </p:nvSpPr>
          <p:spPr>
            <a:xfrm rot="60630">
              <a:off x="7571092" y="5235660"/>
              <a:ext cx="737993" cy="7033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A45745C-0E59-4953-A685-B8BDEA2FCECF}"/>
                </a:ext>
              </a:extLst>
            </p:cNvPr>
            <p:cNvSpPr txBox="1"/>
            <p:nvPr/>
          </p:nvSpPr>
          <p:spPr>
            <a:xfrm rot="60630">
              <a:off x="7706445" y="5233558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vo" panose="02000000000000000000" pitchFamily="2" charset="0"/>
                </a:rPr>
                <a:t>5</a:t>
              </a:r>
              <a:endParaRPr lang="en-GB" sz="4000" dirty="0">
                <a:latin typeface="Arvo" panose="02000000000000000000" pitchFamily="2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8009469-85AD-4927-AA3B-9B7D53D5941A}"/>
                </a:ext>
              </a:extLst>
            </p:cNvPr>
            <p:cNvSpPr txBox="1"/>
            <p:nvPr/>
          </p:nvSpPr>
          <p:spPr>
            <a:xfrm>
              <a:off x="4141889" y="5062574"/>
              <a:ext cx="1947333" cy="46166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vo" panose="02000000000000000000" pitchFamily="2" charset="0"/>
                </a:rPr>
                <a:t>Change the status of your experiment</a:t>
              </a:r>
              <a:endParaRPr lang="en-GB" sz="1200" dirty="0">
                <a:latin typeface="Arvo" panose="02000000000000000000" pitchFamily="2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29E9395-DAE7-4100-99C1-596A7F5C8306}"/>
                </a:ext>
              </a:extLst>
            </p:cNvPr>
            <p:cNvSpPr txBox="1"/>
            <p:nvPr/>
          </p:nvSpPr>
          <p:spPr>
            <a:xfrm>
              <a:off x="4953424" y="2565503"/>
              <a:ext cx="1057909" cy="64633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vo" panose="02000000000000000000" pitchFamily="2" charset="0"/>
                </a:rPr>
                <a:t>Pilot and run your study</a:t>
              </a:r>
              <a:endParaRPr lang="en-GB" sz="1200" dirty="0">
                <a:latin typeface="Arvo" panose="02000000000000000000" pitchFamily="2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BE10642-366F-424E-9CFF-8B20AD11F5BA}"/>
                </a:ext>
              </a:extLst>
            </p:cNvPr>
            <p:cNvSpPr txBox="1"/>
            <p:nvPr/>
          </p:nvSpPr>
          <p:spPr>
            <a:xfrm>
              <a:off x="8117841" y="4352034"/>
              <a:ext cx="1382626" cy="64633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vo" panose="02000000000000000000" pitchFamily="2" charset="0"/>
                </a:rPr>
                <a:t>Set your data to save how you need</a:t>
              </a:r>
              <a:endParaRPr lang="en-GB" sz="1200" dirty="0">
                <a:latin typeface="Arvo" panose="02000000000000000000" pitchFamily="2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DF91DC0-FC6D-4CAC-A683-B2D1526A8577}"/>
                </a:ext>
              </a:extLst>
            </p:cNvPr>
            <p:cNvSpPr txBox="1"/>
            <p:nvPr/>
          </p:nvSpPr>
          <p:spPr>
            <a:xfrm>
              <a:off x="8349697" y="2961874"/>
              <a:ext cx="1382626" cy="64633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vo" panose="02000000000000000000" pitchFamily="2" charset="0"/>
                </a:rPr>
                <a:t>Share your URL with participants</a:t>
              </a:r>
              <a:endParaRPr lang="en-GB" sz="1200" dirty="0">
                <a:latin typeface="Arvo" panose="02000000000000000000" pitchFamily="2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6E4E7FA-AA05-4C72-BD74-E3AAC0B1204F}"/>
                </a:ext>
              </a:extLst>
            </p:cNvPr>
            <p:cNvSpPr txBox="1"/>
            <p:nvPr/>
          </p:nvSpPr>
          <p:spPr>
            <a:xfrm>
              <a:off x="8155242" y="5249223"/>
              <a:ext cx="1382626" cy="46166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vo" panose="02000000000000000000" pitchFamily="2" charset="0"/>
                </a:rPr>
                <a:t>Download your data!</a:t>
              </a:r>
              <a:endParaRPr lang="en-GB" sz="1200" dirty="0">
                <a:latin typeface="Arv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0611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41FC057-B361-4919-8F83-F0401D16D571}"/>
              </a:ext>
            </a:extLst>
          </p:cNvPr>
          <p:cNvGrpSpPr/>
          <p:nvPr/>
        </p:nvGrpSpPr>
        <p:grpSpPr>
          <a:xfrm>
            <a:off x="343934" y="241739"/>
            <a:ext cx="11890928" cy="6453352"/>
            <a:chOff x="343934" y="241739"/>
            <a:chExt cx="11890928" cy="6453352"/>
          </a:xfrm>
        </p:grpSpPr>
        <p:pic>
          <p:nvPicPr>
            <p:cNvPr id="3" name="Picture 2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1D2EABA5-C3C7-4839-9E31-CFFA4C52EC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25" b="2376"/>
            <a:stretch/>
          </p:blipFill>
          <p:spPr>
            <a:xfrm>
              <a:off x="343934" y="241739"/>
              <a:ext cx="11504131" cy="6453352"/>
            </a:xfrm>
            <a:prstGeom prst="rect">
              <a:avLst/>
            </a:prstGeom>
          </p:spPr>
        </p:pic>
        <p:sp>
          <p:nvSpPr>
            <p:cNvPr id="42" name="Arrow: Down 41">
              <a:extLst>
                <a:ext uri="{FF2B5EF4-FFF2-40B4-BE49-F238E27FC236}">
                  <a16:creationId xmlns:a16="http://schemas.microsoft.com/office/drawing/2014/main" id="{2FF10326-0629-45B6-8E0F-EF274B906B7D}"/>
                </a:ext>
              </a:extLst>
            </p:cNvPr>
            <p:cNvSpPr/>
            <p:nvPr/>
          </p:nvSpPr>
          <p:spPr>
            <a:xfrm rot="10800000">
              <a:off x="2871758" y="836592"/>
              <a:ext cx="311708" cy="865208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07A9006-53A1-4B20-AD50-660A2E898132}"/>
                </a:ext>
              </a:extLst>
            </p:cNvPr>
            <p:cNvSpPr/>
            <p:nvPr/>
          </p:nvSpPr>
          <p:spPr>
            <a:xfrm rot="60630">
              <a:off x="2675192" y="1283562"/>
              <a:ext cx="737993" cy="7033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422970A-8D2D-46AB-80E7-2AC31CB0022E}"/>
                </a:ext>
              </a:extLst>
            </p:cNvPr>
            <p:cNvSpPr txBox="1"/>
            <p:nvPr/>
          </p:nvSpPr>
          <p:spPr>
            <a:xfrm rot="60630">
              <a:off x="2845811" y="1281460"/>
              <a:ext cx="399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vo" panose="02000000000000000000" pitchFamily="2" charset="0"/>
                </a:rPr>
                <a:t>1</a:t>
              </a:r>
              <a:endParaRPr lang="en-GB" sz="4000" dirty="0">
                <a:latin typeface="Arvo" panose="02000000000000000000" pitchFamily="2" charset="0"/>
              </a:endParaRPr>
            </a:p>
          </p:txBody>
        </p:sp>
        <p:sp>
          <p:nvSpPr>
            <p:cNvPr id="46" name="Arrow: Down 45">
              <a:extLst>
                <a:ext uri="{FF2B5EF4-FFF2-40B4-BE49-F238E27FC236}">
                  <a16:creationId xmlns:a16="http://schemas.microsoft.com/office/drawing/2014/main" id="{32DA8588-B1F5-4E49-A9F2-0008FBFC6F7D}"/>
                </a:ext>
              </a:extLst>
            </p:cNvPr>
            <p:cNvSpPr/>
            <p:nvPr/>
          </p:nvSpPr>
          <p:spPr>
            <a:xfrm rot="5248940">
              <a:off x="5871530" y="1767926"/>
              <a:ext cx="311708" cy="865208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2C98FBA-17C4-4D96-AFAD-9E8A385F2C2B}"/>
                </a:ext>
              </a:extLst>
            </p:cNvPr>
            <p:cNvSpPr/>
            <p:nvPr/>
          </p:nvSpPr>
          <p:spPr>
            <a:xfrm rot="60630">
              <a:off x="6121128" y="1554496"/>
              <a:ext cx="737993" cy="7033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5E32C28-110E-4E65-86A4-BDE60271AAE3}"/>
                </a:ext>
              </a:extLst>
            </p:cNvPr>
            <p:cNvSpPr txBox="1"/>
            <p:nvPr/>
          </p:nvSpPr>
          <p:spPr>
            <a:xfrm rot="60630">
              <a:off x="6261290" y="1552394"/>
              <a:ext cx="4603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vo" panose="02000000000000000000" pitchFamily="2" charset="0"/>
                </a:rPr>
                <a:t>2</a:t>
              </a:r>
              <a:endParaRPr lang="en-GB" sz="4000" dirty="0">
                <a:latin typeface="Arvo" panose="02000000000000000000" pitchFamily="2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DDAD86B-5619-48C4-ADF9-F03992ECC73C}"/>
                </a:ext>
              </a:extLst>
            </p:cNvPr>
            <p:cNvSpPr txBox="1"/>
            <p:nvPr/>
          </p:nvSpPr>
          <p:spPr>
            <a:xfrm>
              <a:off x="6706025" y="1422507"/>
              <a:ext cx="3352376" cy="64633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vo" panose="02000000000000000000" pitchFamily="2" charset="0"/>
                </a:rPr>
                <a:t>Do you want your compiled </a:t>
              </a:r>
              <a:r>
                <a:rPr lang="en-US" sz="1200" dirty="0" err="1">
                  <a:latin typeface="Arvo" panose="02000000000000000000" pitchFamily="2" charset="0"/>
                </a:rPr>
                <a:t>javascript</a:t>
              </a:r>
              <a:r>
                <a:rPr lang="en-US" sz="1200" dirty="0">
                  <a:latin typeface="Arvo" panose="02000000000000000000" pitchFamily="2" charset="0"/>
                </a:rPr>
                <a:t> to be send to a different folder? [recommend leaving blank]</a:t>
              </a:r>
              <a:endParaRPr lang="en-GB" sz="1200" dirty="0">
                <a:latin typeface="Arvo" panose="02000000000000000000" pitchFamily="2" charset="0"/>
              </a:endParaRPr>
            </a:p>
          </p:txBody>
        </p:sp>
        <p:sp>
          <p:nvSpPr>
            <p:cNvPr id="50" name="Arrow: Down 49">
              <a:extLst>
                <a:ext uri="{FF2B5EF4-FFF2-40B4-BE49-F238E27FC236}">
                  <a16:creationId xmlns:a16="http://schemas.microsoft.com/office/drawing/2014/main" id="{0E171C03-7F01-4D80-ADAA-8EF14DC3809F}"/>
                </a:ext>
              </a:extLst>
            </p:cNvPr>
            <p:cNvSpPr/>
            <p:nvPr/>
          </p:nvSpPr>
          <p:spPr>
            <a:xfrm rot="5248940">
              <a:off x="8098792" y="2134861"/>
              <a:ext cx="311708" cy="865208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584510C-C25A-43A7-8970-EBFE58BC76E8}"/>
                </a:ext>
              </a:extLst>
            </p:cNvPr>
            <p:cNvSpPr/>
            <p:nvPr/>
          </p:nvSpPr>
          <p:spPr>
            <a:xfrm rot="60630">
              <a:off x="8348390" y="2200827"/>
              <a:ext cx="737993" cy="7033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472F67A-B5C2-40BC-BC50-94899DF35188}"/>
                </a:ext>
              </a:extLst>
            </p:cNvPr>
            <p:cNvSpPr txBox="1"/>
            <p:nvPr/>
          </p:nvSpPr>
          <p:spPr>
            <a:xfrm rot="60630">
              <a:off x="8487750" y="2198725"/>
              <a:ext cx="46198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vo" panose="02000000000000000000" pitchFamily="2" charset="0"/>
                </a:rPr>
                <a:t>3</a:t>
              </a:r>
              <a:endParaRPr lang="en-GB" sz="4000" dirty="0">
                <a:latin typeface="Arvo" panose="02000000000000000000" pitchFamily="2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6308309-4FFD-4CBB-AE32-B13C1DE01752}"/>
                </a:ext>
              </a:extLst>
            </p:cNvPr>
            <p:cNvSpPr txBox="1"/>
            <p:nvPr/>
          </p:nvSpPr>
          <p:spPr>
            <a:xfrm>
              <a:off x="8882486" y="2314372"/>
              <a:ext cx="3352376" cy="46166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vo" panose="02000000000000000000" pitchFamily="2" charset="0"/>
                </a:rPr>
                <a:t>When do you want the </a:t>
              </a:r>
              <a:r>
                <a:rPr lang="en-US" sz="1200" dirty="0" err="1">
                  <a:latin typeface="Arvo" panose="02000000000000000000" pitchFamily="2" charset="0"/>
                </a:rPr>
                <a:t>javascript</a:t>
              </a:r>
              <a:r>
                <a:rPr lang="en-US" sz="1200" dirty="0">
                  <a:latin typeface="Arvo" panose="02000000000000000000" pitchFamily="2" charset="0"/>
                </a:rPr>
                <a:t> file to be written? (and re-written)</a:t>
              </a:r>
              <a:endParaRPr lang="en-GB" sz="1200" dirty="0">
                <a:latin typeface="Arvo" panose="02000000000000000000" pitchFamily="2" charset="0"/>
              </a:endParaRPr>
            </a:p>
          </p:txBody>
        </p:sp>
        <p:sp>
          <p:nvSpPr>
            <p:cNvPr id="58" name="Arrow: Down 57">
              <a:extLst>
                <a:ext uri="{FF2B5EF4-FFF2-40B4-BE49-F238E27FC236}">
                  <a16:creationId xmlns:a16="http://schemas.microsoft.com/office/drawing/2014/main" id="{DEEE11BF-BBE7-4756-9F9F-26B9C1B938BF}"/>
                </a:ext>
              </a:extLst>
            </p:cNvPr>
            <p:cNvSpPr/>
            <p:nvPr/>
          </p:nvSpPr>
          <p:spPr>
            <a:xfrm rot="6644394">
              <a:off x="7719116" y="2681181"/>
              <a:ext cx="311708" cy="865208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Arrow: Down 61">
              <a:extLst>
                <a:ext uri="{FF2B5EF4-FFF2-40B4-BE49-F238E27FC236}">
                  <a16:creationId xmlns:a16="http://schemas.microsoft.com/office/drawing/2014/main" id="{9C0D8086-C53C-4282-99B5-A7C6A1F06890}"/>
                </a:ext>
              </a:extLst>
            </p:cNvPr>
            <p:cNvSpPr/>
            <p:nvPr/>
          </p:nvSpPr>
          <p:spPr>
            <a:xfrm rot="6603235">
              <a:off x="7659757" y="3012661"/>
              <a:ext cx="311708" cy="865208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2309AD8-87FF-4A95-A1F8-FE0DDE753ADF}"/>
                </a:ext>
              </a:extLst>
            </p:cNvPr>
            <p:cNvSpPr/>
            <p:nvPr/>
          </p:nvSpPr>
          <p:spPr>
            <a:xfrm rot="60630">
              <a:off x="7808149" y="3001736"/>
              <a:ext cx="737993" cy="7033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3A2B818-E6EA-476A-844A-A476FAC91525}"/>
                </a:ext>
              </a:extLst>
            </p:cNvPr>
            <p:cNvSpPr txBox="1"/>
            <p:nvPr/>
          </p:nvSpPr>
          <p:spPr>
            <a:xfrm rot="60630">
              <a:off x="7929876" y="2999634"/>
              <a:ext cx="4972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vo" panose="02000000000000000000" pitchFamily="2" charset="0"/>
                </a:rPr>
                <a:t>4</a:t>
              </a:r>
              <a:endParaRPr lang="en-GB" sz="4000" dirty="0">
                <a:latin typeface="Arvo" panose="02000000000000000000" pitchFamily="2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2EB24B0-CFEF-4A16-88F1-CA6E927E7E75}"/>
                </a:ext>
              </a:extLst>
            </p:cNvPr>
            <p:cNvSpPr txBox="1"/>
            <p:nvPr/>
          </p:nvSpPr>
          <p:spPr>
            <a:xfrm>
              <a:off x="8373582" y="3198167"/>
              <a:ext cx="3352376" cy="46166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vo" panose="02000000000000000000" pitchFamily="2" charset="0"/>
                </a:rPr>
                <a:t>Where to send the participant after the study. (e.g. </a:t>
              </a:r>
              <a:r>
                <a:rPr lang="en-US" sz="1200" dirty="0" err="1">
                  <a:latin typeface="Arvo" panose="02000000000000000000" pitchFamily="2" charset="0"/>
                </a:rPr>
                <a:t>daisychain</a:t>
              </a:r>
              <a:r>
                <a:rPr lang="en-US" sz="1200" dirty="0">
                  <a:latin typeface="Arvo" panose="02000000000000000000" pitchFamily="2" charset="0"/>
                </a:rPr>
                <a:t> with Qualtrics)</a:t>
              </a:r>
              <a:endParaRPr lang="en-GB" sz="1200" dirty="0">
                <a:latin typeface="Arvo" panose="02000000000000000000" pitchFamily="2" charset="0"/>
              </a:endParaRPr>
            </a:p>
          </p:txBody>
        </p:sp>
        <p:sp>
          <p:nvSpPr>
            <p:cNvPr id="63" name="Arrow: Down 62">
              <a:extLst>
                <a:ext uri="{FF2B5EF4-FFF2-40B4-BE49-F238E27FC236}">
                  <a16:creationId xmlns:a16="http://schemas.microsoft.com/office/drawing/2014/main" id="{7E116B91-E7AA-489E-82E1-AF288F11CB94}"/>
                </a:ext>
              </a:extLst>
            </p:cNvPr>
            <p:cNvSpPr/>
            <p:nvPr/>
          </p:nvSpPr>
          <p:spPr>
            <a:xfrm rot="7760581">
              <a:off x="6631513" y="3588718"/>
              <a:ext cx="311708" cy="865208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6FBAB6B-BF00-4A26-B94B-CB038A34E874}"/>
                </a:ext>
              </a:extLst>
            </p:cNvPr>
            <p:cNvSpPr/>
            <p:nvPr/>
          </p:nvSpPr>
          <p:spPr>
            <a:xfrm rot="60630">
              <a:off x="6881111" y="4094951"/>
              <a:ext cx="737993" cy="7033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33CBC54-4B6B-4557-9B11-0DE2D453DFC5}"/>
                </a:ext>
              </a:extLst>
            </p:cNvPr>
            <p:cNvSpPr txBox="1"/>
            <p:nvPr/>
          </p:nvSpPr>
          <p:spPr>
            <a:xfrm rot="60630">
              <a:off x="7016464" y="4092849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vo" panose="02000000000000000000" pitchFamily="2" charset="0"/>
                </a:rPr>
                <a:t>5</a:t>
              </a:r>
              <a:endParaRPr lang="en-GB" sz="4000" dirty="0">
                <a:latin typeface="Arvo" panose="02000000000000000000" pitchFamily="2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F0D9116-813D-4BCC-ACF2-427798711C2E}"/>
                </a:ext>
              </a:extLst>
            </p:cNvPr>
            <p:cNvSpPr txBox="1"/>
            <p:nvPr/>
          </p:nvSpPr>
          <p:spPr>
            <a:xfrm>
              <a:off x="7415207" y="4208496"/>
              <a:ext cx="3352376" cy="46166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vo" panose="02000000000000000000" pitchFamily="2" charset="0"/>
                </a:rPr>
                <a:t>Resources needed by the experiment (e.g. image files, csv files).</a:t>
              </a:r>
              <a:endParaRPr lang="en-GB" sz="1200" dirty="0">
                <a:latin typeface="Arv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792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Arvo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447975512226</dc:creator>
  <cp:lastModifiedBy>447975512226</cp:lastModifiedBy>
  <cp:revision>4</cp:revision>
  <dcterms:created xsi:type="dcterms:W3CDTF">2021-08-11T21:23:04Z</dcterms:created>
  <dcterms:modified xsi:type="dcterms:W3CDTF">2021-08-12T14:58:08Z</dcterms:modified>
</cp:coreProperties>
</file>