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630"/>
    <a:srgbClr val="3F5381"/>
    <a:srgbClr val="595959"/>
    <a:srgbClr val="7B9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30B1F-822F-448B-A3C1-3E115061EBC3}" v="1" dt="2020-11-15T18:30:09.52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4" autoAdjust="0"/>
    <p:restoredTop sz="94631" autoAdjust="0"/>
  </p:normalViewPr>
  <p:slideViewPr>
    <p:cSldViewPr snapToGrid="0">
      <p:cViewPr varScale="1">
        <p:scale>
          <a:sx n="36" d="100"/>
          <a:sy n="36" d="100"/>
        </p:scale>
        <p:origin x="22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6A1053-397F-4A6C-96B9-6DD8D62CC7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86A52-1548-4394-BB9B-792BD3D08E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20B4-6706-412D-9D5A-E5F0A3D0E36B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A1A18-E3B3-4C59-AEDF-1C3606266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C5CCD-847A-45F5-9D2B-3B3022F545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2988C-19A3-4A93-8F40-E5827DDEE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03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28338-5C4B-411F-976E-4C1C4D46AF3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D57F-1BC2-46EF-89B6-EE2A0FEE27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6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69CC-F6B6-483C-9573-E1A34D2D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849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3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EED12D3D-ECA5-4FEA-A1FA-CACD8B1B81D1}"/>
              </a:ext>
            </a:extLst>
          </p:cNvPr>
          <p:cNvSpPr/>
          <p:nvPr/>
        </p:nvSpPr>
        <p:spPr>
          <a:xfrm>
            <a:off x="0" y="9421639"/>
            <a:ext cx="12192000" cy="6253321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CA9A399-E093-423C-86BD-AB96ECCB44DD}"/>
              </a:ext>
            </a:extLst>
          </p:cNvPr>
          <p:cNvSpPr/>
          <p:nvPr/>
        </p:nvSpPr>
        <p:spPr>
          <a:xfrm>
            <a:off x="5840101" y="11333215"/>
            <a:ext cx="6179979" cy="4012464"/>
          </a:xfrm>
          <a:prstGeom prst="rect">
            <a:avLst/>
          </a:prstGeom>
          <a:solidFill>
            <a:srgbClr val="595959">
              <a:alpha val="62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Shape, rectangle&#10;&#10;Description automatically generated">
            <a:extLst>
              <a:ext uri="{FF2B5EF4-FFF2-40B4-BE49-F238E27FC236}">
                <a16:creationId xmlns:a16="http://schemas.microsoft.com/office/drawing/2014/main" id="{79B84109-66EE-4755-A7B3-3A671522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5" y="5728325"/>
            <a:ext cx="6588240" cy="2382267"/>
          </a:xfrm>
          <a:prstGeom prst="rect">
            <a:avLst/>
          </a:prstGeom>
        </p:spPr>
      </p:pic>
      <p:pic>
        <p:nvPicPr>
          <p:cNvPr id="47" name="Picture 46" descr="Shape, circle&#10;&#10;Description automatically generated">
            <a:extLst>
              <a:ext uri="{FF2B5EF4-FFF2-40B4-BE49-F238E27FC236}">
                <a16:creationId xmlns:a16="http://schemas.microsoft.com/office/drawing/2014/main" id="{AAB18703-4032-4019-964B-4DE56178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390" y="5597946"/>
            <a:ext cx="3114725" cy="2698185"/>
          </a:xfrm>
          <a:prstGeom prst="rect">
            <a:avLst/>
          </a:prstGeom>
        </p:spPr>
      </p:pic>
      <p:pic>
        <p:nvPicPr>
          <p:cNvPr id="16" name="Picture 15" descr="Shape, square&#10;&#10;Description automatically generated">
            <a:extLst>
              <a:ext uri="{FF2B5EF4-FFF2-40B4-BE49-F238E27FC236}">
                <a16:creationId xmlns:a16="http://schemas.microsoft.com/office/drawing/2014/main" id="{56B1DA91-9244-4A2E-A91E-F62A0FAD0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39" y="3072427"/>
            <a:ext cx="11172551" cy="1521015"/>
          </a:xfrm>
          <a:prstGeom prst="rect">
            <a:avLst/>
          </a:prstGeom>
        </p:spPr>
      </p:pic>
      <p:grpSp>
        <p:nvGrpSpPr>
          <p:cNvPr id="34" name="Group 33" descr="Info with Icon">
            <a:extLst>
              <a:ext uri="{FF2B5EF4-FFF2-40B4-BE49-F238E27FC236}">
                <a16:creationId xmlns:a16="http://schemas.microsoft.com/office/drawing/2014/main" id="{87F0DF3A-3FFF-4E67-BAD9-4E3BFCC45054}"/>
              </a:ext>
            </a:extLst>
          </p:cNvPr>
          <p:cNvGrpSpPr/>
          <p:nvPr/>
        </p:nvGrpSpPr>
        <p:grpSpPr>
          <a:xfrm>
            <a:off x="718368" y="3202011"/>
            <a:ext cx="8434285" cy="1038954"/>
            <a:chOff x="1064042" y="4696676"/>
            <a:chExt cx="3681762" cy="1249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EA39F4-8F2E-4CA0-9B3B-1C72D04833CF}"/>
                </a:ext>
              </a:extLst>
            </p:cNvPr>
            <p:cNvSpPr txBox="1"/>
            <p:nvPr/>
          </p:nvSpPr>
          <p:spPr>
            <a:xfrm>
              <a:off x="1064042" y="4696676"/>
              <a:ext cx="3098687" cy="12495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9600" b="1" dirty="0">
                  <a:solidFill>
                    <a:srgbClr val="3F5381"/>
                  </a:solidFill>
                </a:rPr>
                <a:t>84</a:t>
              </a:r>
              <a:r>
                <a:rPr lang="en-US" sz="7200" b="1" dirty="0">
                  <a:solidFill>
                    <a:srgbClr val="595959"/>
                  </a:solidFill>
                </a:rPr>
                <a:t>%</a:t>
              </a:r>
              <a:endParaRPr lang="en-US" sz="9600" b="1" dirty="0">
                <a:solidFill>
                  <a:srgbClr val="595959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507CA22-BA3A-4F55-AD94-603023F5BED9}"/>
                </a:ext>
              </a:extLst>
            </p:cNvPr>
            <p:cNvSpPr txBox="1"/>
            <p:nvPr/>
          </p:nvSpPr>
          <p:spPr>
            <a:xfrm>
              <a:off x="2086535" y="4922611"/>
              <a:ext cx="2659269" cy="999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95959"/>
                  </a:solidFill>
                </a:rPr>
                <a:t>Of animals were placed through adoption, transport or return to owner in 2019</a:t>
              </a:r>
              <a:endParaRPr lang="en-US" sz="2400" b="1" noProof="1">
                <a:solidFill>
                  <a:srgbClr val="595959"/>
                </a:solidFill>
              </a:endParaRPr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DC164D26-B540-46B6-80F0-9AF9CB6E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grpSp>
        <p:nvGrpSpPr>
          <p:cNvPr id="10" name="Group 9" descr="Headline">
            <a:extLst>
              <a:ext uri="{FF2B5EF4-FFF2-40B4-BE49-F238E27FC236}">
                <a16:creationId xmlns:a16="http://schemas.microsoft.com/office/drawing/2014/main" id="{83AF4264-1B8B-4096-99CE-CD065FDA1C1E}"/>
              </a:ext>
            </a:extLst>
          </p:cNvPr>
          <p:cNvGrpSpPr/>
          <p:nvPr/>
        </p:nvGrpSpPr>
        <p:grpSpPr>
          <a:xfrm>
            <a:off x="342649" y="384611"/>
            <a:ext cx="5205270" cy="1631668"/>
            <a:chOff x="1436438" y="738892"/>
            <a:chExt cx="5205270" cy="163166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D2B746-2878-4D20-9AFC-71E12C7B7002}"/>
                </a:ext>
              </a:extLst>
            </p:cNvPr>
            <p:cNvSpPr txBox="1"/>
            <p:nvPr/>
          </p:nvSpPr>
          <p:spPr>
            <a:xfrm>
              <a:off x="1436438" y="1230659"/>
              <a:ext cx="5205270" cy="11399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9600" b="1" spc="-300" dirty="0">
                  <a:solidFill>
                    <a:schemeClr val="accent1"/>
                  </a:solidFill>
                </a:rPr>
                <a:t>Better</a:t>
              </a:r>
              <a:endParaRPr lang="en-US" sz="7200" b="1" spc="-300" noProof="1">
                <a:solidFill>
                  <a:schemeClr val="accent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3C4141D-3D29-4554-B3A8-A5A2FB1E2811}"/>
                </a:ext>
              </a:extLst>
            </p:cNvPr>
            <p:cNvSpPr txBox="1"/>
            <p:nvPr/>
          </p:nvSpPr>
          <p:spPr>
            <a:xfrm>
              <a:off x="1550299" y="738892"/>
              <a:ext cx="5023146" cy="7919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5400" b="1" spc="-300" dirty="0">
                  <a:solidFill>
                    <a:schemeClr val="bg1"/>
                  </a:solidFill>
                </a:rPr>
                <a:t>Not a </a:t>
              </a:r>
              <a:r>
                <a:rPr lang="en-US" sz="5400" b="1" i="1" spc="-300" dirty="0">
                  <a:solidFill>
                    <a:schemeClr val="bg1"/>
                  </a:solidFill>
                  <a:latin typeface="+mj-lt"/>
                </a:rPr>
                <a:t>No-Kill, </a:t>
              </a:r>
              <a:r>
                <a:rPr lang="en-US" sz="5400" b="1" spc="-300" dirty="0">
                  <a:solidFill>
                    <a:schemeClr val="bg1"/>
                  </a:solidFill>
                </a:rPr>
                <a:t>but</a:t>
              </a:r>
              <a:endParaRPr lang="en-US" sz="5400" b="1" spc="-300" noProof="1">
                <a:solidFill>
                  <a:srgbClr val="C6D630"/>
                </a:solidFill>
              </a:endParaRPr>
            </a:p>
          </p:txBody>
        </p:sp>
      </p:grpSp>
      <p:grpSp>
        <p:nvGrpSpPr>
          <p:cNvPr id="36" name="Group 35" descr="Info with Icon">
            <a:extLst>
              <a:ext uri="{FF2B5EF4-FFF2-40B4-BE49-F238E27FC236}">
                <a16:creationId xmlns:a16="http://schemas.microsoft.com/office/drawing/2014/main" id="{FE77C465-521A-44BA-9831-3972B95CFD46}"/>
              </a:ext>
            </a:extLst>
          </p:cNvPr>
          <p:cNvGrpSpPr/>
          <p:nvPr/>
        </p:nvGrpSpPr>
        <p:grpSpPr>
          <a:xfrm>
            <a:off x="8193750" y="395153"/>
            <a:ext cx="3792556" cy="1875656"/>
            <a:chOff x="8257545" y="1224488"/>
            <a:chExt cx="3792556" cy="187565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56C3CEB-7E5F-4154-A6E7-A32EDA8EF04B}"/>
                </a:ext>
              </a:extLst>
            </p:cNvPr>
            <p:cNvSpPr txBox="1"/>
            <p:nvPr/>
          </p:nvSpPr>
          <p:spPr>
            <a:xfrm>
              <a:off x="8537370" y="1899815"/>
              <a:ext cx="31061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According to community standards, no-kill shelters save 90% of animals though their programs and services.[1]</a:t>
              </a:r>
              <a:endParaRPr lang="en-US" noProof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42C3242-9078-4D60-B555-94569C9FD15D}"/>
                </a:ext>
              </a:extLst>
            </p:cNvPr>
            <p:cNvSpPr txBox="1"/>
            <p:nvPr/>
          </p:nvSpPr>
          <p:spPr>
            <a:xfrm>
              <a:off x="8257545" y="1224488"/>
              <a:ext cx="3792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i="1" dirty="0">
                  <a:solidFill>
                    <a:schemeClr val="accent1"/>
                  </a:solidFill>
                  <a:latin typeface="+mj-lt"/>
                </a:rPr>
                <a:t>No-Kill Minimum</a:t>
              </a:r>
              <a:endParaRPr lang="en-US" sz="36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70A6733-0A15-4D69-8D51-EBDE2232B28F}"/>
              </a:ext>
            </a:extLst>
          </p:cNvPr>
          <p:cNvSpPr txBox="1"/>
          <p:nvPr/>
        </p:nvSpPr>
        <p:spPr>
          <a:xfrm>
            <a:off x="3690118" y="5693661"/>
            <a:ext cx="337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Onsite Adoptions</a:t>
            </a:r>
            <a:endParaRPr lang="en-US" sz="2400" b="1" noProof="1">
              <a:solidFill>
                <a:srgbClr val="595959"/>
              </a:solidFill>
            </a:endParaRPr>
          </a:p>
        </p:txBody>
      </p:sp>
      <p:pic>
        <p:nvPicPr>
          <p:cNvPr id="20" name="Graphic 19" descr="Heart">
            <a:extLst>
              <a:ext uri="{FF2B5EF4-FFF2-40B4-BE49-F238E27FC236}">
                <a16:creationId xmlns:a16="http://schemas.microsoft.com/office/drawing/2014/main" id="{1DE28556-5A12-4F33-BD30-09097FA3C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4794" y="714522"/>
            <a:ext cx="1789206" cy="17892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807B13-E442-486C-93E6-0A5626AA3EA0}"/>
              </a:ext>
            </a:extLst>
          </p:cNvPr>
          <p:cNvSpPr txBox="1"/>
          <p:nvPr/>
        </p:nvSpPr>
        <p:spPr>
          <a:xfrm>
            <a:off x="7111086" y="1088584"/>
            <a:ext cx="912543" cy="777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3F5381"/>
                </a:solidFill>
                <a:latin typeface="Corbel" panose="020B0503020204020204" pitchFamily="34" charset="0"/>
              </a:rPr>
              <a:t>90%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78243C-2000-4E6D-B28B-B5A34A880B09}"/>
              </a:ext>
            </a:extLst>
          </p:cNvPr>
          <p:cNvSpPr txBox="1"/>
          <p:nvPr/>
        </p:nvSpPr>
        <p:spPr>
          <a:xfrm>
            <a:off x="9786295" y="2828587"/>
            <a:ext cx="1980237" cy="107901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7200" b="1" dirty="0">
                <a:solidFill>
                  <a:srgbClr val="3F5381"/>
                </a:solidFill>
                <a:latin typeface="Corbel" panose="020B0503020204020204" pitchFamily="34" charset="0"/>
              </a:rPr>
              <a:t> 12</a:t>
            </a:r>
            <a:r>
              <a:rPr lang="en-US" sz="3600" b="1" dirty="0">
                <a:solidFill>
                  <a:srgbClr val="595959"/>
                </a:solidFill>
                <a:latin typeface="Corbel" panose="020B0503020204020204" pitchFamily="34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45F6F3-D516-4559-B153-322E630EF4C9}"/>
              </a:ext>
            </a:extLst>
          </p:cNvPr>
          <p:cNvSpPr txBox="1"/>
          <p:nvPr/>
        </p:nvSpPr>
        <p:spPr>
          <a:xfrm>
            <a:off x="9708882" y="3996709"/>
            <a:ext cx="1729557" cy="2554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595959"/>
                </a:solidFill>
                <a:latin typeface="Corbel" panose="020B0503020204020204" pitchFamily="34" charset="0"/>
              </a:rPr>
              <a:t>Euthanized</a:t>
            </a:r>
            <a:br>
              <a:rPr lang="en-US" sz="2000" b="1" dirty="0">
                <a:solidFill>
                  <a:srgbClr val="595959"/>
                </a:solidFill>
                <a:latin typeface="Corbel" panose="020B0503020204020204" pitchFamily="34" charset="0"/>
              </a:rPr>
            </a:br>
            <a:r>
              <a:rPr lang="en-US" sz="2000" b="1" dirty="0">
                <a:solidFill>
                  <a:srgbClr val="595959"/>
                </a:solidFill>
                <a:latin typeface="Corbel" panose="020B0503020204020204" pitchFamily="34" charset="0"/>
              </a:rPr>
              <a:t>in 2019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4ADED0-70B9-434D-8F29-1995565D1F3F}"/>
              </a:ext>
            </a:extLst>
          </p:cNvPr>
          <p:cNvSpPr txBox="1"/>
          <p:nvPr/>
        </p:nvSpPr>
        <p:spPr>
          <a:xfrm>
            <a:off x="8446247" y="5609525"/>
            <a:ext cx="3371633" cy="1519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 dirty="0">
                <a:solidFill>
                  <a:srgbClr val="3F5381"/>
                </a:solidFill>
              </a:rPr>
              <a:t>87</a:t>
            </a:r>
            <a:r>
              <a:rPr lang="en-US" sz="6000" b="1" dirty="0">
                <a:solidFill>
                  <a:srgbClr val="595959"/>
                </a:solidFill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88F1731-8E48-4019-94FA-F056C9439046}"/>
              </a:ext>
            </a:extLst>
          </p:cNvPr>
          <p:cNvSpPr txBox="1"/>
          <p:nvPr/>
        </p:nvSpPr>
        <p:spPr>
          <a:xfrm>
            <a:off x="9336937" y="7066453"/>
            <a:ext cx="1704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95959"/>
                </a:solidFill>
              </a:rPr>
              <a:t>Unhealthy / </a:t>
            </a:r>
            <a:br>
              <a:rPr lang="en-US" b="1" dirty="0">
                <a:solidFill>
                  <a:srgbClr val="595959"/>
                </a:solidFill>
              </a:rPr>
            </a:br>
            <a:r>
              <a:rPr lang="en-US" b="1" dirty="0">
                <a:solidFill>
                  <a:srgbClr val="595959"/>
                </a:solidFill>
              </a:rPr>
              <a:t>Untreatable</a:t>
            </a:r>
            <a:endParaRPr lang="en-US" sz="1800" b="1" dirty="0">
              <a:solidFill>
                <a:srgbClr val="595959"/>
              </a:solidFill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25C899B9-CCE4-452B-A4B5-570CB89FFFB3}"/>
              </a:ext>
            </a:extLst>
          </p:cNvPr>
          <p:cNvSpPr/>
          <p:nvPr/>
        </p:nvSpPr>
        <p:spPr>
          <a:xfrm rot="18263270">
            <a:off x="9756545" y="4190727"/>
            <a:ext cx="1301472" cy="115800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2544EB-A0BA-4039-87FA-4BB3DB9DECE4}"/>
              </a:ext>
            </a:extLst>
          </p:cNvPr>
          <p:cNvSpPr txBox="1"/>
          <p:nvPr/>
        </p:nvSpPr>
        <p:spPr>
          <a:xfrm>
            <a:off x="7493856" y="8294830"/>
            <a:ext cx="445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Most animals euthanized in 2019 had severe medical conditions or irreparable behavior issues</a:t>
            </a: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F90596C4-1715-4579-BDA5-1A506937B2C2}"/>
              </a:ext>
            </a:extLst>
          </p:cNvPr>
          <p:cNvSpPr/>
          <p:nvPr/>
        </p:nvSpPr>
        <p:spPr>
          <a:xfrm rot="21256624">
            <a:off x="548640" y="4071555"/>
            <a:ext cx="9378019" cy="998793"/>
          </a:xfrm>
          <a:prstGeom prst="rtTriangle">
            <a:avLst/>
          </a:prstGeom>
          <a:solidFill>
            <a:schemeClr val="accent1">
              <a:alpha val="32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40919-D700-405D-9C5E-99E83BE84122}"/>
              </a:ext>
            </a:extLst>
          </p:cNvPr>
          <p:cNvSpPr txBox="1"/>
          <p:nvPr/>
        </p:nvSpPr>
        <p:spPr>
          <a:xfrm>
            <a:off x="2904184" y="6196358"/>
            <a:ext cx="415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Return to Owner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6AC055-DF76-474E-96F8-DFBE5439DC5D}"/>
              </a:ext>
            </a:extLst>
          </p:cNvPr>
          <p:cNvSpPr txBox="1"/>
          <p:nvPr/>
        </p:nvSpPr>
        <p:spPr>
          <a:xfrm>
            <a:off x="2615609" y="6667733"/>
            <a:ext cx="444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Transport Program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D40675-F458-4ED1-BBA2-00E5EE8A6EFF}"/>
              </a:ext>
            </a:extLst>
          </p:cNvPr>
          <p:cNvSpPr txBox="1"/>
          <p:nvPr/>
        </p:nvSpPr>
        <p:spPr>
          <a:xfrm>
            <a:off x="777212" y="5624262"/>
            <a:ext cx="309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44%</a:t>
            </a:r>
            <a:endParaRPr lang="en-US" sz="2400" b="1" noProof="1">
              <a:solidFill>
                <a:srgbClr val="595959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2FB10E-856E-42E2-A917-E6EA2844F031}"/>
              </a:ext>
            </a:extLst>
          </p:cNvPr>
          <p:cNvSpPr txBox="1"/>
          <p:nvPr/>
        </p:nvSpPr>
        <p:spPr>
          <a:xfrm>
            <a:off x="777212" y="6157388"/>
            <a:ext cx="309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15%</a:t>
            </a:r>
            <a:endParaRPr lang="en-US" sz="2400" b="1" noProof="1">
              <a:solidFill>
                <a:srgbClr val="595959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D1F64C-2F93-4749-8F68-50156A30D17D}"/>
              </a:ext>
            </a:extLst>
          </p:cNvPr>
          <p:cNvSpPr txBox="1"/>
          <p:nvPr/>
        </p:nvSpPr>
        <p:spPr>
          <a:xfrm>
            <a:off x="802022" y="6650029"/>
            <a:ext cx="309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13%</a:t>
            </a:r>
            <a:endParaRPr lang="en-US" sz="2400" b="1" noProof="1">
              <a:solidFill>
                <a:srgbClr val="595959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ED794B-2975-4B50-A12F-98D081BD999C}"/>
              </a:ext>
            </a:extLst>
          </p:cNvPr>
          <p:cNvSpPr txBox="1"/>
          <p:nvPr/>
        </p:nvSpPr>
        <p:spPr>
          <a:xfrm>
            <a:off x="2524959" y="7156832"/>
            <a:ext cx="415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Offsite Adoptions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3FECA8-5ADB-4608-9A49-45FFC5B6CC95}"/>
              </a:ext>
            </a:extLst>
          </p:cNvPr>
          <p:cNvSpPr txBox="1"/>
          <p:nvPr/>
        </p:nvSpPr>
        <p:spPr>
          <a:xfrm>
            <a:off x="1443984" y="7692002"/>
            <a:ext cx="415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Fast Track Foster Program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6E5C53-1ADB-4B88-9F04-6960976D9866}"/>
              </a:ext>
            </a:extLst>
          </p:cNvPr>
          <p:cNvSpPr txBox="1"/>
          <p:nvPr/>
        </p:nvSpPr>
        <p:spPr>
          <a:xfrm>
            <a:off x="784302" y="7163934"/>
            <a:ext cx="309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12%</a:t>
            </a:r>
            <a:endParaRPr lang="en-US" sz="2400" b="1" noProof="1">
              <a:solidFill>
                <a:srgbClr val="595959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3E4E5E-69DD-4D78-92E9-EE7B8A142F54}"/>
              </a:ext>
            </a:extLst>
          </p:cNvPr>
          <p:cNvSpPr txBox="1"/>
          <p:nvPr/>
        </p:nvSpPr>
        <p:spPr>
          <a:xfrm>
            <a:off x="826832" y="7653030"/>
            <a:ext cx="309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5%</a:t>
            </a:r>
            <a:endParaRPr lang="en-US" sz="2400" b="1" noProof="1">
              <a:solidFill>
                <a:srgbClr val="595959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263BF8-AC10-401F-B681-ADD29045ED6B}"/>
              </a:ext>
            </a:extLst>
          </p:cNvPr>
          <p:cNvSpPr txBox="1"/>
          <p:nvPr/>
        </p:nvSpPr>
        <p:spPr>
          <a:xfrm>
            <a:off x="548236" y="8193567"/>
            <a:ext cx="6134290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 diverse group of live release programs place animals with owners by encouraging traffic into the shelter, getting animals into the community, and investing in transport</a:t>
            </a:r>
            <a:r>
              <a:rPr lang="en-US" sz="1800" dirty="0">
                <a:solidFill>
                  <a:schemeClr val="bg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5" name="Graphic 84" descr="Paw prints">
            <a:extLst>
              <a:ext uri="{FF2B5EF4-FFF2-40B4-BE49-F238E27FC236}">
                <a16:creationId xmlns:a16="http://schemas.microsoft.com/office/drawing/2014/main" id="{D5A9071B-C956-452E-8C16-853F73783C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93866">
            <a:off x="6234326" y="7691604"/>
            <a:ext cx="914400" cy="914400"/>
          </a:xfrm>
          <a:prstGeom prst="rect">
            <a:avLst/>
          </a:prstGeom>
        </p:spPr>
      </p:pic>
      <p:pic>
        <p:nvPicPr>
          <p:cNvPr id="86" name="Graphic 85" descr="Paw prints">
            <a:extLst>
              <a:ext uri="{FF2B5EF4-FFF2-40B4-BE49-F238E27FC236}">
                <a16:creationId xmlns:a16="http://schemas.microsoft.com/office/drawing/2014/main" id="{91793BBF-AF31-4CB7-A87A-C2168D0BC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04347">
            <a:off x="6944606" y="6765451"/>
            <a:ext cx="914400" cy="914400"/>
          </a:xfrm>
          <a:prstGeom prst="rect">
            <a:avLst/>
          </a:prstGeom>
        </p:spPr>
      </p:pic>
      <p:pic>
        <p:nvPicPr>
          <p:cNvPr id="87" name="Graphic 86" descr="Paw prints">
            <a:extLst>
              <a:ext uri="{FF2B5EF4-FFF2-40B4-BE49-F238E27FC236}">
                <a16:creationId xmlns:a16="http://schemas.microsoft.com/office/drawing/2014/main" id="{F0C37A68-2BD8-4B0E-9A80-F5A1BBE4F1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65210">
            <a:off x="7531942" y="5659392"/>
            <a:ext cx="914400" cy="914400"/>
          </a:xfrm>
          <a:prstGeom prst="rect">
            <a:avLst/>
          </a:prstGeom>
        </p:spPr>
      </p:pic>
      <p:pic>
        <p:nvPicPr>
          <p:cNvPr id="93" name="Graphic 92" descr="Dog House">
            <a:extLst>
              <a:ext uri="{FF2B5EF4-FFF2-40B4-BE49-F238E27FC236}">
                <a16:creationId xmlns:a16="http://schemas.microsoft.com/office/drawing/2014/main" id="{F97243AB-EA19-46A5-B2D4-8D80BD3FBD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33585" y="3524213"/>
            <a:ext cx="914400" cy="914400"/>
          </a:xfrm>
          <a:prstGeom prst="rect">
            <a:avLst/>
          </a:prstGeom>
        </p:spPr>
      </p:pic>
      <p:sp>
        <p:nvSpPr>
          <p:cNvPr id="98" name="Flowchart: Off-page Connector 97">
            <a:extLst>
              <a:ext uri="{FF2B5EF4-FFF2-40B4-BE49-F238E27FC236}">
                <a16:creationId xmlns:a16="http://schemas.microsoft.com/office/drawing/2014/main" id="{7A9D21A0-8CBA-4DE0-9C3F-C2275C3A6967}"/>
              </a:ext>
            </a:extLst>
          </p:cNvPr>
          <p:cNvSpPr/>
          <p:nvPr/>
        </p:nvSpPr>
        <p:spPr>
          <a:xfrm>
            <a:off x="532365" y="12001606"/>
            <a:ext cx="1541073" cy="3450397"/>
          </a:xfrm>
          <a:prstGeom prst="flowChartOffpageConnector">
            <a:avLst/>
          </a:prstGeom>
          <a:solidFill>
            <a:srgbClr val="595959"/>
          </a:solidFill>
          <a:ln>
            <a:solidFill>
              <a:srgbClr val="3F53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Graphic 100" descr="Kitten">
            <a:extLst>
              <a:ext uri="{FF2B5EF4-FFF2-40B4-BE49-F238E27FC236}">
                <a16:creationId xmlns:a16="http://schemas.microsoft.com/office/drawing/2014/main" id="{031ADA9A-A5E5-49D6-89E8-2193D72E34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802" y="14235667"/>
            <a:ext cx="914400" cy="9144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B50C2DE6-25F6-4465-8604-B2B683A44348}"/>
              </a:ext>
            </a:extLst>
          </p:cNvPr>
          <p:cNvSpPr txBox="1"/>
          <p:nvPr/>
        </p:nvSpPr>
        <p:spPr>
          <a:xfrm>
            <a:off x="649622" y="11845543"/>
            <a:ext cx="1541073" cy="1038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34</a:t>
            </a:r>
            <a:r>
              <a:rPr lang="en-US" sz="3600" b="1" dirty="0">
                <a:solidFill>
                  <a:srgbClr val="C6D630"/>
                </a:solidFill>
              </a:rPr>
              <a:t>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459EC0-7F31-4CC1-BC7A-2FF6EE7DE132}"/>
              </a:ext>
            </a:extLst>
          </p:cNvPr>
          <p:cNvSpPr txBox="1"/>
          <p:nvPr/>
        </p:nvSpPr>
        <p:spPr>
          <a:xfrm>
            <a:off x="588658" y="13268433"/>
            <a:ext cx="148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Less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Intakes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B323F72-7F79-4CA7-B003-6828B8A098F4}"/>
              </a:ext>
            </a:extLst>
          </p:cNvPr>
          <p:cNvSpPr txBox="1"/>
          <p:nvPr/>
        </p:nvSpPr>
        <p:spPr>
          <a:xfrm>
            <a:off x="457230" y="9450544"/>
            <a:ext cx="5701164" cy="7919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5400" b="1" i="1" spc="-300" noProof="1">
                <a:solidFill>
                  <a:schemeClr val="bg1"/>
                </a:solidFill>
                <a:latin typeface="+mj-lt"/>
              </a:rPr>
              <a:t>Since 2015</a:t>
            </a:r>
            <a:endParaRPr lang="en-US" sz="5400" b="1" spc="-300" noProof="1">
              <a:solidFill>
                <a:srgbClr val="C6D630"/>
              </a:solidFill>
              <a:latin typeface="+mj-lt"/>
            </a:endParaRPr>
          </a:p>
        </p:txBody>
      </p:sp>
      <p:pic>
        <p:nvPicPr>
          <p:cNvPr id="196" name="Picture 195" descr="A picture containing hanger, object, shirt, drawing&#10;&#10;Description automatically generated">
            <a:extLst>
              <a:ext uri="{FF2B5EF4-FFF2-40B4-BE49-F238E27FC236}">
                <a16:creationId xmlns:a16="http://schemas.microsoft.com/office/drawing/2014/main" id="{D0719678-831E-44DB-BCAC-003CB2448C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84931" y="13143062"/>
            <a:ext cx="5390371" cy="178033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FDB8205D-6158-4C43-AD5F-E6DAD5332A2A}"/>
              </a:ext>
            </a:extLst>
          </p:cNvPr>
          <p:cNvSpPr txBox="1"/>
          <p:nvPr/>
        </p:nvSpPr>
        <p:spPr>
          <a:xfrm>
            <a:off x="5775237" y="14904720"/>
            <a:ext cx="1476172" cy="37802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2015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B1CEFF6-A1A4-45B4-A59A-6E79EFEDB98F}"/>
              </a:ext>
            </a:extLst>
          </p:cNvPr>
          <p:cNvSpPr txBox="1"/>
          <p:nvPr/>
        </p:nvSpPr>
        <p:spPr>
          <a:xfrm>
            <a:off x="9415114" y="14907073"/>
            <a:ext cx="1476172" cy="37802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2019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CF21B66-5A64-4285-B863-D4F5E41C3357}"/>
              </a:ext>
            </a:extLst>
          </p:cNvPr>
          <p:cNvSpPr txBox="1"/>
          <p:nvPr/>
        </p:nvSpPr>
        <p:spPr>
          <a:xfrm>
            <a:off x="10411816" y="13477183"/>
            <a:ext cx="1923409" cy="52239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400" b="1" dirty="0">
                <a:solidFill>
                  <a:srgbClr val="C6D630"/>
                </a:solidFill>
                <a:latin typeface="Corbel" panose="020B0503020204020204" pitchFamily="34" charset="0"/>
              </a:rPr>
              <a:t>2021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3B1589F-3277-4CE3-BA69-9856F147A6F5}"/>
              </a:ext>
            </a:extLst>
          </p:cNvPr>
          <p:cNvSpPr txBox="1"/>
          <p:nvPr/>
        </p:nvSpPr>
        <p:spPr>
          <a:xfrm>
            <a:off x="6274660" y="12141169"/>
            <a:ext cx="5587956" cy="11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Forecasted to go </a:t>
            </a:r>
            <a:r>
              <a:rPr lang="en-US" sz="4800" b="1" dirty="0">
                <a:solidFill>
                  <a:srgbClr val="C6D63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beyond 90% </a:t>
            </a:r>
            <a:br>
              <a:rPr lang="en-US" sz="4800" b="1" dirty="0">
                <a:solidFill>
                  <a:srgbClr val="C6D63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of animals saved in Quarter 2 of 2021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1" name="Picture 210" descr="A picture containing flower, light&#10;&#10;Description automatically generated">
            <a:extLst>
              <a:ext uri="{FF2B5EF4-FFF2-40B4-BE49-F238E27FC236}">
                <a16:creationId xmlns:a16="http://schemas.microsoft.com/office/drawing/2014/main" id="{44992184-A6D7-42E1-A399-FABFAD4258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965" y="9839890"/>
            <a:ext cx="10408426" cy="1815378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4F088768-3970-4109-9F79-956B1A84D926}"/>
              </a:ext>
            </a:extLst>
          </p:cNvPr>
          <p:cNvSpPr txBox="1"/>
          <p:nvPr/>
        </p:nvSpPr>
        <p:spPr>
          <a:xfrm>
            <a:off x="457487" y="10248307"/>
            <a:ext cx="9807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number of animals saved for every animal euthanized increased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rgbClr val="C6D630"/>
                </a:solidFill>
              </a:rPr>
              <a:t>160%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since 2015</a:t>
            </a: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530A6BF-0ECA-43B8-A997-B722717FDE93}"/>
              </a:ext>
            </a:extLst>
          </p:cNvPr>
          <p:cNvSpPr txBox="1"/>
          <p:nvPr/>
        </p:nvSpPr>
        <p:spPr>
          <a:xfrm>
            <a:off x="6285141" y="11387756"/>
            <a:ext cx="5701164" cy="7919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5400" b="1" i="1" spc="-300" noProof="1">
                <a:solidFill>
                  <a:schemeClr val="bg1"/>
                </a:solidFill>
                <a:latin typeface="+mj-lt"/>
              </a:rPr>
              <a:t>The Future</a:t>
            </a:r>
            <a:endParaRPr lang="en-US" sz="5400" b="1" spc="-300" noProof="1">
              <a:solidFill>
                <a:srgbClr val="C6D630"/>
              </a:solidFill>
              <a:latin typeface="+mj-lt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533F292-B3F6-4586-AA1D-245649939521}"/>
              </a:ext>
            </a:extLst>
          </p:cNvPr>
          <p:cNvSpPr txBox="1"/>
          <p:nvPr/>
        </p:nvSpPr>
        <p:spPr>
          <a:xfrm>
            <a:off x="7493856" y="10725740"/>
            <a:ext cx="445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chemeClr val="bg1"/>
                </a:solidFill>
              </a:rPr>
              <a:t>Animals saved for every 1 euthanized.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6A3A1B2-F74F-4425-8CD0-1A7B6238AE27}"/>
              </a:ext>
            </a:extLst>
          </p:cNvPr>
          <p:cNvSpPr txBox="1"/>
          <p:nvPr/>
        </p:nvSpPr>
        <p:spPr>
          <a:xfrm>
            <a:off x="391623" y="2351994"/>
            <a:ext cx="11282638" cy="9959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400" b="1" spc="-300" noProof="1">
                <a:solidFill>
                  <a:schemeClr val="bg1"/>
                </a:solidFill>
              </a:rPr>
              <a:t>Working towards a Goal to ZERO homeless animals</a:t>
            </a:r>
            <a:endParaRPr lang="en-US" sz="4400" b="1" spc="-300" noProof="1">
              <a:solidFill>
                <a:srgbClr val="C6D630"/>
              </a:solidFill>
            </a:endParaRPr>
          </a:p>
        </p:txBody>
      </p:sp>
      <p:pic>
        <p:nvPicPr>
          <p:cNvPr id="3" name="Picture 2" descr="A picture containing baseball, object, bat, match&#10;&#10;Description automatically generated">
            <a:extLst>
              <a:ext uri="{FF2B5EF4-FFF2-40B4-BE49-F238E27FC236}">
                <a16:creationId xmlns:a16="http://schemas.microsoft.com/office/drawing/2014/main" id="{85ACA249-0F6F-421C-B23F-85FA8F9CB7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88043" y="11823110"/>
            <a:ext cx="2372056" cy="3667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6D986-8D12-4B2C-B499-C31B5EA21D6E}"/>
              </a:ext>
            </a:extLst>
          </p:cNvPr>
          <p:cNvSpPr txBox="1"/>
          <p:nvPr/>
        </p:nvSpPr>
        <p:spPr>
          <a:xfrm>
            <a:off x="9388870" y="10115639"/>
            <a:ext cx="3098687" cy="5451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6.7 </a:t>
            </a:r>
            <a:r>
              <a:rPr lang="en-US" sz="4800" b="1" dirty="0">
                <a:solidFill>
                  <a:schemeClr val="bg1"/>
                </a:solidFill>
              </a:rPr>
              <a:t>to 1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E74D6383-A2B6-4583-98B0-21091DE7D31A}"/>
              </a:ext>
            </a:extLst>
          </p:cNvPr>
          <p:cNvSpPr/>
          <p:nvPr/>
        </p:nvSpPr>
        <p:spPr>
          <a:xfrm rot="10800000">
            <a:off x="4674703" y="11388669"/>
            <a:ext cx="952511" cy="1156954"/>
          </a:xfrm>
          <a:prstGeom prst="flowChartOffpageConnector">
            <a:avLst/>
          </a:prstGeom>
          <a:solidFill>
            <a:srgbClr val="C6D630"/>
          </a:solidFill>
          <a:ln>
            <a:solidFill>
              <a:srgbClr val="C6D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BE98774-A360-4E87-B2BA-0025B061A89D}"/>
              </a:ext>
            </a:extLst>
          </p:cNvPr>
          <p:cNvSpPr txBox="1"/>
          <p:nvPr/>
        </p:nvSpPr>
        <p:spPr>
          <a:xfrm>
            <a:off x="4657060" y="11709057"/>
            <a:ext cx="980636" cy="64597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3F5381"/>
                </a:solidFill>
              </a:rPr>
              <a:t>18</a:t>
            </a:r>
            <a:r>
              <a:rPr lang="en-US" sz="2400" b="1" dirty="0">
                <a:solidFill>
                  <a:srgbClr val="3F5381"/>
                </a:solidFill>
              </a:rPr>
              <a:t>%</a:t>
            </a: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8DC7F40C-75BC-4654-8914-779F2E1E2ABE}"/>
              </a:ext>
            </a:extLst>
          </p:cNvPr>
          <p:cNvSpPr/>
          <p:nvPr/>
        </p:nvSpPr>
        <p:spPr>
          <a:xfrm>
            <a:off x="4672584" y="14112423"/>
            <a:ext cx="950976" cy="1161288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9FDA1-49C4-468A-98D8-2204D0DB293E}"/>
              </a:ext>
            </a:extLst>
          </p:cNvPr>
          <p:cNvSpPr txBox="1"/>
          <p:nvPr/>
        </p:nvSpPr>
        <p:spPr>
          <a:xfrm>
            <a:off x="4672584" y="14200621"/>
            <a:ext cx="980636" cy="64597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595959"/>
                </a:solidFill>
              </a:rPr>
              <a:t>54</a:t>
            </a:r>
            <a:r>
              <a:rPr lang="en-US" sz="2400" b="1" dirty="0">
                <a:solidFill>
                  <a:srgbClr val="595959"/>
                </a:solidFill>
              </a:rPr>
              <a:t>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E9C5F-0462-4165-BE0C-114FFEE2C126}"/>
              </a:ext>
            </a:extLst>
          </p:cNvPr>
          <p:cNvSpPr txBox="1"/>
          <p:nvPr/>
        </p:nvSpPr>
        <p:spPr>
          <a:xfrm>
            <a:off x="2307709" y="12816163"/>
            <a:ext cx="328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chemeClr val="bg1"/>
                </a:solidFill>
              </a:rPr>
              <a:t>Since 2015, the rate of animals saved increased while the euthanasia rate decreased.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E9B03-5C05-4BA6-9C97-FB55F3A6481E}"/>
              </a:ext>
            </a:extLst>
          </p:cNvPr>
          <p:cNvSpPr/>
          <p:nvPr/>
        </p:nvSpPr>
        <p:spPr>
          <a:xfrm>
            <a:off x="0" y="15674960"/>
            <a:ext cx="12192000" cy="672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E9469-4A4B-4419-AA46-1B4C2348FC87}"/>
              </a:ext>
            </a:extLst>
          </p:cNvPr>
          <p:cNvSpPr txBox="1"/>
          <p:nvPr/>
        </p:nvSpPr>
        <p:spPr>
          <a:xfrm>
            <a:off x="0" y="15674960"/>
            <a:ext cx="12020080" cy="69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2800" b="1" dirty="0">
                <a:solidFill>
                  <a:srgbClr val="3F5381"/>
                </a:solidFill>
                <a:latin typeface="Corbel" panose="020B0503020204020204" pitchFamily="34" charset="0"/>
              </a:rPr>
              <a:t>Louisiana SPCA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63462-0F18-45FC-AE4F-A7975130B9AC}"/>
              </a:ext>
            </a:extLst>
          </p:cNvPr>
          <p:cNvSpPr txBox="1"/>
          <p:nvPr/>
        </p:nvSpPr>
        <p:spPr>
          <a:xfrm>
            <a:off x="171920" y="15558761"/>
            <a:ext cx="8612470" cy="73113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endParaRPr lang="en-US" i="1" noProof="1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i="1" noProof="1">
                <a:solidFill>
                  <a:schemeClr val="bg1">
                    <a:lumMod val="65000"/>
                  </a:schemeClr>
                </a:solidFill>
              </a:rPr>
              <a:t>[1] What does no-kill mean? (n.d.). Best Friends Animal Society. Retrieved October 24, 2020, from https://bestfriends.org/no-kill-2025/what-does-no-kill-mean </a:t>
            </a:r>
            <a:endParaRPr lang="en-US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3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SC640_Present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6D630"/>
      </a:accent1>
      <a:accent2>
        <a:srgbClr val="D6A954"/>
      </a:accent2>
      <a:accent3>
        <a:srgbClr val="40A36F"/>
      </a:accent3>
      <a:accent4>
        <a:srgbClr val="458FD6"/>
      </a:accent4>
      <a:accent5>
        <a:srgbClr val="9F3ED6"/>
      </a:accent5>
      <a:accent6>
        <a:srgbClr val="A33B35"/>
      </a:accent6>
      <a:hlink>
        <a:srgbClr val="C6D630"/>
      </a:hlink>
      <a:folHlink>
        <a:srgbClr val="C6D630"/>
      </a:folHlink>
    </a:clrScheme>
    <a:fontScheme name="Custom 155">
      <a:majorFont>
        <a:latin typeface="Garamond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noAutofit/>
      </a:bodyPr>
      <a:lstStyle>
        <a:defPPr algn="ctr">
          <a:defRPr sz="2800" b="1" dirty="0" smtClean="0">
            <a:solidFill>
              <a:schemeClr val="bg1"/>
            </a:solidFill>
            <a:latin typeface="Corbel" panose="020B05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3F27873-7CD2-4E16-A484-EFEAF3781240}" vid="{F6276626-966B-4BB3-9741-A2ADA0CF9F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D64A49-1CA9-411A-995C-E10DEA383C46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421861C-E9CD-4914-8EF5-0A66468510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C6B547-E4C4-4B38-8AC4-5F722BB5B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</TotalTime>
  <Words>241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Corbel</vt:lpstr>
      <vt:lpstr>Garamond</vt:lpstr>
      <vt:lpstr>inherit</vt:lpstr>
      <vt:lpstr>Office Theme</vt:lpstr>
      <vt:lpstr>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Rebecca Lewis</dc:creator>
  <cp:lastModifiedBy>Rebecca Lewis</cp:lastModifiedBy>
  <cp:revision>5</cp:revision>
  <dcterms:created xsi:type="dcterms:W3CDTF">2020-11-07T19:46:02Z</dcterms:created>
  <dcterms:modified xsi:type="dcterms:W3CDTF">2020-11-15T18:31:10Z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