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67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EEEEE"/>
        </a:solidFill>
        <a:effectLst/>
        <a:uFillTx/>
        <a:latin typeface="Helvetica Neue Bold Condensed"/>
        <a:ea typeface="Helvetica Neue Bold Condensed"/>
        <a:cs typeface="Helvetica Neue Bold Condensed"/>
        <a:sym typeface="Helvetica Neue Bold Condensed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DDDBCF"/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C9C8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4C8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7888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888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DBDBD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F2817"/>
              </a:solidFill>
              <a:prstDash val="solid"/>
              <a:miter lim="400000"/>
            </a:ln>
          </a:bottom>
          <a:insideH>
            <a:ln w="12700" cap="flat">
              <a:solidFill>
                <a:srgbClr val="8F281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8341D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EEE0"/>
          </a:solidFill>
        </a:fill>
      </a:tcStyle>
    </a:wholeTbl>
    <a:band2H>
      <a:tcTxStyle/>
      <a:tcStyle>
        <a:tcBdr/>
        <a:fill>
          <a:solidFill>
            <a:srgbClr val="F0EEE0">
              <a:alpha val="93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solidFill>
                <a:srgbClr val="5F5857"/>
              </a:solidFill>
              <a:prstDash val="solid"/>
              <a:miter lim="400000"/>
            </a:ln>
          </a:left>
          <a:right>
            <a:ln w="25400" cap="flat">
              <a:solidFill>
                <a:srgbClr val="AC9C88"/>
              </a:solidFill>
              <a:prstDash val="solid"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F5857"/>
              </a:solidFill>
              <a:prstDash val="solid"/>
              <a:miter lim="400000"/>
            </a:ln>
          </a:bottom>
          <a:insideH>
            <a:ln w="12700" cap="flat">
              <a:solidFill>
                <a:srgbClr val="97231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F585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1401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EEE0"/>
          </a:solidFill>
        </a:fill>
      </a:tcStyle>
    </a:wholeTbl>
    <a:band2H>
      <a:tcTxStyle/>
      <a:tcStyle>
        <a:tcBdr/>
        <a:fill>
          <a:solidFill>
            <a:srgbClr val="F0EEE0">
              <a:alpha val="93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C9C88"/>
              </a:solidFill>
              <a:prstDash val="solid"/>
              <a:miter lim="400000"/>
            </a:ln>
          </a:top>
          <a:bottom>
            <a:ln w="12700" cap="flat">
              <a:solidFill>
                <a:srgbClr val="AC9C88"/>
              </a:solidFill>
              <a:prstDash val="solid"/>
              <a:miter lim="400000"/>
            </a:ln>
          </a:bottom>
          <a:insideH>
            <a:ln w="12700" cap="flat">
              <a:solidFill>
                <a:srgbClr val="AC9C8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4C8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2912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4AA2A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58585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>
                  <a:alpha val="38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6B5C3">
              <a:alpha val="14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6B5C3">
                  <a:alpha val="75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9F9F9F"/>
              </a:solidFill>
              <a:prstDash val="solid"/>
              <a:miter lim="400000"/>
            </a:ln>
          </a:left>
          <a:right>
            <a:ln w="12700" cap="flat">
              <a:solidFill>
                <a:srgbClr val="9F9F9F"/>
              </a:solidFill>
              <a:prstDash val="solid"/>
              <a:miter lim="400000"/>
            </a:ln>
          </a:right>
          <a:top>
            <a:ln w="12700" cap="flat">
              <a:solidFill>
                <a:srgbClr val="9F9F9F"/>
              </a:solidFill>
              <a:prstDash val="solid"/>
              <a:miter lim="400000"/>
            </a:ln>
          </a:top>
          <a:bottom>
            <a:ln w="12700" cap="flat">
              <a:solidFill>
                <a:srgbClr val="9F9F9F"/>
              </a:solidFill>
              <a:prstDash val="solid"/>
              <a:miter lim="400000"/>
            </a:ln>
          </a:bottom>
          <a:insideH>
            <a:ln w="12700" cap="flat">
              <a:solidFill>
                <a:srgbClr val="9F9F9F"/>
              </a:solidFill>
              <a:prstDash val="solid"/>
              <a:miter lim="400000"/>
            </a:ln>
          </a:insideH>
          <a:insideV>
            <a:ln w="12700" cap="flat">
              <a:solidFill>
                <a:srgbClr val="9F9F9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979">
              <a:alpha val="38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2D2D2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ABABA"/>
          </a:solidFill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25A5D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B8B8B"/>
          </a:solidFill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25A5D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B8B8B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979">
              <a:alpha val="25000"/>
            </a:srgbClr>
          </a:solidFill>
        </a:fill>
      </a:tcStyle>
    </a:band2H>
    <a:firstCol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 Bold Condensed"/>
          <a:ea typeface="Helvetica Neue Bold Condensed"/>
          <a:cs typeface="Helvetica Neue Bold Condensed"/>
        </a:font>
        <a:srgbClr val="FFFFFF"/>
      </a:tcTxStyle>
      <a:tcStyle>
        <a:tcBdr>
          <a:lef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>
                  <a:alpha val="4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75" d="100"/>
          <a:sy n="75" d="100"/>
        </p:scale>
        <p:origin x="1768" y="17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1028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943100"/>
            <a:ext cx="10464800" cy="2997200"/>
          </a:xfrm>
          <a:prstGeom prst="rect">
            <a:avLst/>
          </a:prstGeom>
        </p:spPr>
        <p:txBody>
          <a:bodyPr anchor="b"/>
          <a:lstStyle>
            <a:lvl1pPr>
              <a:defRPr sz="6400" spc="-128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218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1pPr>
            <a:lvl2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2pPr>
            <a:lvl3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3pPr>
            <a:lvl4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4pPr>
            <a:lvl5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05296" y="9017050"/>
            <a:ext cx="406909" cy="380900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>
                <a:srgbClr val="A29A85"/>
              </a:buClr>
              <a:buSzTx/>
              <a:buNone/>
              <a:defRPr sz="3600">
                <a:solidFill>
                  <a:srgbClr val="222222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84649"/>
            <a:ext cx="104648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buSzTx/>
              <a:buNone/>
              <a:defRPr sz="4200" b="1" spc="-126">
                <a:latin typeface="+mn-lt"/>
                <a:ea typeface="+mn-ea"/>
                <a:cs typeface="+mn-cs"/>
                <a:sym typeface="Superclarendon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157588660_2880x1920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- 备选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- 备选 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线条" descr="线条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4473" y="8193634"/>
            <a:ext cx="3457771" cy="71843"/>
          </a:xfrm>
          <a:prstGeom prst="rect">
            <a:avLst/>
          </a:prstGeom>
        </p:spPr>
      </p:pic>
      <p:sp>
        <p:nvSpPr>
          <p:cNvPr id="22" name="157588660_2880x1920.jpeg"/>
          <p:cNvSpPr>
            <a:spLocks noGrp="1"/>
          </p:cNvSpPr>
          <p:nvPr>
            <p:ph type="pic" idx="13"/>
          </p:nvPr>
        </p:nvSpPr>
        <p:spPr>
          <a:xfrm>
            <a:off x="387350" y="400050"/>
            <a:ext cx="12217400" cy="626728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标题文本"/>
          <p:cNvSpPr txBox="1">
            <a:spLocks noGrp="1"/>
          </p:cNvSpPr>
          <p:nvPr>
            <p:ph type="title"/>
          </p:nvPr>
        </p:nvSpPr>
        <p:spPr>
          <a:xfrm>
            <a:off x="635000" y="6845300"/>
            <a:ext cx="11734800" cy="1219200"/>
          </a:xfrm>
          <a:prstGeom prst="rect">
            <a:avLst/>
          </a:prstGeom>
        </p:spPr>
        <p:txBody>
          <a:bodyPr anchor="b"/>
          <a:lstStyle>
            <a:lvl1pPr>
              <a:defRPr sz="6400" spc="-128"/>
            </a:lvl1pPr>
          </a:lstStyle>
          <a:p>
            <a:r>
              <a:t>标题文本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8318500"/>
            <a:ext cx="11734800" cy="876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1pPr>
            <a:lvl2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2pPr>
            <a:lvl3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3pPr>
            <a:lvl4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4pPr>
            <a:lvl5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文本"/>
          <p:cNvSpPr txBox="1">
            <a:spLocks noGrp="1"/>
          </p:cNvSpPr>
          <p:nvPr>
            <p:ph type="title"/>
          </p:nvPr>
        </p:nvSpPr>
        <p:spPr>
          <a:xfrm>
            <a:off x="1270000" y="3505200"/>
            <a:ext cx="10464800" cy="2730500"/>
          </a:xfrm>
          <a:prstGeom prst="rect">
            <a:avLst/>
          </a:prstGeom>
        </p:spPr>
        <p:txBody>
          <a:bodyPr/>
          <a:lstStyle>
            <a:lvl1pPr>
              <a:defRPr sz="6400" spc="-128"/>
            </a:lvl1pPr>
          </a:lstStyle>
          <a:p>
            <a:r>
              <a:t>标题文本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线条" descr="线条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047" y="5082129"/>
            <a:ext cx="4512624" cy="71848"/>
          </a:xfrm>
          <a:prstGeom prst="rect">
            <a:avLst/>
          </a:prstGeom>
        </p:spPr>
      </p:pic>
      <p:sp>
        <p:nvSpPr>
          <p:cNvPr id="42" name="图像"/>
          <p:cNvSpPr>
            <a:spLocks noGrp="1"/>
          </p:cNvSpPr>
          <p:nvPr>
            <p:ph type="pic" sz="half" idx="13"/>
          </p:nvPr>
        </p:nvSpPr>
        <p:spPr>
          <a:xfrm>
            <a:off x="6807200" y="762000"/>
            <a:ext cx="5334000" cy="8229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3" name="标题文本"/>
          <p:cNvSpPr txBox="1">
            <a:spLocks noGrp="1"/>
          </p:cNvSpPr>
          <p:nvPr>
            <p:ph type="title"/>
          </p:nvPr>
        </p:nvSpPr>
        <p:spPr>
          <a:xfrm>
            <a:off x="762000" y="774700"/>
            <a:ext cx="5588000" cy="41021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5372100"/>
            <a:ext cx="5588000" cy="3619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1pPr>
            <a:lvl2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2pPr>
            <a:lvl3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3pPr>
            <a:lvl4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4pPr>
            <a:lvl5pPr marL="0" indent="0" algn="ctr">
              <a:spcBef>
                <a:spcPts val="0"/>
              </a:spcBef>
              <a:buClr>
                <a:srgbClr val="A29A85"/>
              </a:buClr>
              <a:buSz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线条" descr="线条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5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线条" descr="线条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6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5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00" y="32639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线条" descr="线条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083" y="2732634"/>
            <a:ext cx="10908152" cy="71905"/>
          </a:xfrm>
          <a:prstGeom prst="rect">
            <a:avLst/>
          </a:prstGeom>
        </p:spPr>
      </p:pic>
      <p:sp>
        <p:nvSpPr>
          <p:cNvPr id="75" name="图像"/>
          <p:cNvSpPr>
            <a:spLocks noGrp="1"/>
          </p:cNvSpPr>
          <p:nvPr>
            <p:ph type="pic" sz="half" idx="13"/>
          </p:nvPr>
        </p:nvSpPr>
        <p:spPr>
          <a:xfrm>
            <a:off x="1181100" y="3380452"/>
            <a:ext cx="5461000" cy="5308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7200900" y="3340100"/>
            <a:ext cx="4826000" cy="5384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3000"/>
              </a:spcBef>
              <a:buBlip>
                <a:blip r:embed="rId3"/>
              </a:buBlip>
              <a:defRPr sz="2600"/>
            </a:lvl1pPr>
            <a:lvl2pPr marL="914400" indent="-457200">
              <a:spcBef>
                <a:spcPts val="3000"/>
              </a:spcBef>
              <a:buBlip>
                <a:blip r:embed="rId3"/>
              </a:buBlip>
              <a:defRPr sz="2600"/>
            </a:lvl2pPr>
            <a:lvl3pPr marL="1371600" indent="-457200">
              <a:spcBef>
                <a:spcPts val="3000"/>
              </a:spcBef>
              <a:buBlip>
                <a:blip r:embed="rId3"/>
              </a:buBlip>
              <a:defRPr sz="2600"/>
            </a:lvl3pPr>
            <a:lvl4pPr marL="1828800" indent="-457200">
              <a:spcBef>
                <a:spcPts val="3000"/>
              </a:spcBef>
              <a:buBlip>
                <a:blip r:embed="rId3"/>
              </a:buBlip>
              <a:defRPr sz="2600"/>
            </a:lvl4pPr>
            <a:lvl5pPr marL="2286000" indent="-457200">
              <a:spcBef>
                <a:spcPts val="3000"/>
              </a:spcBef>
              <a:buBlip>
                <a:blip r:embed="rId3"/>
              </a:buBlip>
              <a:defRPr sz="2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图像"/>
          <p:cNvSpPr>
            <a:spLocks noGrp="1"/>
          </p:cNvSpPr>
          <p:nvPr>
            <p:ph type="pic" sz="quarter" idx="13"/>
          </p:nvPr>
        </p:nvSpPr>
        <p:spPr>
          <a:xfrm>
            <a:off x="6692900" y="5082252"/>
            <a:ext cx="5334000" cy="3898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图像"/>
          <p:cNvSpPr>
            <a:spLocks noGrp="1"/>
          </p:cNvSpPr>
          <p:nvPr>
            <p:ph type="pic" sz="quarter" idx="14"/>
          </p:nvPr>
        </p:nvSpPr>
        <p:spPr>
          <a:xfrm>
            <a:off x="6699118" y="751552"/>
            <a:ext cx="5334001" cy="3898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图像"/>
          <p:cNvSpPr>
            <a:spLocks noGrp="1"/>
          </p:cNvSpPr>
          <p:nvPr>
            <p:ph type="pic" sz="half" idx="15"/>
          </p:nvPr>
        </p:nvSpPr>
        <p:spPr>
          <a:xfrm>
            <a:off x="965200" y="762000"/>
            <a:ext cx="5334000" cy="8229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270000" y="698500"/>
            <a:ext cx="10464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92596" y="9017000"/>
            <a:ext cx="406909" cy="38089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1">
                <a:solidFill>
                  <a:srgbClr val="F1F1F1"/>
                </a:solidFill>
                <a:latin typeface="+mn-lt"/>
                <a:ea typeface="+mn-ea"/>
                <a:cs typeface="+mn-cs"/>
                <a:sym typeface="Superclarendo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-144" baseline="0">
          <a:ln>
            <a:noFill/>
          </a:ln>
          <a:solidFill>
            <a:srgbClr val="EEEEEE"/>
          </a:solidFill>
          <a:uFillTx/>
          <a:latin typeface="+mn-lt"/>
          <a:ea typeface="+mn-ea"/>
          <a:cs typeface="+mn-cs"/>
          <a:sym typeface="Superclarendon"/>
        </a:defRPr>
      </a:lvl9pPr>
    </p:titleStyle>
    <p:bodyStyle>
      <a:lvl1pPr marL="6223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1pPr>
      <a:lvl2pPr marL="12446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2pPr>
      <a:lvl3pPr marL="18669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3pPr>
      <a:lvl4pPr marL="24892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4pPr>
      <a:lvl5pPr marL="31115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5pPr>
      <a:lvl6pPr marL="37338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6pPr>
      <a:lvl7pPr marL="43561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7pPr>
      <a:lvl8pPr marL="49784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8pPr>
      <a:lvl9pPr marL="5600700" marR="0" indent="-6223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65000"/>
        <a:buFontTx/>
        <a:buBlip>
          <a:blip r:embed="rId17"/>
        </a:buBlip>
        <a:tabLst/>
        <a:defRPr sz="3400" b="0" i="0" u="none" strike="noStrike" cap="none" spc="0" baseline="0">
          <a:ln>
            <a:noFill/>
          </a:ln>
          <a:solidFill>
            <a:srgbClr val="EEEEEE"/>
          </a:solidFill>
          <a:uFillTx/>
          <a:latin typeface="Helvetica Neue Bold Condensed"/>
          <a:ea typeface="Helvetica Neue Bold Condensed"/>
          <a:cs typeface="Helvetica Neue Bold Condensed"/>
          <a:sym typeface="Helvetica Neue Bold Condensed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uperclarendo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像" descr="图像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61950" y="368300"/>
            <a:ext cx="12274550" cy="6330950"/>
          </a:xfrm>
          <a:prstGeom prst="rect">
            <a:avLst/>
          </a:prstGeom>
        </p:spPr>
      </p:pic>
      <p:sp>
        <p:nvSpPr>
          <p:cNvPr id="144" name="Data security &amp; Digital Signi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4800" spc="-96"/>
            </a:lvl1pPr>
          </a:lstStyle>
          <a:p>
            <a:r>
              <a:t>Data security &amp; Digital Signiture</a:t>
            </a:r>
          </a:p>
        </p:txBody>
      </p:sp>
      <p:sp>
        <p:nvSpPr>
          <p:cNvPr id="145" name="Rebecca Liu 17238744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Rebecca Liu 17238744</a:t>
            </a:r>
          </a:p>
          <a:p>
            <a:r>
              <a:t>Zoe Wang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Hash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Hash Functions</a:t>
            </a:r>
          </a:p>
        </p:txBody>
      </p:sp>
      <p:pic>
        <p:nvPicPr>
          <p:cNvPr id="18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2908" y="4533900"/>
            <a:ext cx="4356101" cy="3911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A hash function H accepts a variable-length block of data M as input and produces a fixed-size hash value h = H(M)"/>
          <p:cNvSpPr txBox="1"/>
          <p:nvPr/>
        </p:nvSpPr>
        <p:spPr>
          <a:xfrm>
            <a:off x="1048324" y="2863850"/>
            <a:ext cx="1090815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spcBef>
                <a:spcPts val="4200"/>
              </a:spcBef>
              <a:defRPr sz="3100" b="1" i="1">
                <a:latin typeface="Times"/>
                <a:ea typeface="Times"/>
                <a:cs typeface="Times"/>
                <a:sym typeface="Times"/>
              </a:defRPr>
            </a:pPr>
            <a:r>
              <a:t> A hash function H accepts a variable-length block of data M as input and produces a fixed-size hash value h = H(M)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/>
              <a:t>SSL Certificate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Asymmetric encryption</a:t>
            </a:r>
          </a:p>
          <a:p>
            <a:r>
              <a:rPr lang="en-US" altLang="zh-CN" dirty="0"/>
              <a:t>Digital certificates exploit scheme on Scales</a:t>
            </a:r>
          </a:p>
          <a:p>
            <a:pPr lvl="0"/>
            <a:r>
              <a:rPr lang="en-US" altLang="zh-CN" dirty="0"/>
              <a:t>Prevent “man-in-the-middle' attacks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3321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NZ" altLang="zh-CN" dirty="0"/>
              <a:t>SSL </a:t>
            </a:r>
            <a:r>
              <a:rPr lang="en-US" altLang="zh-CN" dirty="0"/>
              <a:t>Warning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200" y="3429000"/>
            <a:ext cx="4038600" cy="4178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Illustrates an example of a warning page used in prior Schemes to alert users when unexpected errors are encountered with digital certificates exchanged between computers;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3178217"/>
            <a:ext cx="7129463" cy="548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133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698500"/>
            <a:ext cx="10464800" cy="1511300"/>
          </a:xfrm>
        </p:spPr>
        <p:txBody>
          <a:bodyPr/>
          <a:lstStyle/>
          <a:p>
            <a:r>
              <a:rPr lang="en-NZ" altLang="zh-CN" dirty="0"/>
              <a:t>SSL Secure Communication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68400" y="3048000"/>
            <a:ext cx="3276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2911258"/>
            <a:ext cx="4982255" cy="63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964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Detailed Textual Description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200" y="2925871"/>
            <a:ext cx="3828093" cy="57785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A pop-up window to be displayed to a user in response to a request by a proxy for authorization to monitor SSL communications in accordance with an embodiment of the present invention.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2895600"/>
            <a:ext cx="7649377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425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CN" dirty="0" err="1"/>
              <a:t>BlockChain</a:t>
            </a:r>
            <a:r>
              <a:rPr lang="en-NZ" altLang="zh-CN" dirty="0"/>
              <a:t> based Anti-Counterfeit</a:t>
            </a:r>
            <a:br>
              <a:rPr lang="en-NZ" altLang="zh-CN" dirty="0"/>
            </a:br>
            <a:r>
              <a:rPr lang="en-NZ" altLang="zh-CN" dirty="0"/>
              <a:t>Solutions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2507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ackgroun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  <p:sp>
        <p:nvSpPr>
          <p:cNvPr id="148" name="Challenge: Vulnerability of data security and data privacy over clou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 Challenge: Vulnerability of data security and data privacy over cloud.</a:t>
            </a:r>
          </a:p>
          <a:p>
            <a:pPr>
              <a:buBlip>
                <a:blip r:embed="rId2"/>
              </a:buBlip>
            </a:pPr>
            <a:r>
              <a:t> Solution: Cryptography— encrypt message with strongly secure key can be a solution.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nt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Content </a:t>
            </a:r>
          </a:p>
        </p:txBody>
      </p:sp>
      <p:sp>
        <p:nvSpPr>
          <p:cNvPr id="151" name="Cryptography…"/>
          <p:cNvSpPr txBox="1">
            <a:spLocks noGrp="1"/>
          </p:cNvSpPr>
          <p:nvPr>
            <p:ph type="body" sz="half" idx="1"/>
          </p:nvPr>
        </p:nvSpPr>
        <p:spPr>
          <a:xfrm>
            <a:off x="2824139" y="2933673"/>
            <a:ext cx="8585743" cy="5877372"/>
          </a:xfrm>
          <a:prstGeom prst="rect">
            <a:avLst/>
          </a:prstGeom>
        </p:spPr>
        <p:txBody>
          <a:bodyPr/>
          <a:lstStyle/>
          <a:p>
            <a:pPr marL="460501" indent="-460501" defTabSz="432308">
              <a:spcBef>
                <a:spcPts val="3100"/>
              </a:spcBef>
              <a:buBlip>
                <a:blip r:embed="rId2"/>
              </a:buBlip>
              <a:defRPr sz="2738"/>
            </a:pPr>
            <a:r>
              <a:rPr dirty="0"/>
              <a:t>Cryptography </a:t>
            </a:r>
          </a:p>
          <a:p>
            <a:pPr marL="460501" indent="-460501" defTabSz="432308">
              <a:spcBef>
                <a:spcPts val="3100"/>
              </a:spcBef>
              <a:buBlip>
                <a:blip r:embed="rId2"/>
              </a:buBlip>
              <a:defRPr sz="2738"/>
            </a:pPr>
            <a:r>
              <a:rPr dirty="0"/>
              <a:t>Implementation</a:t>
            </a:r>
          </a:p>
          <a:p>
            <a:pPr marL="921004" lvl="1" indent="-460502" defTabSz="432308">
              <a:spcBef>
                <a:spcPts val="3100"/>
              </a:spcBef>
              <a:buBlip>
                <a:blip r:embed="rId2"/>
              </a:buBlip>
              <a:defRPr sz="2220"/>
            </a:pPr>
            <a:r>
              <a:rPr dirty="0"/>
              <a:t>Secret key (or symmetric) cryptography</a:t>
            </a:r>
          </a:p>
          <a:p>
            <a:pPr marL="921004" lvl="1" indent="-460502" defTabSz="432308">
              <a:spcBef>
                <a:spcPts val="3100"/>
              </a:spcBef>
              <a:buBlip>
                <a:blip r:embed="rId2"/>
              </a:buBlip>
              <a:defRPr sz="2220"/>
            </a:pPr>
            <a:r>
              <a:rPr dirty="0"/>
              <a:t>Public-key (or asymmetric) cryptography ( RSA&amp; DDS)</a:t>
            </a:r>
          </a:p>
          <a:p>
            <a:pPr marL="921004" lvl="1" indent="-460502" defTabSz="432308">
              <a:spcBef>
                <a:spcPts val="3100"/>
              </a:spcBef>
              <a:buBlip>
                <a:blip r:embed="rId2"/>
              </a:buBlip>
              <a:defRPr sz="2220"/>
            </a:pPr>
            <a:r>
              <a:rPr dirty="0"/>
              <a:t>Hash functions</a:t>
            </a:r>
          </a:p>
          <a:p>
            <a:pPr marL="460501" indent="-460501" defTabSz="432308">
              <a:spcBef>
                <a:spcPts val="3100"/>
              </a:spcBef>
              <a:buBlip>
                <a:blip r:embed="rId2"/>
              </a:buBlip>
              <a:defRPr sz="2738"/>
            </a:pPr>
            <a:r>
              <a:rPr dirty="0"/>
              <a:t>Application </a:t>
            </a:r>
          </a:p>
          <a:p>
            <a:pPr marL="921004" lvl="1" indent="-460502" defTabSz="432308">
              <a:spcBef>
                <a:spcPts val="3100"/>
              </a:spcBef>
              <a:buBlip>
                <a:blip r:embed="rId2"/>
              </a:buBlip>
              <a:defRPr sz="2220"/>
            </a:pPr>
            <a:r>
              <a:rPr lang="en-NZ" dirty="0"/>
              <a:t>SSL Certificate</a:t>
            </a:r>
            <a:endParaRPr dirty="0"/>
          </a:p>
          <a:p>
            <a:pPr marL="921004" lvl="1" indent="-460502" defTabSz="432308">
              <a:spcBef>
                <a:spcPts val="3100"/>
              </a:spcBef>
              <a:buBlip>
                <a:blip r:embed="rId2"/>
              </a:buBlip>
              <a:defRPr sz="2220"/>
            </a:pPr>
            <a:r>
              <a:rPr lang="en-NZ" dirty="0" err="1"/>
              <a:t>Blockchain</a:t>
            </a:r>
            <a:r>
              <a:rPr lang="en-NZ" dirty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ryptograph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Cryptography</a:t>
            </a:r>
          </a:p>
        </p:txBody>
      </p:sp>
      <p:sp>
        <p:nvSpPr>
          <p:cNvPr id="154" name="Secret key (or symmetric) cryptography…"/>
          <p:cNvSpPr txBox="1">
            <a:spLocks noGrp="1"/>
          </p:cNvSpPr>
          <p:nvPr>
            <p:ph type="body" sz="half" idx="1"/>
          </p:nvPr>
        </p:nvSpPr>
        <p:spPr>
          <a:xfrm>
            <a:off x="1270000" y="3263900"/>
            <a:ext cx="6650733" cy="5715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35177" indent="-535177" defTabSz="502412">
              <a:spcBef>
                <a:spcPts val="3600"/>
              </a:spcBef>
              <a:buBlip>
                <a:blip r:embed="rId2"/>
              </a:buBlip>
              <a:defRPr sz="2924"/>
            </a:pPr>
            <a:r>
              <a:t> Secret key (or symmetric) cryptography</a:t>
            </a:r>
          </a:p>
          <a:p>
            <a:pPr marL="0" lvl="5" indent="0" defTabSz="502412">
              <a:spcBef>
                <a:spcPts val="2500"/>
              </a:spcBef>
              <a:buSzTx/>
              <a:buNone/>
              <a:defRPr sz="2236"/>
            </a:pPr>
            <a:r>
              <a:t>          The Transmition of the key is risky.</a:t>
            </a:r>
          </a:p>
          <a:p>
            <a:pPr marL="535177" indent="-535177" defTabSz="502412">
              <a:spcBef>
                <a:spcPts val="3600"/>
              </a:spcBef>
              <a:buBlip>
                <a:blip r:embed="rId2"/>
              </a:buBlip>
              <a:defRPr sz="2924"/>
            </a:pPr>
            <a:r>
              <a:t> Public-key (or asymmetric) cryptography</a:t>
            </a:r>
          </a:p>
          <a:p>
            <a:pPr marL="0" indent="0" defTabSz="502412">
              <a:spcBef>
                <a:spcPts val="2500"/>
              </a:spcBef>
              <a:buSzTx/>
              <a:buNone/>
              <a:defRPr sz="2236"/>
            </a:pPr>
            <a:r>
              <a:t>           A pair of keys</a:t>
            </a:r>
          </a:p>
          <a:p>
            <a:pPr marL="0" indent="0" defTabSz="502412">
              <a:spcBef>
                <a:spcPts val="2500"/>
              </a:spcBef>
              <a:buSzTx/>
              <a:buNone/>
              <a:defRPr sz="2236"/>
            </a:pPr>
            <a:r>
              <a:t>          Public-key cryptography algorithms that are in use today for </a:t>
            </a:r>
            <a:r>
              <a:rPr b="1" i="1">
                <a:latin typeface="Times"/>
                <a:ea typeface="Times"/>
                <a:cs typeface="Times"/>
                <a:sym typeface="Times"/>
              </a:rPr>
              <a:t>key exchange </a:t>
            </a:r>
            <a:r>
              <a:t>or </a:t>
            </a:r>
            <a:r>
              <a:rPr sz="2580" b="1" i="1">
                <a:solidFill>
                  <a:schemeClr val="accent4"/>
                </a:solidFill>
                <a:latin typeface="Times"/>
                <a:ea typeface="Times"/>
                <a:cs typeface="Times"/>
                <a:sym typeface="Times"/>
              </a:rPr>
              <a:t>digital signatures</a:t>
            </a:r>
            <a:r>
              <a:rPr b="1" i="1">
                <a:latin typeface="Times"/>
                <a:ea typeface="Times"/>
                <a:cs typeface="Times"/>
                <a:sym typeface="Times"/>
              </a:rPr>
              <a:t>.</a:t>
            </a:r>
          </a:p>
          <a:p>
            <a:pPr marL="535177" indent="-535177" defTabSz="502412">
              <a:spcBef>
                <a:spcPts val="3600"/>
              </a:spcBef>
              <a:buBlip>
                <a:blip r:embed="rId2"/>
              </a:buBlip>
              <a:defRPr sz="2924"/>
            </a:pPr>
            <a:r>
              <a:t> Hash functions</a:t>
            </a:r>
          </a:p>
        </p:txBody>
      </p:sp>
      <p:pic>
        <p:nvPicPr>
          <p:cNvPr id="15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0200" y="2833167"/>
            <a:ext cx="3823676" cy="3191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9134" y="6053331"/>
            <a:ext cx="3805807" cy="3191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Implementation</a:t>
            </a:r>
          </a:p>
        </p:txBody>
      </p:sp>
      <p:sp>
        <p:nvSpPr>
          <p:cNvPr id="159" name="Asymmetric encryption can be used for confidentiality, authentication, or both. Applications for Public-Key Cryptosystems are given in Table 1"/>
          <p:cNvSpPr txBox="1">
            <a:spLocks noGrp="1"/>
          </p:cNvSpPr>
          <p:nvPr>
            <p:ph type="body" sz="quarter" idx="1"/>
          </p:nvPr>
        </p:nvSpPr>
        <p:spPr>
          <a:xfrm>
            <a:off x="1435099" y="3163380"/>
            <a:ext cx="10464801" cy="193501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SzTx/>
              <a:buNone/>
            </a:pPr>
            <a:r>
              <a:t> Asymmetric encryption can be used for </a:t>
            </a:r>
            <a:r>
              <a:rPr b="1" i="1">
                <a:latin typeface="Times"/>
                <a:ea typeface="Times"/>
                <a:cs typeface="Times"/>
                <a:sym typeface="Times"/>
              </a:rPr>
              <a:t>confidentiality</a:t>
            </a:r>
            <a:r>
              <a:t>, </a:t>
            </a:r>
            <a:r>
              <a:rPr b="1" i="1">
                <a:latin typeface="Times"/>
                <a:ea typeface="Times"/>
                <a:cs typeface="Times"/>
                <a:sym typeface="Times"/>
              </a:rPr>
              <a:t>authentication</a:t>
            </a:r>
            <a:r>
              <a:t>, or both. Applications for Public-Key Cryptosystems are given in </a:t>
            </a:r>
            <a:r>
              <a:rPr>
                <a:solidFill>
                  <a:srgbClr val="0433FF"/>
                </a:solidFill>
              </a:rPr>
              <a:t>Table 1</a:t>
            </a:r>
          </a:p>
        </p:txBody>
      </p:sp>
      <p:pic>
        <p:nvPicPr>
          <p:cNvPr id="16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6708" y="5658277"/>
            <a:ext cx="8537717" cy="2994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S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RSA</a:t>
            </a:r>
          </a:p>
        </p:txBody>
      </p:sp>
      <p:sp>
        <p:nvSpPr>
          <p:cNvPr id="163" name="The first, and still most common, public key cryptography implementa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first, and still most common, public key cryptography implementation.</a:t>
            </a:r>
          </a:p>
          <a:p>
            <a:pPr>
              <a:buBlip>
                <a:blip r:embed="rId2"/>
              </a:buBlip>
            </a:pPr>
            <a:r>
              <a:t>RSA has three phases:</a:t>
            </a:r>
            <a:endParaRPr b="1" i="1">
              <a:latin typeface="Times"/>
              <a:ea typeface="Times"/>
              <a:cs typeface="Times"/>
              <a:sym typeface="Times"/>
            </a:endParaRPr>
          </a:p>
          <a:p>
            <a:pPr lvl="1">
              <a:buBlip>
                <a:blip r:embed="rId2"/>
              </a:buBlip>
              <a:defRPr sz="3100"/>
            </a:pPr>
            <a:r>
              <a:rPr b="1" i="1">
                <a:latin typeface="Times"/>
                <a:ea typeface="Times"/>
                <a:cs typeface="Times"/>
                <a:sym typeface="Times"/>
              </a:rPr>
              <a:t>Key Generation</a:t>
            </a:r>
          </a:p>
          <a:p>
            <a:pPr lvl="1">
              <a:buBlip>
                <a:blip r:embed="rId2"/>
              </a:buBlip>
              <a:defRPr sz="3100"/>
            </a:pPr>
            <a:r>
              <a:rPr b="1" i="1">
                <a:latin typeface="Times"/>
                <a:ea typeface="Times"/>
                <a:cs typeface="Times"/>
                <a:sym typeface="Times"/>
              </a:rPr>
              <a:t>Encryption</a:t>
            </a:r>
          </a:p>
          <a:p>
            <a:pPr lvl="1">
              <a:buBlip>
                <a:blip r:embed="rId2"/>
              </a:buBlip>
              <a:defRPr sz="3100"/>
            </a:pPr>
            <a:r>
              <a:rPr b="1" i="1">
                <a:latin typeface="Times"/>
                <a:ea typeface="Times"/>
                <a:cs typeface="Times"/>
                <a:sym typeface="Times"/>
              </a:rPr>
              <a:t>Decryption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Algorithms </a:t>
            </a:r>
          </a:p>
        </p:txBody>
      </p:sp>
      <p:pic>
        <p:nvPicPr>
          <p:cNvPr id="16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7200" y="3295650"/>
            <a:ext cx="5384800" cy="1854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Key Generation:"/>
          <p:cNvSpPr txBox="1"/>
          <p:nvPr/>
        </p:nvSpPr>
        <p:spPr>
          <a:xfrm>
            <a:off x="550087" y="3098800"/>
            <a:ext cx="403790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244600" lvl="1" indent="-622300" algn="l">
              <a:spcBef>
                <a:spcPts val="4200"/>
              </a:spcBef>
              <a:buSzPct val="65000"/>
              <a:buBlip>
                <a:blip r:embed="rId3"/>
              </a:buBlip>
              <a:defRPr sz="3100"/>
            </a:pPr>
            <a:r>
              <a:rPr b="1" i="1">
                <a:latin typeface="Times"/>
                <a:ea typeface="Times"/>
                <a:cs typeface="Times"/>
                <a:sym typeface="Times"/>
              </a:rPr>
              <a:t>Key Generation:</a:t>
            </a:r>
          </a:p>
        </p:txBody>
      </p:sp>
      <p:sp>
        <p:nvSpPr>
          <p:cNvPr id="168" name="Encryption:"/>
          <p:cNvSpPr txBox="1"/>
          <p:nvPr/>
        </p:nvSpPr>
        <p:spPr>
          <a:xfrm>
            <a:off x="550087" y="5486400"/>
            <a:ext cx="340410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244600" lvl="1" indent="-622300" algn="l">
              <a:spcBef>
                <a:spcPts val="4200"/>
              </a:spcBef>
              <a:buSzPct val="65000"/>
              <a:buBlip>
                <a:blip r:embed="rId3"/>
              </a:buBlip>
              <a:defRPr sz="3100" b="1" i="1">
                <a:latin typeface="Times"/>
                <a:ea typeface="Times"/>
                <a:cs typeface="Times"/>
                <a:sym typeface="Times"/>
              </a:defRPr>
            </a:pPr>
            <a:r>
              <a:t>Encryption: </a:t>
            </a:r>
          </a:p>
        </p:txBody>
      </p:sp>
      <p:pic>
        <p:nvPicPr>
          <p:cNvPr id="169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9100" y="6013450"/>
            <a:ext cx="3556000" cy="1092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Encryption:"/>
          <p:cNvSpPr txBox="1"/>
          <p:nvPr/>
        </p:nvSpPr>
        <p:spPr>
          <a:xfrm>
            <a:off x="550087" y="7200900"/>
            <a:ext cx="340410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244600" lvl="1" indent="-622300" algn="l">
              <a:spcBef>
                <a:spcPts val="4200"/>
              </a:spcBef>
              <a:buSzPct val="65000"/>
              <a:buBlip>
                <a:blip r:embed="rId3"/>
              </a:buBlip>
              <a:defRPr sz="3100" b="1" i="1">
                <a:latin typeface="Times"/>
                <a:ea typeface="Times"/>
                <a:cs typeface="Times"/>
                <a:sym typeface="Times"/>
              </a:defRPr>
            </a:pPr>
            <a:r>
              <a:t>Encryption: </a:t>
            </a:r>
          </a:p>
        </p:txBody>
      </p:sp>
      <p:pic>
        <p:nvPicPr>
          <p:cNvPr id="171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16550" y="7969250"/>
            <a:ext cx="3721100" cy="110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DDS</a:t>
            </a:r>
          </a:p>
        </p:txBody>
      </p:sp>
      <p:sp>
        <p:nvSpPr>
          <p:cNvPr id="174" name="Digital Signature Standard"/>
          <p:cNvSpPr txBox="1">
            <a:spLocks noGrp="1"/>
          </p:cNvSpPr>
          <p:nvPr>
            <p:ph type="body" sz="quarter" idx="1"/>
          </p:nvPr>
        </p:nvSpPr>
        <p:spPr>
          <a:xfrm>
            <a:off x="1270000" y="2933673"/>
            <a:ext cx="10464800" cy="67052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Digital Signature Standard</a:t>
            </a:r>
          </a:p>
        </p:txBody>
      </p:sp>
      <p:pic>
        <p:nvPicPr>
          <p:cNvPr id="17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100" y="4063578"/>
            <a:ext cx="8218768" cy="5048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mpare RSA and D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Compare RSA and DSS</a:t>
            </a:r>
          </a:p>
        </p:txBody>
      </p:sp>
      <p:pic>
        <p:nvPicPr>
          <p:cNvPr id="1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358" y="3556000"/>
            <a:ext cx="7975601" cy="482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6">
  <a:themeElements>
    <a:clrScheme name="New_Template6">
      <a:dk1>
        <a:srgbClr val="000000"/>
      </a:dk1>
      <a:lt1>
        <a:srgbClr val="EEEEEE"/>
      </a:lt1>
      <a:dk2>
        <a:srgbClr val="3E4044"/>
      </a:dk2>
      <a:lt2>
        <a:srgbClr val="DCDDE0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Superclarendon"/>
        <a:ea typeface="Superclarendon"/>
        <a:cs typeface="Superclarendon"/>
      </a:majorFont>
      <a:minorFont>
        <a:latin typeface="Superclarendon"/>
        <a:ea typeface="Superclarendon"/>
        <a:cs typeface="Superclarendon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EEEEEE"/>
            </a:solidFill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EEEEE"/>
            </a:solidFill>
            <a:effectLst/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6">
  <a:themeElements>
    <a:clrScheme name="New_Template6">
      <a:dk1>
        <a:srgbClr val="000000"/>
      </a:dk1>
      <a:lt1>
        <a:srgbClr val="FFFFFF"/>
      </a:lt1>
      <a:dk2>
        <a:srgbClr val="3E4044"/>
      </a:dk2>
      <a:lt2>
        <a:srgbClr val="DCDDE0"/>
      </a:lt2>
      <a:accent1>
        <a:srgbClr val="0AB8BF"/>
      </a:accent1>
      <a:accent2>
        <a:srgbClr val="82B21C"/>
      </a:accent2>
      <a:accent3>
        <a:srgbClr val="E6A629"/>
      </a:accent3>
      <a:accent4>
        <a:srgbClr val="E86F1B"/>
      </a:accent4>
      <a:accent5>
        <a:srgbClr val="C4411D"/>
      </a:accent5>
      <a:accent6>
        <a:srgbClr val="795B8C"/>
      </a:accent6>
      <a:hlink>
        <a:srgbClr val="0000FF"/>
      </a:hlink>
      <a:folHlink>
        <a:srgbClr val="FF00FF"/>
      </a:folHlink>
    </a:clrScheme>
    <a:fontScheme name="New_Template6">
      <a:majorFont>
        <a:latin typeface="Superclarendon"/>
        <a:ea typeface="Superclarendon"/>
        <a:cs typeface="Superclarendon"/>
      </a:majorFont>
      <a:minorFont>
        <a:latin typeface="Superclarendon"/>
        <a:ea typeface="Superclarendon"/>
        <a:cs typeface="Superclarendon"/>
      </a:minorFont>
    </a:fontScheme>
    <a:fmtScheme name="New_Templat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EEEEEE"/>
            </a:solidFill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EEEEE"/>
            </a:solidFill>
            <a:effectLst/>
            <a:uFillTx/>
            <a:latin typeface="Helvetica Neue Bold Condensed"/>
            <a:ea typeface="Helvetica Neue Bold Condensed"/>
            <a:cs typeface="Helvetica Neue Bold Condensed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298</Words>
  <Application>Microsoft Macintosh PowerPoint</Application>
  <PresentationFormat>自定义</PresentationFormat>
  <Paragraphs>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Helvetica Neue</vt:lpstr>
      <vt:lpstr>Helvetica Neue Bold Condensed</vt:lpstr>
      <vt:lpstr>Superclarendon</vt:lpstr>
      <vt:lpstr>Times</vt:lpstr>
      <vt:lpstr>New_Template6</vt:lpstr>
      <vt:lpstr>Data security &amp; Digital Signiture</vt:lpstr>
      <vt:lpstr>Background</vt:lpstr>
      <vt:lpstr>Content </vt:lpstr>
      <vt:lpstr> Cryptography</vt:lpstr>
      <vt:lpstr> Implementation</vt:lpstr>
      <vt:lpstr> RSA</vt:lpstr>
      <vt:lpstr> Algorithms </vt:lpstr>
      <vt:lpstr>DDS</vt:lpstr>
      <vt:lpstr> Compare RSA and DSS</vt:lpstr>
      <vt:lpstr> Hash Functions</vt:lpstr>
      <vt:lpstr>SSL Certificate</vt:lpstr>
      <vt:lpstr>SSL Warning</vt:lpstr>
      <vt:lpstr>SSL Secure Communication</vt:lpstr>
      <vt:lpstr>Detailed Textual Description </vt:lpstr>
      <vt:lpstr>BlockChain based Anti-Counterfeit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security &amp; Digital Signiture</dc:title>
  <dc:creator>ziyi wang</dc:creator>
  <cp:lastModifiedBy>Microsoft Office 用户</cp:lastModifiedBy>
  <cp:revision>13</cp:revision>
  <dcterms:modified xsi:type="dcterms:W3CDTF">2018-09-20T01:23:34Z</dcterms:modified>
</cp:coreProperties>
</file>