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Superclarendon"/>
        <a:ea typeface="Superclarendon"/>
        <a:cs typeface="Superclarendon"/>
        <a:sym typeface="Superclarendo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CAE6E8"/>
          </a:solidFill>
        </a:fill>
      </a:tcStyle>
    </a:wholeTbl>
    <a:band2H>
      <a:tcTxStyle b="def" i="def"/>
      <a:tcStyle>
        <a:tcBdr/>
        <a:fill>
          <a:solidFill>
            <a:srgbClr val="E6F3F4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381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381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F5E0CB"/>
          </a:solidFill>
        </a:fill>
      </a:tcStyle>
    </a:wholeTbl>
    <a:band2H>
      <a:tcTxStyle b="def" i="def"/>
      <a:tcStyle>
        <a:tcBdr/>
        <a:fill>
          <a:solidFill>
            <a:srgbClr val="FAF0E7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381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381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D6D0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381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381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EEE"/>
          </a:solidFill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381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381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EEEEE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solidFill>
            <a:srgbClr val="EEEEEE">
              <a:alpha val="20000"/>
            </a:srgbClr>
          </a:solidFill>
        </a:fill>
      </a:tcStyle>
    </a:firstCol>
    <a:la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50800" cap="flat">
              <a:solidFill>
                <a:srgbClr val="EEEEEE"/>
              </a:solidFill>
              <a:prstDash val="solid"/>
              <a:round/>
            </a:ln>
          </a:top>
          <a:bottom>
            <a:ln w="127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round/>
            </a:ln>
          </a:left>
          <a:right>
            <a:ln w="12700" cap="flat">
              <a:solidFill>
                <a:srgbClr val="EEEEEE"/>
              </a:solidFill>
              <a:prstDash val="solid"/>
              <a:round/>
            </a:ln>
          </a:right>
          <a:top>
            <a:ln w="12700" cap="flat">
              <a:solidFill>
                <a:srgbClr val="EEEEEE"/>
              </a:solidFill>
              <a:prstDash val="solid"/>
              <a:round/>
            </a:ln>
          </a:top>
          <a:bottom>
            <a:ln w="25400" cap="flat">
              <a:solidFill>
                <a:srgbClr val="EEEEEE"/>
              </a:solidFill>
              <a:prstDash val="solid"/>
              <a:round/>
            </a:ln>
          </a:bottom>
          <a:insideH>
            <a:ln w="12700" cap="flat">
              <a:solidFill>
                <a:srgbClr val="EEEEEE"/>
              </a:solidFill>
              <a:prstDash val="solid"/>
              <a:round/>
            </a:ln>
          </a:insideH>
          <a:insideV>
            <a:ln w="12700" cap="flat">
              <a:solidFill>
                <a:srgbClr val="EEEEE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05296" y="9017051"/>
            <a:ext cx="406909" cy="380899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SzTx/>
              <a:buNone/>
              <a:defRPr sz="3600">
                <a:solidFill>
                  <a:srgbClr val="222222"/>
                </a:solidFill>
              </a:defRPr>
            </a:lvl1pPr>
            <a:lvl2pPr marL="1281205" indent="-658905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2pPr>
            <a:lvl3pPr marL="1903505" indent="-658905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3pPr>
            <a:lvl4pPr marL="2525805" indent="-658905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4pPr>
            <a:lvl5pPr marL="3148105" indent="-658905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“在此键入引文。”"/>
          <p:cNvSpPr txBox="1"/>
          <p:nvPr>
            <p:ph type="body" sz="quarter" idx="13"/>
          </p:nvPr>
        </p:nvSpPr>
        <p:spPr>
          <a:xfrm>
            <a:off x="1270000" y="4184648"/>
            <a:ext cx="10464800" cy="85090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buSzTx/>
              <a:buNone/>
              <a:defRPr b="1" spc="-200" sz="4200">
                <a:latin typeface="Superclarendon"/>
                <a:ea typeface="Superclarendon"/>
                <a:cs typeface="Superclarendon"/>
                <a:sym typeface="Superclarendon"/>
              </a:defRPr>
            </a:pP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57588660_2880x192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3"/>
            <a:ext cx="3457772" cy="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157588660_2880x1920.jpeg"/>
          <p:cNvSpPr/>
          <p:nvPr>
            <p:ph type="pic" idx="13"/>
          </p:nvPr>
        </p:nvSpPr>
        <p:spPr>
          <a:xfrm>
            <a:off x="387350" y="400050"/>
            <a:ext cx="12217400" cy="62672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6" y="5082128"/>
            <a:ext cx="4512626" cy="7184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图像"/>
          <p:cNvSpPr/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标题文本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正文级别 1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2" y="2732633"/>
            <a:ext cx="10908153" cy="7190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2" y="2732633"/>
            <a:ext cx="10908153" cy="7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2" y="2732633"/>
            <a:ext cx="10908153" cy="7190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图像"/>
          <p:cNvSpPr/>
          <p:nvPr>
            <p:ph type="pic" sz="half" idx="13"/>
          </p:nvPr>
        </p:nvSpPr>
        <p:spPr>
          <a:xfrm>
            <a:off x="1181100" y="3380452"/>
            <a:ext cx="5461000" cy="5308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图像"/>
          <p:cNvSpPr/>
          <p:nvPr>
            <p:ph type="pic" sz="quarter" idx="13"/>
          </p:nvPr>
        </p:nvSpPr>
        <p:spPr>
          <a:xfrm>
            <a:off x="6692900" y="5082252"/>
            <a:ext cx="5334000" cy="3898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图像"/>
          <p:cNvSpPr/>
          <p:nvPr>
            <p:ph type="pic" sz="quarter" idx="14"/>
          </p:nvPr>
        </p:nvSpPr>
        <p:spPr>
          <a:xfrm>
            <a:off x="6699118" y="751551"/>
            <a:ext cx="5334002" cy="3898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图像"/>
          <p:cNvSpPr/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www.jscape.com/blog/bid/75602/understanding-key-differences-between-ftp-ftps-and-sftp" TargetMode="External"/><Relationship Id="rId4" Type="http://schemas.openxmlformats.org/officeDocument/2006/relationships/hyperlink" Target="https://www.jscape.com/blog/what-is-webdav" TargetMode="External"/><Relationship Id="rId5" Type="http://schemas.openxmlformats.org/officeDocument/2006/relationships/hyperlink" Target="https://www.jscape.com/blog/what-is-a-digital-signatur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A ag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chnology Overview of Digital Certif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pc="-168" sz="4032"/>
            </a:lvl1pPr>
          </a:lstStyle>
          <a:p>
            <a:pPr/>
            <a:r>
              <a:t> Challenge of digital certificate（fake digital certificate）</a:t>
            </a:r>
          </a:p>
        </p:txBody>
      </p:sp>
      <p:sp>
        <p:nvSpPr>
          <p:cNvPr id="166" name="一些假digital certificate的列子，截图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一些假digital certificate的列子，截图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does security provide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How to defend fake certificate？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ack 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 ground</a:t>
            </a:r>
          </a:p>
        </p:txBody>
      </p:sp>
      <p:sp>
        <p:nvSpPr>
          <p:cNvPr id="142" name="数据安全的重要性…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数据安全的重要性</a:t>
            </a:r>
          </a:p>
          <a:p>
            <a:pPr>
              <a:buBlip>
                <a:blip r:embed="rId2"/>
              </a:buBlip>
            </a:pPr>
            <a:r>
              <a:t>现在越来越多的安全需求，应用更广泛，document加密传递（between individuals, employees, companies）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out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What is Digital Certificate</a:t>
            </a:r>
          </a:p>
        </p:txBody>
      </p:sp>
      <p:sp>
        <p:nvSpPr>
          <p:cNvPr id="145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举几个看得见的例子，电子银行，手机sim卡，https://, 电脑里安装的证书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contents of a digital certificate (X.509 certifica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pc="-113" sz="3792"/>
            </a:pPr>
            <a:r>
              <a:t>  The contents of a digital certificate (X.509 certificate</a:t>
            </a:r>
            <a:endParaRPr>
              <a:solidFill>
                <a:srgbClr val="454545"/>
              </a:solidFill>
            </a:endParaRPr>
          </a:p>
          <a:p>
            <a:pPr defTabSz="461518">
              <a:defRPr spc="-113" sz="3792"/>
            </a:pPr>
            <a:r>
              <a:t>)</a:t>
            </a:r>
          </a:p>
        </p:txBody>
      </p:sp>
      <p:sp>
        <p:nvSpPr>
          <p:cNvPr id="148" name="Most digital certificates in use today follow what is known as the X.509 standard.  X.509 is used in SSL (Secure Sockets Layer) and TLS (Transport Layer Security)…"/>
          <p:cNvSpPr txBox="1"/>
          <p:nvPr>
            <p:ph type="body" sz="quarter" idx="4294967295"/>
          </p:nvPr>
        </p:nvSpPr>
        <p:spPr>
          <a:xfrm>
            <a:off x="1281758" y="3060672"/>
            <a:ext cx="10464801" cy="1905001"/>
          </a:xfrm>
          <a:prstGeom prst="rect">
            <a:avLst/>
          </a:prstGeom>
        </p:spPr>
        <p:txBody>
          <a:bodyPr/>
          <a:lstStyle/>
          <a:p>
            <a:pPr marL="423163" indent="-423163" defTabSz="397256">
              <a:spcBef>
                <a:spcPts val="2800"/>
              </a:spcBef>
              <a:buBlip>
                <a:blip r:embed="rId2"/>
              </a:buBlip>
              <a:defRPr sz="2312"/>
            </a:pPr>
            <a:r>
              <a:t> Most digital certificates in use today follow what is known as the X.509 standard.  X.509 is used in SSL (Secure Sockets Layer) and TLS (Transport Layer Security)</a:t>
            </a:r>
          </a:p>
          <a:p>
            <a:pPr marL="423163" indent="-423163" defTabSz="397256">
              <a:spcBef>
                <a:spcPts val="2800"/>
              </a:spcBef>
              <a:buBlip>
                <a:blip r:embed="rId2"/>
              </a:buBlip>
              <a:defRPr sz="2312"/>
            </a:pPr>
            <a:r>
              <a:t> it's what's being used in HTTPS, </a:t>
            </a:r>
            <a:r>
              <a:rPr>
                <a:solidFill>
                  <a:srgbClr val="E47502"/>
                </a:solidFill>
                <a:hlinkClick r:id="rId3" invalidUrl="" action="" tgtFrame="" tooltip="" history="1" highlightClick="0" endSnd="0"/>
              </a:rPr>
              <a:t>FTPS</a:t>
            </a:r>
            <a:r>
              <a:t>, </a:t>
            </a:r>
            <a:r>
              <a:rPr>
                <a:solidFill>
                  <a:srgbClr val="E47502"/>
                </a:solidFill>
                <a:hlinkClick r:id="rId4" invalidUrl="" action="" tgtFrame="" tooltip="" history="1" highlightClick="0" endSnd="0"/>
              </a:rPr>
              <a:t>WebDAVS</a:t>
            </a:r>
            <a:r>
              <a:t> and other secure data transfer protocols.</a:t>
            </a:r>
          </a:p>
        </p:txBody>
      </p:sp>
      <p:sp>
        <p:nvSpPr>
          <p:cNvPr id="149" name="Information about the subject a.k.a. Subject Name - &quot;subject&quot; refers to the site represented by the cert.…"/>
          <p:cNvSpPr txBox="1"/>
          <p:nvPr/>
        </p:nvSpPr>
        <p:spPr>
          <a:xfrm>
            <a:off x="949799" y="5412306"/>
            <a:ext cx="10908152" cy="295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b="1"/>
              <a:t>nformation about the subject a.k.a. Subject Name </a:t>
            </a:r>
            <a:r>
              <a:t>- "subject" refers to the site represented by the cert.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Information about the certificate issuer/certificate authority (CA) </a:t>
            </a:r>
            <a:r>
              <a:t>- The CA is the body that issued and signed the certificate. More about this shortly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Serial number </a:t>
            </a:r>
            <a:r>
              <a:t>- this is the serial number assigned by the issuer to this certificate. Each issuer must make sure each certificate it issues has a unique serial number.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Version</a:t>
            </a:r>
            <a:r>
              <a:t> - the X.509 version used by a given certificate. These days, you'll usually find version 3.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Validity period </a:t>
            </a:r>
            <a:r>
              <a:t>- certs aren't meant to last forever. The validity period defines the period over which the cert can still be deemed trustworthy.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Signature</a:t>
            </a:r>
            <a:r>
              <a:t> -  This is the </a:t>
            </a:r>
            <a:r>
              <a:rPr>
                <a:solidFill>
                  <a:srgbClr val="E47502"/>
                </a:solidFill>
                <a:hlinkClick r:id="rId5" invalidUrl="" action="" tgtFrame="" tooltip="" history="1" highlightClick="0" endSnd="0"/>
              </a:rPr>
              <a:t>digital signature</a:t>
            </a:r>
            <a:r>
              <a:t> of the entire digital certificate, generated using the certificate issuer's private key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Signature algorithm</a:t>
            </a:r>
            <a:r>
              <a:t> - The cryptographic signature algorithm used to generate the digital signature (e.g. SHA-1 with RSA Encryption)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Public key information</a:t>
            </a:r>
            <a:r>
              <a:t> - Information about the subject's public key. This includes: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algorithm (e.g. Elliptic Curve Public Key), 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key size (e.g. 256 bits),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key usage (e.g. can encrypt, verify, derive), and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public key itself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clusion—digital certificate VS digital sign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y is security needed on the Interne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Why is security needed on the Internet?</a:t>
            </a:r>
          </a:p>
        </p:txBody>
      </p:sp>
      <p:sp>
        <p:nvSpPr>
          <p:cNvPr id="154" name="有哪些数据安全的问题，安全漏洞…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有哪些数据安全的问题，安全漏洞</a:t>
            </a:r>
          </a:p>
          <a:p>
            <a:pPr>
              <a:buBlip>
                <a:blip r:embed="rId2"/>
              </a:buBlip>
            </a:pPr>
            <a:r>
              <a:t>怎么用digital certificate解决的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ypes of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Types of digital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to create a digital certifica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create a digital certificate?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does digital certificate work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digital certificate work？</a:t>
            </a:r>
          </a:p>
        </p:txBody>
      </p:sp>
      <p:sp>
        <p:nvSpPr>
          <p:cNvPr id="161" name="简单介绍工作流程，最好有截图，重点介绍我们能参与部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简单介绍工作流程，最好有截图，重点介绍我们能参与部分</a:t>
            </a:r>
          </a:p>
          <a:p>
            <a:pPr>
              <a:buBlip>
                <a:blip r:embed="rId2"/>
              </a:buBlip>
            </a:pPr>
            <a:r>
              <a:t>介绍CA agent的指责，下一页介绍免费的CA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