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9" r:id="rId14"/>
    <p:sldId id="267" r:id="rId15"/>
    <p:sldId id="268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6E8"/>
          </a:solidFill>
        </a:fill>
      </a:tcStyle>
    </a:wholeTbl>
    <a:band2H>
      <a:tcTxStyle/>
      <a:tcStyle>
        <a:tcBdr/>
        <a:fill>
          <a:solidFill>
            <a:srgbClr val="E6F3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0CB"/>
          </a:solidFill>
        </a:fill>
      </a:tcStyle>
    </a:wholeTbl>
    <a:band2H>
      <a:tcTxStyle/>
      <a:tcStyle>
        <a:tcBdr/>
        <a:fill>
          <a:solidFill>
            <a:srgbClr val="FA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0DA"/>
          </a:solidFill>
        </a:fill>
      </a:tcStyle>
    </a:wholeTbl>
    <a:band2H>
      <a:tcTxStyle/>
      <a:tcStyle>
        <a:tcBdr/>
        <a:fill>
          <a:solidFill>
            <a:srgbClr val="EBE9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80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58598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53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943100"/>
            <a:ext cx="10464800" cy="2997200"/>
          </a:xfrm>
          <a:prstGeom prst="rect">
            <a:avLst/>
          </a:prstGeom>
        </p:spPr>
        <p:txBody>
          <a:bodyPr anchor="b"/>
          <a:lstStyle>
            <a:lvl1pPr>
              <a:defRPr sz="6400" spc="-128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218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0" algn="ctr">
              <a:spcBef>
                <a:spcPts val="0"/>
              </a:spcBef>
              <a:buSzTx/>
              <a:buNone/>
              <a:defRPr sz="2400"/>
            </a:lvl2pPr>
            <a:lvl3pPr marL="0" indent="0" algn="ctr">
              <a:spcBef>
                <a:spcPts val="0"/>
              </a:spcBef>
              <a:buSzTx/>
              <a:buNone/>
              <a:defRPr sz="2400"/>
            </a:lvl3pPr>
            <a:lvl4pPr marL="0" indent="0" algn="ctr">
              <a:spcBef>
                <a:spcPts val="0"/>
              </a:spcBef>
              <a:buSzTx/>
              <a:buNone/>
              <a:defRPr sz="2400"/>
            </a:lvl4pPr>
            <a:lvl5pPr marL="0" indent="0" algn="ctr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05296" y="9017051"/>
            <a:ext cx="406909" cy="380899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00"/>
              </a:spcBef>
              <a:buSzTx/>
              <a:buNone/>
              <a:defRPr sz="3600">
                <a:solidFill>
                  <a:srgbClr val="222222"/>
                </a:solidFill>
              </a:defRPr>
            </a:lvl1pPr>
            <a:lvl2pPr marL="1281205" indent="-658904" algn="ctr">
              <a:spcBef>
                <a:spcPts val="1200"/>
              </a:spcBef>
              <a:buBlip>
                <a:blip r:embed="rId3"/>
              </a:buBlip>
              <a:defRPr sz="3600">
                <a:solidFill>
                  <a:srgbClr val="222222"/>
                </a:solidFill>
              </a:defRPr>
            </a:lvl2pPr>
            <a:lvl3pPr marL="1903504" indent="-658904" algn="ctr">
              <a:spcBef>
                <a:spcPts val="1200"/>
              </a:spcBef>
              <a:buBlip>
                <a:blip r:embed="rId3"/>
              </a:buBlip>
              <a:defRPr sz="3600">
                <a:solidFill>
                  <a:srgbClr val="222222"/>
                </a:solidFill>
              </a:defRPr>
            </a:lvl3pPr>
            <a:lvl4pPr marL="2525804" indent="-658904" algn="ctr">
              <a:spcBef>
                <a:spcPts val="1200"/>
              </a:spcBef>
              <a:buBlip>
                <a:blip r:embed="rId3"/>
              </a:buBlip>
              <a:defRPr sz="3600">
                <a:solidFill>
                  <a:srgbClr val="222222"/>
                </a:solidFill>
              </a:defRPr>
            </a:lvl4pPr>
            <a:lvl5pPr marL="3148104" indent="-658904" algn="ctr">
              <a:spcBef>
                <a:spcPts val="1200"/>
              </a:spcBef>
              <a:buBlip>
                <a:blip r:embed="rId3"/>
              </a:buBlip>
              <a:defRPr sz="3600">
                <a:solidFill>
                  <a:srgbClr val="222222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184648"/>
            <a:ext cx="10464800" cy="85090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157588660_2880x1920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- 备选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- 备选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线条" descr="线条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4473" y="8193633"/>
            <a:ext cx="3457772" cy="718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157588660_2880x1920.jpeg"/>
          <p:cNvSpPr>
            <a:spLocks noGrp="1"/>
          </p:cNvSpPr>
          <p:nvPr>
            <p:ph type="pic" idx="13"/>
          </p:nvPr>
        </p:nvSpPr>
        <p:spPr>
          <a:xfrm>
            <a:off x="387350" y="400050"/>
            <a:ext cx="12217400" cy="62672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标题文本"/>
          <p:cNvSpPr txBox="1">
            <a:spLocks noGrp="1"/>
          </p:cNvSpPr>
          <p:nvPr>
            <p:ph type="title"/>
          </p:nvPr>
        </p:nvSpPr>
        <p:spPr>
          <a:xfrm>
            <a:off x="635000" y="6845300"/>
            <a:ext cx="11734800" cy="1219200"/>
          </a:xfrm>
          <a:prstGeom prst="rect">
            <a:avLst/>
          </a:prstGeom>
        </p:spPr>
        <p:txBody>
          <a:bodyPr anchor="b"/>
          <a:lstStyle>
            <a:lvl1pPr>
              <a:defRPr sz="6400" spc="-128"/>
            </a:lvl1pPr>
          </a:lstStyle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8318500"/>
            <a:ext cx="11734800" cy="876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0" algn="ctr">
              <a:spcBef>
                <a:spcPts val="0"/>
              </a:spcBef>
              <a:buSzTx/>
              <a:buNone/>
              <a:defRPr sz="2400"/>
            </a:lvl2pPr>
            <a:lvl3pPr marL="0" indent="0" algn="ctr">
              <a:spcBef>
                <a:spcPts val="0"/>
              </a:spcBef>
              <a:buSzTx/>
              <a:buNone/>
              <a:defRPr sz="2400"/>
            </a:lvl3pPr>
            <a:lvl4pPr marL="0" indent="0" algn="ctr">
              <a:spcBef>
                <a:spcPts val="0"/>
              </a:spcBef>
              <a:buSzTx/>
              <a:buNone/>
              <a:defRPr sz="2400"/>
            </a:lvl4pPr>
            <a:lvl5pPr marL="0" indent="0" algn="ctr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1270000" y="3505200"/>
            <a:ext cx="10464800" cy="2730500"/>
          </a:xfrm>
          <a:prstGeom prst="rect">
            <a:avLst/>
          </a:prstGeom>
        </p:spPr>
        <p:txBody>
          <a:bodyPr/>
          <a:lstStyle>
            <a:lvl1pPr>
              <a:defRPr sz="6400" spc="-128"/>
            </a:lvl1pPr>
          </a:lstStyle>
          <a:p>
            <a:r>
              <a:t>标题文本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线条" descr="线条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046" y="5082128"/>
            <a:ext cx="4512627" cy="7185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图像"/>
          <p:cNvSpPr>
            <a:spLocks noGrp="1"/>
          </p:cNvSpPr>
          <p:nvPr>
            <p:ph type="pic" sz="half" idx="13"/>
          </p:nvPr>
        </p:nvSpPr>
        <p:spPr>
          <a:xfrm>
            <a:off x="6807200" y="762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标题文本"/>
          <p:cNvSpPr txBox="1">
            <a:spLocks noGrp="1"/>
          </p:cNvSpPr>
          <p:nvPr>
            <p:ph type="title"/>
          </p:nvPr>
        </p:nvSpPr>
        <p:spPr>
          <a:xfrm>
            <a:off x="762000" y="774700"/>
            <a:ext cx="5588000" cy="41021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372100"/>
            <a:ext cx="5588000" cy="3619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0" algn="ctr">
              <a:spcBef>
                <a:spcPts val="0"/>
              </a:spcBef>
              <a:buSzTx/>
              <a:buNone/>
              <a:defRPr sz="2400"/>
            </a:lvl2pPr>
            <a:lvl3pPr marL="0" indent="0" algn="ctr">
              <a:spcBef>
                <a:spcPts val="0"/>
              </a:spcBef>
              <a:buSzTx/>
              <a:buNone/>
              <a:defRPr sz="2400"/>
            </a:lvl3pPr>
            <a:lvl4pPr marL="0" indent="0" algn="ctr">
              <a:spcBef>
                <a:spcPts val="0"/>
              </a:spcBef>
              <a:buSzTx/>
              <a:buNone/>
              <a:defRPr sz="2400"/>
            </a:lvl4pPr>
            <a:lvl5pPr marL="0" indent="0" algn="ctr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线条" descr="线条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1" y="2732633"/>
            <a:ext cx="10908154" cy="71907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线条" descr="线条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1" y="2732633"/>
            <a:ext cx="10908154" cy="71907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线条" descr="线条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1" y="2732633"/>
            <a:ext cx="10908154" cy="71907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图像"/>
          <p:cNvSpPr>
            <a:spLocks noGrp="1"/>
          </p:cNvSpPr>
          <p:nvPr>
            <p:ph type="pic" sz="half" idx="13"/>
          </p:nvPr>
        </p:nvSpPr>
        <p:spPr>
          <a:xfrm>
            <a:off x="1181100" y="3380452"/>
            <a:ext cx="5461000" cy="5308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200900" y="3340100"/>
            <a:ext cx="4826000" cy="5384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3000"/>
              </a:spcBef>
              <a:buBlip>
                <a:blip r:embed="rId3"/>
              </a:buBlip>
              <a:defRPr sz="2600"/>
            </a:lvl1pPr>
            <a:lvl2pPr marL="914400" indent="-457200">
              <a:spcBef>
                <a:spcPts val="3000"/>
              </a:spcBef>
              <a:buBlip>
                <a:blip r:embed="rId3"/>
              </a:buBlip>
              <a:defRPr sz="2600"/>
            </a:lvl2pPr>
            <a:lvl3pPr marL="1371600" indent="-457200">
              <a:spcBef>
                <a:spcPts val="3000"/>
              </a:spcBef>
              <a:buBlip>
                <a:blip r:embed="rId3"/>
              </a:buBlip>
              <a:defRPr sz="2600"/>
            </a:lvl3pPr>
            <a:lvl4pPr marL="1828800" indent="-457200">
              <a:spcBef>
                <a:spcPts val="3000"/>
              </a:spcBef>
              <a:buBlip>
                <a:blip r:embed="rId3"/>
              </a:buBlip>
              <a:defRPr sz="2600"/>
            </a:lvl4pPr>
            <a:lvl5pPr marL="2286000" indent="-457200">
              <a:spcBef>
                <a:spcPts val="3000"/>
              </a:spcBef>
              <a:buBlip>
                <a:blip r:embed="rId3"/>
              </a:buBlip>
              <a:defRPr sz="2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图像"/>
          <p:cNvSpPr>
            <a:spLocks noGrp="1"/>
          </p:cNvSpPr>
          <p:nvPr>
            <p:ph type="pic" sz="quarter" idx="13"/>
          </p:nvPr>
        </p:nvSpPr>
        <p:spPr>
          <a:xfrm>
            <a:off x="6692900" y="5082252"/>
            <a:ext cx="5334000" cy="38989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图像"/>
          <p:cNvSpPr>
            <a:spLocks noGrp="1"/>
          </p:cNvSpPr>
          <p:nvPr>
            <p:ph type="pic" sz="quarter" idx="14"/>
          </p:nvPr>
        </p:nvSpPr>
        <p:spPr>
          <a:xfrm>
            <a:off x="6699118" y="751550"/>
            <a:ext cx="5334003" cy="38989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图像"/>
          <p:cNvSpPr>
            <a:spLocks noGrp="1"/>
          </p:cNvSpPr>
          <p:nvPr>
            <p:ph type="pic" sz="half" idx="15"/>
          </p:nvPr>
        </p:nvSpPr>
        <p:spPr>
          <a:xfrm>
            <a:off x="965200" y="762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92596" y="9017000"/>
            <a:ext cx="406909" cy="3808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1">
                <a:solidFill>
                  <a:srgbClr val="F1F1F1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9pPr>
    </p:titleStyle>
    <p:bodyStyle>
      <a:lvl1pPr marL="6223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1pPr>
      <a:lvl2pPr marL="12446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2pPr>
      <a:lvl3pPr marL="18669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3pPr>
      <a:lvl4pPr marL="24892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4pPr>
      <a:lvl5pPr marL="31115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5pPr>
      <a:lvl6pPr marL="37338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6pPr>
      <a:lvl7pPr marL="43561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7pPr>
      <a:lvl8pPr marL="49784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8pPr>
      <a:lvl9pPr marL="56007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youtu.be/vXGiPKzDtko" TargetMode="Externa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cape.com/blog/bid/75602/understanding-key-differences-between-ftp-ftps-and-sft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jscape.com/blog/what-is-a-digital-signature" TargetMode="External"/><Relationship Id="rId4" Type="http://schemas.openxmlformats.org/officeDocument/2006/relationships/hyperlink" Target="https://www.jscape.com/blog/what-is-webda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正文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How to create a digital certificat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How to create a digital certificate?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how does digital certificate work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how does digital certificate work？</a:t>
            </a:r>
          </a:p>
        </p:txBody>
      </p:sp>
      <p:sp>
        <p:nvSpPr>
          <p:cNvPr id="165" name="简单介绍工作流程，最好有截图，重点介绍我们能参与部分…"/>
          <p:cNvSpPr txBox="1">
            <a:spLocks noGrp="1"/>
          </p:cNvSpPr>
          <p:nvPr>
            <p:ph type="body" idx="1"/>
          </p:nvPr>
        </p:nvSpPr>
        <p:spPr>
          <a:xfrm>
            <a:off x="482600" y="2971800"/>
            <a:ext cx="3048000" cy="4864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H</a:t>
            </a:r>
            <a:r>
              <a:rPr lang="en-US" altLang="zh-CN" sz="2400" dirty="0" smtClean="0"/>
              <a:t>ow did </a:t>
            </a:r>
            <a:r>
              <a:rPr lang="en-US" altLang="zh-CN" sz="2400" b="1" dirty="0" smtClean="0"/>
              <a:t>Code </a:t>
            </a:r>
            <a:r>
              <a:rPr lang="en-US" altLang="zh-CN" sz="2400" b="1" dirty="0"/>
              <a:t>Signing </a:t>
            </a:r>
            <a:r>
              <a:rPr lang="en-US" altLang="zh-CN" sz="2400" b="1" dirty="0" smtClean="0"/>
              <a:t>Certificate works</a:t>
            </a:r>
          </a:p>
          <a:p>
            <a:pPr lvl="0"/>
            <a:r>
              <a:rPr lang="en-US" sz="2400" b="1" dirty="0" smtClean="0"/>
              <a:t>W</a:t>
            </a:r>
            <a:r>
              <a:rPr lang="en-US" altLang="zh-CN" sz="2400" b="1" dirty="0" smtClean="0"/>
              <a:t>hat </a:t>
            </a:r>
            <a:r>
              <a:rPr lang="en-NZ" altLang="zh-CN" sz="2400" dirty="0" smtClean="0"/>
              <a:t>Client Certificate </a:t>
            </a:r>
            <a:r>
              <a:rPr lang="en-US" altLang="zh-CN" sz="2400" dirty="0" smtClean="0"/>
              <a:t>looks like</a:t>
            </a:r>
          </a:p>
          <a:p>
            <a:pPr lvl="0"/>
            <a:r>
              <a:rPr lang="en-US" altLang="zh-CN" sz="2400" dirty="0" smtClean="0"/>
              <a:t>How SSL working in HTTPS </a:t>
            </a:r>
            <a:endParaRPr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4191000"/>
            <a:ext cx="8210238" cy="2276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07" y="3064702"/>
            <a:ext cx="8296793" cy="52410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395" y="2819400"/>
            <a:ext cx="8382805" cy="34253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395" y="6248400"/>
            <a:ext cx="8382805" cy="22094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 ag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rPr dirty="0"/>
              <a:t>CA agent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2928179"/>
            <a:ext cx="5237506" cy="50862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928179"/>
            <a:ext cx="5932148" cy="532590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Free agent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40" y="2914185"/>
            <a:ext cx="6321277" cy="5441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3" y="2914184"/>
            <a:ext cx="5581650" cy="3995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6075" y="7524580"/>
            <a:ext cx="492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Let’s see how to create a free digital certificate</a:t>
            </a:r>
            <a:r>
              <a:rPr lang="zh-CN" altLang="en-US" sz="2400" dirty="0" smtClean="0">
                <a:solidFill>
                  <a:schemeClr val="bg1"/>
                </a:solidFill>
              </a:rPr>
              <a:t>（</a:t>
            </a:r>
            <a:r>
              <a:rPr lang="en-US" altLang="zh-CN" sz="2400" dirty="0" err="1" smtClean="0">
                <a:solidFill>
                  <a:schemeClr val="bg1"/>
                </a:solidFill>
                <a:hlinkClick r:id="rId5"/>
              </a:rPr>
              <a:t>ClickMe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17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chnology Overview of Digital Certific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4000" spc="-200"/>
            </a:lvl1pPr>
          </a:lstStyle>
          <a:p>
            <a:r>
              <a:t> Challenge of digital certificate（fake digital certificate）</a:t>
            </a:r>
          </a:p>
        </p:txBody>
      </p:sp>
      <p:sp>
        <p:nvSpPr>
          <p:cNvPr id="170" name="一些假digital certificate的列子，截图"/>
          <p:cNvSpPr txBox="1">
            <a:spLocks noGrp="1"/>
          </p:cNvSpPr>
          <p:nvPr>
            <p:ph type="body" idx="4294967295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rPr dirty="0" err="1"/>
              <a:t>一些假digital</a:t>
            </a:r>
            <a:r>
              <a:rPr dirty="0"/>
              <a:t> </a:t>
            </a:r>
            <a:r>
              <a:rPr dirty="0" err="1"/>
              <a:t>certificate的列子，截图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does security provide?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 How to defend fake certificate？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ack grou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Back ground</a:t>
            </a:r>
          </a:p>
        </p:txBody>
      </p:sp>
      <p:sp>
        <p:nvSpPr>
          <p:cNvPr id="142" name="数据安全的重要性…"/>
          <p:cNvSpPr txBox="1">
            <a:spLocks noGrp="1"/>
          </p:cNvSpPr>
          <p:nvPr>
            <p:ph type="body" idx="4294967295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数据安全的重要性</a:t>
            </a:r>
          </a:p>
          <a:p>
            <a:pPr>
              <a:buBlip>
                <a:blip r:embed="rId2"/>
              </a:buBlip>
            </a:pPr>
            <a:r>
              <a:t>现在越来越多的安全需求，应用更广泛，document加密传递（between individuals, employees, companies）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bout Digital Certific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 What is Digital Certificate</a:t>
            </a:r>
          </a:p>
        </p:txBody>
      </p:sp>
      <p:sp>
        <p:nvSpPr>
          <p:cNvPr id="145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举几个看得见的例子，电子银行，手机sim卡，https://, 电脑里安装的证书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y is security needed on the Interne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 Why is security needed on the Internet?</a:t>
            </a:r>
          </a:p>
        </p:txBody>
      </p:sp>
      <p:sp>
        <p:nvSpPr>
          <p:cNvPr id="148" name="有哪些数据安全的问题，安全漏洞…"/>
          <p:cNvSpPr txBox="1">
            <a:spLocks noGrp="1"/>
          </p:cNvSpPr>
          <p:nvPr>
            <p:ph type="body" idx="4294967295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有哪些数据安全的问题，安全漏洞</a:t>
            </a:r>
          </a:p>
          <a:p>
            <a:pPr>
              <a:buBlip>
                <a:blip r:embed="rId2"/>
              </a:buBlip>
            </a:pPr>
            <a:r>
              <a:t>怎么用digital certificate解决的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of digital certific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 Types of digital certificate</a:t>
            </a:r>
          </a:p>
        </p:txBody>
      </p:sp>
      <p:sp>
        <p:nvSpPr>
          <p:cNvPr id="6" name="How they recognise that is you?…"/>
          <p:cNvSpPr txBox="1">
            <a:spLocks/>
          </p:cNvSpPr>
          <p:nvPr/>
        </p:nvSpPr>
        <p:spPr>
          <a:xfrm>
            <a:off x="1270000" y="32639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22300" marR="0" indent="-6223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65000"/>
              <a:buFontTx/>
              <a:buBlip>
                <a:blip r:embed="rId2"/>
              </a:buBlip>
              <a:tabLst/>
              <a:defRPr sz="3400" b="0" i="0" u="none" strike="noStrike" cap="none" spc="0" baseline="0">
                <a:ln>
                  <a:noFill/>
                </a:ln>
                <a:solidFill>
                  <a:srgbClr val="EEEEEE"/>
                </a:solidFill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1244600" marR="0" indent="-6223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65000"/>
              <a:buFontTx/>
              <a:buBlip>
                <a:blip r:embed="rId2"/>
              </a:buBlip>
              <a:tabLst/>
              <a:defRPr sz="3400" b="0" i="0" u="none" strike="noStrike" cap="none" spc="0" baseline="0">
                <a:ln>
                  <a:noFill/>
                </a:ln>
                <a:solidFill>
                  <a:srgbClr val="EEEEEE"/>
                </a:solidFill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1866900" marR="0" indent="-6223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65000"/>
              <a:buFontTx/>
              <a:buBlip>
                <a:blip r:embed="rId2"/>
              </a:buBlip>
              <a:tabLst/>
              <a:defRPr sz="3400" b="0" i="0" u="none" strike="noStrike" cap="none" spc="0" baseline="0">
                <a:ln>
                  <a:noFill/>
                </a:ln>
                <a:solidFill>
                  <a:srgbClr val="EEEEEE"/>
                </a:solidFill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2489200" marR="0" indent="-6223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65000"/>
              <a:buFontTx/>
              <a:buBlip>
                <a:blip r:embed="rId2"/>
              </a:buBlip>
              <a:tabLst/>
              <a:defRPr sz="3400" b="0" i="0" u="none" strike="noStrike" cap="none" spc="0" baseline="0">
                <a:ln>
                  <a:noFill/>
                </a:ln>
                <a:solidFill>
                  <a:srgbClr val="EEEEEE"/>
                </a:solidFill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3111500" marR="0" indent="-6223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65000"/>
              <a:buFontTx/>
              <a:buBlip>
                <a:blip r:embed="rId2"/>
              </a:buBlip>
              <a:tabLst/>
              <a:defRPr sz="3400" b="0" i="0" u="none" strike="noStrike" cap="none" spc="0" baseline="0">
                <a:ln>
                  <a:noFill/>
                </a:ln>
                <a:solidFill>
                  <a:srgbClr val="EEEEEE"/>
                </a:solidFill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  <a:lvl6pPr marL="3733800" marR="0" indent="-6223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65000"/>
              <a:buFontTx/>
              <a:buBlip>
                <a:blip r:embed="rId2"/>
              </a:buBlip>
              <a:tabLst/>
              <a:defRPr sz="3400" b="0" i="0" u="none" strike="noStrike" cap="none" spc="0" baseline="0">
                <a:ln>
                  <a:noFill/>
                </a:ln>
                <a:solidFill>
                  <a:srgbClr val="EEEEEE"/>
                </a:solidFill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6pPr>
            <a:lvl7pPr marL="4356100" marR="0" indent="-6223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65000"/>
              <a:buFontTx/>
              <a:buBlip>
                <a:blip r:embed="rId2"/>
              </a:buBlip>
              <a:tabLst/>
              <a:defRPr sz="3400" b="0" i="0" u="none" strike="noStrike" cap="none" spc="0" baseline="0">
                <a:ln>
                  <a:noFill/>
                </a:ln>
                <a:solidFill>
                  <a:srgbClr val="EEEEEE"/>
                </a:solidFill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7pPr>
            <a:lvl8pPr marL="4978400" marR="0" indent="-6223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65000"/>
              <a:buFontTx/>
              <a:buBlip>
                <a:blip r:embed="rId2"/>
              </a:buBlip>
              <a:tabLst/>
              <a:defRPr sz="3400" b="0" i="0" u="none" strike="noStrike" cap="none" spc="0" baseline="0">
                <a:ln>
                  <a:noFill/>
                </a:ln>
                <a:solidFill>
                  <a:srgbClr val="EEEEEE"/>
                </a:solidFill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8pPr>
            <a:lvl9pPr marL="5600700" marR="0" indent="-6223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65000"/>
              <a:buFontTx/>
              <a:buBlip>
                <a:blip r:embed="rId2"/>
              </a:buBlip>
              <a:tabLst/>
              <a:defRPr sz="3400" b="0" i="0" u="none" strike="noStrike" cap="none" spc="0" baseline="0">
                <a:ln>
                  <a:noFill/>
                </a:ln>
                <a:solidFill>
                  <a:srgbClr val="EEEEEE"/>
                </a:solidFill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9pPr>
          </a:lstStyle>
          <a:p>
            <a:pPr hangingPunct="1"/>
            <a:r>
              <a:rPr lang="en-US" altLang="zh-CN" b="1" dirty="0">
                <a:solidFill>
                  <a:schemeClr val="bg1"/>
                </a:solidFill>
              </a:rPr>
              <a:t>TLS/SSL server certificate 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hangingPunct="1"/>
            <a:r>
              <a:rPr lang="en-US" dirty="0" smtClean="0"/>
              <a:t>How to keep your certificate</a:t>
            </a:r>
          </a:p>
          <a:p>
            <a:pPr hangingPunct="1"/>
            <a:r>
              <a:rPr lang="en-US" dirty="0" smtClean="0"/>
              <a:t>Use of TPM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he contents of a digital certificate (X.509 certificat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1518">
              <a:defRPr sz="3700" spc="-200"/>
            </a:pPr>
            <a:r>
              <a:t>  The contents of a digital certificate (X.509 certificate</a:t>
            </a:r>
            <a:endParaRPr spc="-113">
              <a:solidFill>
                <a:srgbClr val="454545"/>
              </a:solidFill>
            </a:endParaRPr>
          </a:p>
          <a:p>
            <a:pPr defTabSz="461518">
              <a:defRPr sz="3700" spc="-200"/>
            </a:pPr>
            <a:r>
              <a:t>)</a:t>
            </a:r>
          </a:p>
        </p:txBody>
      </p:sp>
      <p:sp>
        <p:nvSpPr>
          <p:cNvPr id="153" name="Most digital certificates in use today follow what is known as the X.509 standard.  X.509 is used in SSL (Secure Sockets Layer) and TLS (Transport Layer Security)…"/>
          <p:cNvSpPr txBox="1">
            <a:spLocks noGrp="1"/>
          </p:cNvSpPr>
          <p:nvPr>
            <p:ph type="body" sz="quarter" idx="4294967295"/>
          </p:nvPr>
        </p:nvSpPr>
        <p:spPr>
          <a:xfrm>
            <a:off x="1281758" y="3060672"/>
            <a:ext cx="10464801" cy="190500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23162" indent="-423162" defTabSz="397256">
              <a:spcBef>
                <a:spcPts val="2800"/>
              </a:spcBef>
              <a:buBlip>
                <a:blip r:embed="rId2"/>
              </a:buBlip>
              <a:defRPr sz="2300"/>
            </a:pPr>
            <a:r>
              <a:rPr dirty="0"/>
              <a:t> Most digital certificates in use today follow what is known as the X.509 standard.  X.509 is used in SSL (Secure Sockets Layer) and TLS (Transport Layer Security)</a:t>
            </a:r>
          </a:p>
          <a:p>
            <a:pPr marL="423162" indent="-423162" defTabSz="397256">
              <a:spcBef>
                <a:spcPts val="2800"/>
              </a:spcBef>
              <a:buBlip>
                <a:blip r:embed="rId2"/>
              </a:buBlip>
              <a:defRPr sz="2300"/>
            </a:pPr>
            <a:r>
              <a:rPr dirty="0"/>
              <a:t> it's what's being used in HTTPS, 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FTPS</a:t>
            </a:r>
            <a:r>
              <a:rPr dirty="0"/>
              <a:t>, 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WebDAVS</a:t>
            </a:r>
            <a:r>
              <a:rPr dirty="0"/>
              <a:t> and other secure data transfer protocols.</a:t>
            </a:r>
          </a:p>
        </p:txBody>
      </p:sp>
      <p:sp>
        <p:nvSpPr>
          <p:cNvPr id="154" name="Information about the subject a.k.a. Subject Name - &quot;subject&quot; refers to the site represented by the cert.…"/>
          <p:cNvSpPr txBox="1"/>
          <p:nvPr/>
        </p:nvSpPr>
        <p:spPr>
          <a:xfrm>
            <a:off x="949798" y="4191962"/>
            <a:ext cx="10908154" cy="5394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</a:t>
            </a:r>
            <a:r>
              <a:rPr b="1" dirty="0"/>
              <a:t>nformation about the subject a.k.a. Subject Name </a:t>
            </a:r>
            <a:r>
              <a:rPr dirty="0"/>
              <a:t>- "subject" refers to the site represented by the cert.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 b="1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Information about the certificate issuer/certificate authority (CA) </a:t>
            </a:r>
            <a:r>
              <a:rPr b="0" dirty="0"/>
              <a:t>- The CA is the body that issued and signed the certificate. More about this shortly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 b="1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Serial number </a:t>
            </a:r>
            <a:r>
              <a:rPr b="0" dirty="0"/>
              <a:t>- this is the serial number assigned by the issuer to this certificate. Each issuer must make sure each certificate it issues has a unique serial number. 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 b="1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Version</a:t>
            </a:r>
            <a:r>
              <a:rPr b="0" dirty="0"/>
              <a:t> - the X.509 version used by a given certificate. These days, you'll usually find version 3.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 b="1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Validity period </a:t>
            </a:r>
            <a:r>
              <a:rPr b="0" dirty="0"/>
              <a:t>- certs aren't meant to last forever. The validity period defines the period over which the cert can still be deemed trustworthy. 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 b="1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Signature</a:t>
            </a:r>
            <a:r>
              <a:rPr b="0" dirty="0"/>
              <a:t> -  This is the </a:t>
            </a:r>
            <a:r>
              <a:rPr b="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digital signature</a:t>
            </a:r>
            <a:r>
              <a:rPr b="0" dirty="0"/>
              <a:t> of the entire digital certificate, generated using the certificate issuer's private key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 b="1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Signature algorithm</a:t>
            </a:r>
            <a:r>
              <a:rPr b="0" dirty="0"/>
              <a:t> - The cryptographic signature algorithm used to generate the digital signature (e.g. SHA-1 with RSA Encryption)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 b="1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Public key information</a:t>
            </a:r>
            <a:r>
              <a:rPr b="0" dirty="0"/>
              <a:t> - Information about the subject's public key. This includes:</a:t>
            </a:r>
          </a:p>
          <a:p>
            <a:pPr marL="914400" lvl="1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 algorithm (e.g. Elliptic Curve Public Key), </a:t>
            </a:r>
          </a:p>
          <a:p>
            <a:pPr marL="914400" lvl="1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 key size (e.g. 256 bits),</a:t>
            </a:r>
          </a:p>
          <a:p>
            <a:pPr marL="914400" lvl="1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 key usage (e.g. can encrypt, verify, derive), and</a:t>
            </a:r>
          </a:p>
          <a:p>
            <a:pPr marL="914400" lvl="1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 public key itself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How to know if a website is trustworth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 to know if a website is trustworthy?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81" y="3581400"/>
            <a:ext cx="9697803" cy="3334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53" y="7315200"/>
            <a:ext cx="8839200" cy="129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1" y="1752600"/>
            <a:ext cx="4933950" cy="6000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1266303"/>
            <a:ext cx="5162550" cy="3676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21" y="5181600"/>
            <a:ext cx="6451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53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clusion—digital certificate VS digital signa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TPM</a:t>
            </a:r>
          </a:p>
        </p:txBody>
      </p:sp>
      <p:sp>
        <p:nvSpPr>
          <p:cNvPr id="160" name="How they recognise that is you?…"/>
          <p:cNvSpPr txBox="1">
            <a:spLocks noGrp="1"/>
          </p:cNvSpPr>
          <p:nvPr>
            <p:ph type="body" idx="4294967295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How they </a:t>
            </a:r>
            <a:r>
              <a:rPr dirty="0" err="1"/>
              <a:t>recognise</a:t>
            </a:r>
            <a:r>
              <a:rPr dirty="0"/>
              <a:t> that is you?</a:t>
            </a:r>
          </a:p>
          <a:p>
            <a:pPr>
              <a:buBlip>
                <a:blip r:embed="rId2"/>
              </a:buBlip>
            </a:pPr>
            <a:r>
              <a:rPr dirty="0"/>
              <a:t>How to keep your certificate</a:t>
            </a:r>
          </a:p>
          <a:p>
            <a:pPr>
              <a:buBlip>
                <a:blip r:embed="rId2"/>
              </a:buBlip>
            </a:pPr>
            <a:r>
              <a:rPr dirty="0"/>
              <a:t>Use of TPM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6">
  <a:themeElements>
    <a:clrScheme name="New_Template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6">
  <a:themeElements>
    <a:clrScheme name="New_Template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187</Words>
  <Application>Microsoft Office PowerPoint</Application>
  <PresentationFormat>自定义</PresentationFormat>
  <Paragraphs>44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New_Template6</vt:lpstr>
      <vt:lpstr>PowerPoint 演示文稿</vt:lpstr>
      <vt:lpstr>Back ground</vt:lpstr>
      <vt:lpstr> What is Digital Certificate</vt:lpstr>
      <vt:lpstr> Why is security needed on the Internet?</vt:lpstr>
      <vt:lpstr> Types of digital certificate</vt:lpstr>
      <vt:lpstr>  The contents of a digital certificate (X.509 certificate )</vt:lpstr>
      <vt:lpstr>How to know if a website is trustworthy?</vt:lpstr>
      <vt:lpstr>PowerPoint 演示文稿</vt:lpstr>
      <vt:lpstr>TPM</vt:lpstr>
      <vt:lpstr>How to create a digital certificate?</vt:lpstr>
      <vt:lpstr>how does digital certificate work？</vt:lpstr>
      <vt:lpstr>CA agent</vt:lpstr>
      <vt:lpstr>Free agent</vt:lpstr>
      <vt:lpstr> Challenge of digital certificate（fake digital certificate）</vt:lpstr>
      <vt:lpstr> How to defend fake certificate？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</cp:lastModifiedBy>
  <cp:revision>9</cp:revision>
  <dcterms:modified xsi:type="dcterms:W3CDTF">2018-09-20T09:23:13Z</dcterms:modified>
</cp:coreProperties>
</file>