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97"/>
  </p:normalViewPr>
  <p:slideViewPr>
    <p:cSldViewPr snapToGrid="0">
      <p:cViewPr>
        <p:scale>
          <a:sx n="98" d="100"/>
          <a:sy n="98" d="100"/>
        </p:scale>
        <p:origin x="1112"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0F7A6-ACE9-87D6-69AD-C93E54C9E2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D23C5C-84F1-05B9-E409-3F49E486F8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274D7A-08BB-E8A3-7BF1-461FD734234F}"/>
              </a:ext>
            </a:extLst>
          </p:cNvPr>
          <p:cNvSpPr>
            <a:spLocks noGrp="1"/>
          </p:cNvSpPr>
          <p:nvPr>
            <p:ph type="dt" sz="half" idx="10"/>
          </p:nvPr>
        </p:nvSpPr>
        <p:spPr/>
        <p:txBody>
          <a:bodyPr/>
          <a:lstStyle/>
          <a:p>
            <a:fld id="{5D4ED8DF-9E3B-ED42-83CA-61654576D31E}" type="datetimeFigureOut">
              <a:rPr lang="en-US" smtClean="0"/>
              <a:t>8/4/23</a:t>
            </a:fld>
            <a:endParaRPr lang="en-US"/>
          </a:p>
        </p:txBody>
      </p:sp>
      <p:sp>
        <p:nvSpPr>
          <p:cNvPr id="5" name="Footer Placeholder 4">
            <a:extLst>
              <a:ext uri="{FF2B5EF4-FFF2-40B4-BE49-F238E27FC236}">
                <a16:creationId xmlns:a16="http://schemas.microsoft.com/office/drawing/2014/main" id="{35806D32-173D-70F1-F69B-B7DFC7A092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CD1F6-B38C-12C8-BACC-29E60944BE58}"/>
              </a:ext>
            </a:extLst>
          </p:cNvPr>
          <p:cNvSpPr>
            <a:spLocks noGrp="1"/>
          </p:cNvSpPr>
          <p:nvPr>
            <p:ph type="sldNum" sz="quarter" idx="12"/>
          </p:nvPr>
        </p:nvSpPr>
        <p:spPr/>
        <p:txBody>
          <a:bodyPr/>
          <a:lstStyle/>
          <a:p>
            <a:fld id="{80116078-E224-5544-B316-E1642106A298}" type="slidenum">
              <a:rPr lang="en-US" smtClean="0"/>
              <a:t>‹#›</a:t>
            </a:fld>
            <a:endParaRPr lang="en-US"/>
          </a:p>
        </p:txBody>
      </p:sp>
    </p:spTree>
    <p:extLst>
      <p:ext uri="{BB962C8B-B14F-4D97-AF65-F5344CB8AC3E}">
        <p14:creationId xmlns:p14="http://schemas.microsoft.com/office/powerpoint/2010/main" val="1674171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F8435-1315-65DE-12D0-7DD31DAAFA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3FDA0B-9CCD-DC9F-D2E6-7C9AF211CB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E84F60-D7B9-CA7E-6CB9-70D9B7F5BBE3}"/>
              </a:ext>
            </a:extLst>
          </p:cNvPr>
          <p:cNvSpPr>
            <a:spLocks noGrp="1"/>
          </p:cNvSpPr>
          <p:nvPr>
            <p:ph type="dt" sz="half" idx="10"/>
          </p:nvPr>
        </p:nvSpPr>
        <p:spPr/>
        <p:txBody>
          <a:bodyPr/>
          <a:lstStyle/>
          <a:p>
            <a:fld id="{5D4ED8DF-9E3B-ED42-83CA-61654576D31E}" type="datetimeFigureOut">
              <a:rPr lang="en-US" smtClean="0"/>
              <a:t>8/4/23</a:t>
            </a:fld>
            <a:endParaRPr lang="en-US"/>
          </a:p>
        </p:txBody>
      </p:sp>
      <p:sp>
        <p:nvSpPr>
          <p:cNvPr id="5" name="Footer Placeholder 4">
            <a:extLst>
              <a:ext uri="{FF2B5EF4-FFF2-40B4-BE49-F238E27FC236}">
                <a16:creationId xmlns:a16="http://schemas.microsoft.com/office/drawing/2014/main" id="{E91DD5F5-0459-5A13-A725-F4CDAB1945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32655-96B8-85CD-F958-A7EF67052617}"/>
              </a:ext>
            </a:extLst>
          </p:cNvPr>
          <p:cNvSpPr>
            <a:spLocks noGrp="1"/>
          </p:cNvSpPr>
          <p:nvPr>
            <p:ph type="sldNum" sz="quarter" idx="12"/>
          </p:nvPr>
        </p:nvSpPr>
        <p:spPr/>
        <p:txBody>
          <a:bodyPr/>
          <a:lstStyle/>
          <a:p>
            <a:fld id="{80116078-E224-5544-B316-E1642106A298}" type="slidenum">
              <a:rPr lang="en-US" smtClean="0"/>
              <a:t>‹#›</a:t>
            </a:fld>
            <a:endParaRPr lang="en-US"/>
          </a:p>
        </p:txBody>
      </p:sp>
    </p:spTree>
    <p:extLst>
      <p:ext uri="{BB962C8B-B14F-4D97-AF65-F5344CB8AC3E}">
        <p14:creationId xmlns:p14="http://schemas.microsoft.com/office/powerpoint/2010/main" val="3541487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7144D8-2FDE-8B1E-DF79-E4DCCCAB4F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F842A5-112F-1E59-A2E5-DA25D95233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7102B-3765-430E-8826-21A82F56F52C}"/>
              </a:ext>
            </a:extLst>
          </p:cNvPr>
          <p:cNvSpPr>
            <a:spLocks noGrp="1"/>
          </p:cNvSpPr>
          <p:nvPr>
            <p:ph type="dt" sz="half" idx="10"/>
          </p:nvPr>
        </p:nvSpPr>
        <p:spPr/>
        <p:txBody>
          <a:bodyPr/>
          <a:lstStyle/>
          <a:p>
            <a:fld id="{5D4ED8DF-9E3B-ED42-83CA-61654576D31E}" type="datetimeFigureOut">
              <a:rPr lang="en-US" smtClean="0"/>
              <a:t>8/4/23</a:t>
            </a:fld>
            <a:endParaRPr lang="en-US"/>
          </a:p>
        </p:txBody>
      </p:sp>
      <p:sp>
        <p:nvSpPr>
          <p:cNvPr id="5" name="Footer Placeholder 4">
            <a:extLst>
              <a:ext uri="{FF2B5EF4-FFF2-40B4-BE49-F238E27FC236}">
                <a16:creationId xmlns:a16="http://schemas.microsoft.com/office/drawing/2014/main" id="{8B26AE66-5383-EA4C-5FBC-A23D4DD3E9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717860-DB03-9A9B-5964-B1284DBA0B10}"/>
              </a:ext>
            </a:extLst>
          </p:cNvPr>
          <p:cNvSpPr>
            <a:spLocks noGrp="1"/>
          </p:cNvSpPr>
          <p:nvPr>
            <p:ph type="sldNum" sz="quarter" idx="12"/>
          </p:nvPr>
        </p:nvSpPr>
        <p:spPr/>
        <p:txBody>
          <a:bodyPr/>
          <a:lstStyle/>
          <a:p>
            <a:fld id="{80116078-E224-5544-B316-E1642106A298}" type="slidenum">
              <a:rPr lang="en-US" smtClean="0"/>
              <a:t>‹#›</a:t>
            </a:fld>
            <a:endParaRPr lang="en-US"/>
          </a:p>
        </p:txBody>
      </p:sp>
    </p:spTree>
    <p:extLst>
      <p:ext uri="{BB962C8B-B14F-4D97-AF65-F5344CB8AC3E}">
        <p14:creationId xmlns:p14="http://schemas.microsoft.com/office/powerpoint/2010/main" val="2892215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AD622-C745-55C4-935B-09A1CA3E33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CE6ED4-513E-174F-8820-3A992DA631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95AFCF-D331-4BA3-920D-15F21559E7CB}"/>
              </a:ext>
            </a:extLst>
          </p:cNvPr>
          <p:cNvSpPr>
            <a:spLocks noGrp="1"/>
          </p:cNvSpPr>
          <p:nvPr>
            <p:ph type="dt" sz="half" idx="10"/>
          </p:nvPr>
        </p:nvSpPr>
        <p:spPr/>
        <p:txBody>
          <a:bodyPr/>
          <a:lstStyle/>
          <a:p>
            <a:fld id="{5D4ED8DF-9E3B-ED42-83CA-61654576D31E}" type="datetimeFigureOut">
              <a:rPr lang="en-US" smtClean="0"/>
              <a:t>8/4/23</a:t>
            </a:fld>
            <a:endParaRPr lang="en-US"/>
          </a:p>
        </p:txBody>
      </p:sp>
      <p:sp>
        <p:nvSpPr>
          <p:cNvPr id="5" name="Footer Placeholder 4">
            <a:extLst>
              <a:ext uri="{FF2B5EF4-FFF2-40B4-BE49-F238E27FC236}">
                <a16:creationId xmlns:a16="http://schemas.microsoft.com/office/drawing/2014/main" id="{E0A3789F-F8D4-E428-BD71-EB411ACAC4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B5935-FB7C-D558-33CB-9CC0416DCD10}"/>
              </a:ext>
            </a:extLst>
          </p:cNvPr>
          <p:cNvSpPr>
            <a:spLocks noGrp="1"/>
          </p:cNvSpPr>
          <p:nvPr>
            <p:ph type="sldNum" sz="quarter" idx="12"/>
          </p:nvPr>
        </p:nvSpPr>
        <p:spPr/>
        <p:txBody>
          <a:bodyPr/>
          <a:lstStyle/>
          <a:p>
            <a:fld id="{80116078-E224-5544-B316-E1642106A298}" type="slidenum">
              <a:rPr lang="en-US" smtClean="0"/>
              <a:t>‹#›</a:t>
            </a:fld>
            <a:endParaRPr lang="en-US"/>
          </a:p>
        </p:txBody>
      </p:sp>
    </p:spTree>
    <p:extLst>
      <p:ext uri="{BB962C8B-B14F-4D97-AF65-F5344CB8AC3E}">
        <p14:creationId xmlns:p14="http://schemas.microsoft.com/office/powerpoint/2010/main" val="637210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69697-5639-E457-2B52-92117C21B0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33199F-63C9-9C3A-86F4-CEC3100029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CA675D-EADD-0C65-A747-F5D86342B4D9}"/>
              </a:ext>
            </a:extLst>
          </p:cNvPr>
          <p:cNvSpPr>
            <a:spLocks noGrp="1"/>
          </p:cNvSpPr>
          <p:nvPr>
            <p:ph type="dt" sz="half" idx="10"/>
          </p:nvPr>
        </p:nvSpPr>
        <p:spPr/>
        <p:txBody>
          <a:bodyPr/>
          <a:lstStyle/>
          <a:p>
            <a:fld id="{5D4ED8DF-9E3B-ED42-83CA-61654576D31E}" type="datetimeFigureOut">
              <a:rPr lang="en-US" smtClean="0"/>
              <a:t>8/4/23</a:t>
            </a:fld>
            <a:endParaRPr lang="en-US"/>
          </a:p>
        </p:txBody>
      </p:sp>
      <p:sp>
        <p:nvSpPr>
          <p:cNvPr id="5" name="Footer Placeholder 4">
            <a:extLst>
              <a:ext uri="{FF2B5EF4-FFF2-40B4-BE49-F238E27FC236}">
                <a16:creationId xmlns:a16="http://schemas.microsoft.com/office/drawing/2014/main" id="{CCA5E184-9829-8657-9097-EE20E9D1F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D8AA33-7AE3-A8C3-46B1-CD329C712911}"/>
              </a:ext>
            </a:extLst>
          </p:cNvPr>
          <p:cNvSpPr>
            <a:spLocks noGrp="1"/>
          </p:cNvSpPr>
          <p:nvPr>
            <p:ph type="sldNum" sz="quarter" idx="12"/>
          </p:nvPr>
        </p:nvSpPr>
        <p:spPr/>
        <p:txBody>
          <a:bodyPr/>
          <a:lstStyle/>
          <a:p>
            <a:fld id="{80116078-E224-5544-B316-E1642106A298}" type="slidenum">
              <a:rPr lang="en-US" smtClean="0"/>
              <a:t>‹#›</a:t>
            </a:fld>
            <a:endParaRPr lang="en-US"/>
          </a:p>
        </p:txBody>
      </p:sp>
    </p:spTree>
    <p:extLst>
      <p:ext uri="{BB962C8B-B14F-4D97-AF65-F5344CB8AC3E}">
        <p14:creationId xmlns:p14="http://schemas.microsoft.com/office/powerpoint/2010/main" val="3763117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DEB1F-A3D9-91B3-6136-778020C39A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A939FD-3542-6D67-6C8A-E135384CC2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5F3C62-9807-300D-E455-BFEF0397C7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D96540-938F-6C2C-4E74-109EE4EE9B7B}"/>
              </a:ext>
            </a:extLst>
          </p:cNvPr>
          <p:cNvSpPr>
            <a:spLocks noGrp="1"/>
          </p:cNvSpPr>
          <p:nvPr>
            <p:ph type="dt" sz="half" idx="10"/>
          </p:nvPr>
        </p:nvSpPr>
        <p:spPr/>
        <p:txBody>
          <a:bodyPr/>
          <a:lstStyle/>
          <a:p>
            <a:fld id="{5D4ED8DF-9E3B-ED42-83CA-61654576D31E}" type="datetimeFigureOut">
              <a:rPr lang="en-US" smtClean="0"/>
              <a:t>8/4/23</a:t>
            </a:fld>
            <a:endParaRPr lang="en-US"/>
          </a:p>
        </p:txBody>
      </p:sp>
      <p:sp>
        <p:nvSpPr>
          <p:cNvPr id="6" name="Footer Placeholder 5">
            <a:extLst>
              <a:ext uri="{FF2B5EF4-FFF2-40B4-BE49-F238E27FC236}">
                <a16:creationId xmlns:a16="http://schemas.microsoft.com/office/drawing/2014/main" id="{D80B26BC-D05F-D3B1-D3DD-A7E5DA7748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7D41F3-D6D3-543E-641F-42D776A1C79D}"/>
              </a:ext>
            </a:extLst>
          </p:cNvPr>
          <p:cNvSpPr>
            <a:spLocks noGrp="1"/>
          </p:cNvSpPr>
          <p:nvPr>
            <p:ph type="sldNum" sz="quarter" idx="12"/>
          </p:nvPr>
        </p:nvSpPr>
        <p:spPr/>
        <p:txBody>
          <a:bodyPr/>
          <a:lstStyle/>
          <a:p>
            <a:fld id="{80116078-E224-5544-B316-E1642106A298}" type="slidenum">
              <a:rPr lang="en-US" smtClean="0"/>
              <a:t>‹#›</a:t>
            </a:fld>
            <a:endParaRPr lang="en-US"/>
          </a:p>
        </p:txBody>
      </p:sp>
    </p:spTree>
    <p:extLst>
      <p:ext uri="{BB962C8B-B14F-4D97-AF65-F5344CB8AC3E}">
        <p14:creationId xmlns:p14="http://schemas.microsoft.com/office/powerpoint/2010/main" val="3393340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6909-8BE5-54EA-DC0A-803D5108AE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900AC6-D37E-2FEC-C889-F4D6904B95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9823CB-3A30-F110-36AB-AFB91C3560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19F3FA-CC33-4792-3A93-019021CFFB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33830E-6E9B-ACD6-5F16-21A3F3204F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83288C-F02D-E86A-91D6-6537AEE80C02}"/>
              </a:ext>
            </a:extLst>
          </p:cNvPr>
          <p:cNvSpPr>
            <a:spLocks noGrp="1"/>
          </p:cNvSpPr>
          <p:nvPr>
            <p:ph type="dt" sz="half" idx="10"/>
          </p:nvPr>
        </p:nvSpPr>
        <p:spPr/>
        <p:txBody>
          <a:bodyPr/>
          <a:lstStyle/>
          <a:p>
            <a:fld id="{5D4ED8DF-9E3B-ED42-83CA-61654576D31E}" type="datetimeFigureOut">
              <a:rPr lang="en-US" smtClean="0"/>
              <a:t>8/4/23</a:t>
            </a:fld>
            <a:endParaRPr lang="en-US"/>
          </a:p>
        </p:txBody>
      </p:sp>
      <p:sp>
        <p:nvSpPr>
          <p:cNvPr id="8" name="Footer Placeholder 7">
            <a:extLst>
              <a:ext uri="{FF2B5EF4-FFF2-40B4-BE49-F238E27FC236}">
                <a16:creationId xmlns:a16="http://schemas.microsoft.com/office/drawing/2014/main" id="{D8ECF0EB-4043-1644-FB80-1F0F6DCAEE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325B3-DE68-9FF2-4202-AC70A17EE92E}"/>
              </a:ext>
            </a:extLst>
          </p:cNvPr>
          <p:cNvSpPr>
            <a:spLocks noGrp="1"/>
          </p:cNvSpPr>
          <p:nvPr>
            <p:ph type="sldNum" sz="quarter" idx="12"/>
          </p:nvPr>
        </p:nvSpPr>
        <p:spPr/>
        <p:txBody>
          <a:bodyPr/>
          <a:lstStyle/>
          <a:p>
            <a:fld id="{80116078-E224-5544-B316-E1642106A298}" type="slidenum">
              <a:rPr lang="en-US" smtClean="0"/>
              <a:t>‹#›</a:t>
            </a:fld>
            <a:endParaRPr lang="en-US"/>
          </a:p>
        </p:txBody>
      </p:sp>
    </p:spTree>
    <p:extLst>
      <p:ext uri="{BB962C8B-B14F-4D97-AF65-F5344CB8AC3E}">
        <p14:creationId xmlns:p14="http://schemas.microsoft.com/office/powerpoint/2010/main" val="2071927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3A630-A9CD-604A-93AF-E4F11726F4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6F192E-BD11-B7A3-D837-F69EEE5605FA}"/>
              </a:ext>
            </a:extLst>
          </p:cNvPr>
          <p:cNvSpPr>
            <a:spLocks noGrp="1"/>
          </p:cNvSpPr>
          <p:nvPr>
            <p:ph type="dt" sz="half" idx="10"/>
          </p:nvPr>
        </p:nvSpPr>
        <p:spPr/>
        <p:txBody>
          <a:bodyPr/>
          <a:lstStyle/>
          <a:p>
            <a:fld id="{5D4ED8DF-9E3B-ED42-83CA-61654576D31E}" type="datetimeFigureOut">
              <a:rPr lang="en-US" smtClean="0"/>
              <a:t>8/4/23</a:t>
            </a:fld>
            <a:endParaRPr lang="en-US"/>
          </a:p>
        </p:txBody>
      </p:sp>
      <p:sp>
        <p:nvSpPr>
          <p:cNvPr id="4" name="Footer Placeholder 3">
            <a:extLst>
              <a:ext uri="{FF2B5EF4-FFF2-40B4-BE49-F238E27FC236}">
                <a16:creationId xmlns:a16="http://schemas.microsoft.com/office/drawing/2014/main" id="{1D9EE158-5D26-9EF9-26EE-71C7FD5ED5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EA5279-3629-C470-AB14-A6891F7143FE}"/>
              </a:ext>
            </a:extLst>
          </p:cNvPr>
          <p:cNvSpPr>
            <a:spLocks noGrp="1"/>
          </p:cNvSpPr>
          <p:nvPr>
            <p:ph type="sldNum" sz="quarter" idx="12"/>
          </p:nvPr>
        </p:nvSpPr>
        <p:spPr/>
        <p:txBody>
          <a:bodyPr/>
          <a:lstStyle/>
          <a:p>
            <a:fld id="{80116078-E224-5544-B316-E1642106A298}" type="slidenum">
              <a:rPr lang="en-US" smtClean="0"/>
              <a:t>‹#›</a:t>
            </a:fld>
            <a:endParaRPr lang="en-US"/>
          </a:p>
        </p:txBody>
      </p:sp>
    </p:spTree>
    <p:extLst>
      <p:ext uri="{BB962C8B-B14F-4D97-AF65-F5344CB8AC3E}">
        <p14:creationId xmlns:p14="http://schemas.microsoft.com/office/powerpoint/2010/main" val="883536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DCCEB0-D93A-ACC5-CDDB-F03EB69EB446}"/>
              </a:ext>
            </a:extLst>
          </p:cNvPr>
          <p:cNvSpPr>
            <a:spLocks noGrp="1"/>
          </p:cNvSpPr>
          <p:nvPr>
            <p:ph type="dt" sz="half" idx="10"/>
          </p:nvPr>
        </p:nvSpPr>
        <p:spPr/>
        <p:txBody>
          <a:bodyPr/>
          <a:lstStyle/>
          <a:p>
            <a:fld id="{5D4ED8DF-9E3B-ED42-83CA-61654576D31E}" type="datetimeFigureOut">
              <a:rPr lang="en-US" smtClean="0"/>
              <a:t>8/4/23</a:t>
            </a:fld>
            <a:endParaRPr lang="en-US"/>
          </a:p>
        </p:txBody>
      </p:sp>
      <p:sp>
        <p:nvSpPr>
          <p:cNvPr id="3" name="Footer Placeholder 2">
            <a:extLst>
              <a:ext uri="{FF2B5EF4-FFF2-40B4-BE49-F238E27FC236}">
                <a16:creationId xmlns:a16="http://schemas.microsoft.com/office/drawing/2014/main" id="{2C834732-6177-FFA0-4BE3-E1E1AFCE59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64AC83-6169-BBE0-E53C-A481CB411F42}"/>
              </a:ext>
            </a:extLst>
          </p:cNvPr>
          <p:cNvSpPr>
            <a:spLocks noGrp="1"/>
          </p:cNvSpPr>
          <p:nvPr>
            <p:ph type="sldNum" sz="quarter" idx="12"/>
          </p:nvPr>
        </p:nvSpPr>
        <p:spPr/>
        <p:txBody>
          <a:bodyPr/>
          <a:lstStyle/>
          <a:p>
            <a:fld id="{80116078-E224-5544-B316-E1642106A298}" type="slidenum">
              <a:rPr lang="en-US" smtClean="0"/>
              <a:t>‹#›</a:t>
            </a:fld>
            <a:endParaRPr lang="en-US"/>
          </a:p>
        </p:txBody>
      </p:sp>
    </p:spTree>
    <p:extLst>
      <p:ext uri="{BB962C8B-B14F-4D97-AF65-F5344CB8AC3E}">
        <p14:creationId xmlns:p14="http://schemas.microsoft.com/office/powerpoint/2010/main" val="1980509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DBD53-B363-65E6-9FCB-3D35750F89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11D9B7-18B6-D13B-C836-0AE86210CD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F12809-6048-0D54-43F2-BA024881E4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FD992A-96D6-3588-B15B-0260A6E0A4B8}"/>
              </a:ext>
            </a:extLst>
          </p:cNvPr>
          <p:cNvSpPr>
            <a:spLocks noGrp="1"/>
          </p:cNvSpPr>
          <p:nvPr>
            <p:ph type="dt" sz="half" idx="10"/>
          </p:nvPr>
        </p:nvSpPr>
        <p:spPr/>
        <p:txBody>
          <a:bodyPr/>
          <a:lstStyle/>
          <a:p>
            <a:fld id="{5D4ED8DF-9E3B-ED42-83CA-61654576D31E}" type="datetimeFigureOut">
              <a:rPr lang="en-US" smtClean="0"/>
              <a:t>8/4/23</a:t>
            </a:fld>
            <a:endParaRPr lang="en-US"/>
          </a:p>
        </p:txBody>
      </p:sp>
      <p:sp>
        <p:nvSpPr>
          <p:cNvPr id="6" name="Footer Placeholder 5">
            <a:extLst>
              <a:ext uri="{FF2B5EF4-FFF2-40B4-BE49-F238E27FC236}">
                <a16:creationId xmlns:a16="http://schemas.microsoft.com/office/drawing/2014/main" id="{82AAFC90-8E75-ED91-0B33-D9ACA9E6F9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4F0281-0E12-5EC4-1475-7C0D4040109F}"/>
              </a:ext>
            </a:extLst>
          </p:cNvPr>
          <p:cNvSpPr>
            <a:spLocks noGrp="1"/>
          </p:cNvSpPr>
          <p:nvPr>
            <p:ph type="sldNum" sz="quarter" idx="12"/>
          </p:nvPr>
        </p:nvSpPr>
        <p:spPr/>
        <p:txBody>
          <a:bodyPr/>
          <a:lstStyle/>
          <a:p>
            <a:fld id="{80116078-E224-5544-B316-E1642106A298}" type="slidenum">
              <a:rPr lang="en-US" smtClean="0"/>
              <a:t>‹#›</a:t>
            </a:fld>
            <a:endParaRPr lang="en-US"/>
          </a:p>
        </p:txBody>
      </p:sp>
    </p:spTree>
    <p:extLst>
      <p:ext uri="{BB962C8B-B14F-4D97-AF65-F5344CB8AC3E}">
        <p14:creationId xmlns:p14="http://schemas.microsoft.com/office/powerpoint/2010/main" val="3192872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72053-68D4-B1C7-764B-B6F33D7D30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0C93BA-FDE3-12E5-35A0-5FF27EF60B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7847CD-8EAC-5AF7-1C6D-4ED1863D78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18BC0D-8B18-2EE9-9054-C66213CE7705}"/>
              </a:ext>
            </a:extLst>
          </p:cNvPr>
          <p:cNvSpPr>
            <a:spLocks noGrp="1"/>
          </p:cNvSpPr>
          <p:nvPr>
            <p:ph type="dt" sz="half" idx="10"/>
          </p:nvPr>
        </p:nvSpPr>
        <p:spPr/>
        <p:txBody>
          <a:bodyPr/>
          <a:lstStyle/>
          <a:p>
            <a:fld id="{5D4ED8DF-9E3B-ED42-83CA-61654576D31E}" type="datetimeFigureOut">
              <a:rPr lang="en-US" smtClean="0"/>
              <a:t>8/4/23</a:t>
            </a:fld>
            <a:endParaRPr lang="en-US"/>
          </a:p>
        </p:txBody>
      </p:sp>
      <p:sp>
        <p:nvSpPr>
          <p:cNvPr id="6" name="Footer Placeholder 5">
            <a:extLst>
              <a:ext uri="{FF2B5EF4-FFF2-40B4-BE49-F238E27FC236}">
                <a16:creationId xmlns:a16="http://schemas.microsoft.com/office/drawing/2014/main" id="{F510496E-8142-EB50-6E55-CF5571716A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A84C08-B6C4-16DB-99D3-CCAE684F0B9A}"/>
              </a:ext>
            </a:extLst>
          </p:cNvPr>
          <p:cNvSpPr>
            <a:spLocks noGrp="1"/>
          </p:cNvSpPr>
          <p:nvPr>
            <p:ph type="sldNum" sz="quarter" idx="12"/>
          </p:nvPr>
        </p:nvSpPr>
        <p:spPr/>
        <p:txBody>
          <a:bodyPr/>
          <a:lstStyle/>
          <a:p>
            <a:fld id="{80116078-E224-5544-B316-E1642106A298}" type="slidenum">
              <a:rPr lang="en-US" smtClean="0"/>
              <a:t>‹#›</a:t>
            </a:fld>
            <a:endParaRPr lang="en-US"/>
          </a:p>
        </p:txBody>
      </p:sp>
    </p:spTree>
    <p:extLst>
      <p:ext uri="{BB962C8B-B14F-4D97-AF65-F5344CB8AC3E}">
        <p14:creationId xmlns:p14="http://schemas.microsoft.com/office/powerpoint/2010/main" val="384242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F46980-B862-2896-1CB7-827D9E07D8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C49D07-C6F5-4ABD-6FAF-26C83FF935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BF4C30-8928-7C04-10E6-E1E0122487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4ED8DF-9E3B-ED42-83CA-61654576D31E}" type="datetimeFigureOut">
              <a:rPr lang="en-US" smtClean="0"/>
              <a:t>8/4/23</a:t>
            </a:fld>
            <a:endParaRPr lang="en-US"/>
          </a:p>
        </p:txBody>
      </p:sp>
      <p:sp>
        <p:nvSpPr>
          <p:cNvPr id="5" name="Footer Placeholder 4">
            <a:extLst>
              <a:ext uri="{FF2B5EF4-FFF2-40B4-BE49-F238E27FC236}">
                <a16:creationId xmlns:a16="http://schemas.microsoft.com/office/drawing/2014/main" id="{8994C1C1-7D9E-FE04-1230-2B6A366C79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FEABFF-98E6-2E7E-CD45-25A0EACFEC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116078-E224-5544-B316-E1642106A298}" type="slidenum">
              <a:rPr lang="en-US" smtClean="0"/>
              <a:t>‹#›</a:t>
            </a:fld>
            <a:endParaRPr lang="en-US"/>
          </a:p>
        </p:txBody>
      </p:sp>
    </p:spTree>
    <p:extLst>
      <p:ext uri="{BB962C8B-B14F-4D97-AF65-F5344CB8AC3E}">
        <p14:creationId xmlns:p14="http://schemas.microsoft.com/office/powerpoint/2010/main" val="2257034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60497C-5C0B-E6CF-6C5F-951D0BF263FB}"/>
              </a:ext>
            </a:extLst>
          </p:cNvPr>
          <p:cNvSpPr txBox="1"/>
          <p:nvPr/>
        </p:nvSpPr>
        <p:spPr>
          <a:xfrm>
            <a:off x="0" y="-33255"/>
            <a:ext cx="6969512" cy="8094524"/>
          </a:xfrm>
          <a:prstGeom prst="rect">
            <a:avLst/>
          </a:prstGeom>
          <a:noFill/>
        </p:spPr>
        <p:txBody>
          <a:bodyPr wrap="square">
            <a:spAutoFit/>
          </a:bodyPr>
          <a:lstStyle/>
          <a:p>
            <a:r>
              <a:rPr lang="en-US" sz="1000" b="0" i="0" dirty="0">
                <a:solidFill>
                  <a:srgbClr val="111827"/>
                </a:solidFill>
                <a:effectLst/>
                <a:latin typeface="IBM Plex Mono" panose="020B0509050203000203" pitchFamily="49" charset="77"/>
              </a:rPr>
              <a:t>"SECTION 1. SHORT TITLE. This Act may be cited as the ``Child Safety Lock Act of 1999''. SEC. 2. CHILD SAFETY LOCKS. (a) Definitions.--Section 921(a) of title 18, United States Code, is amended by adding at the end the following: ``(35) The term `locking device' means a device or locking mechanism-- ``(A) that-- ``(</a:t>
            </a:r>
            <a:r>
              <a:rPr lang="en-US" sz="1000" b="0" i="0" dirty="0" err="1">
                <a:solidFill>
                  <a:srgbClr val="111827"/>
                </a:solidFill>
                <a:effectLst/>
                <a:latin typeface="IBM Plex Mono" panose="020B0509050203000203" pitchFamily="49" charset="77"/>
              </a:rPr>
              <a:t>i</a:t>
            </a:r>
            <a:r>
              <a:rPr lang="en-US" sz="1000" b="0" i="0" dirty="0">
                <a:solidFill>
                  <a:srgbClr val="111827"/>
                </a:solidFill>
                <a:effectLst/>
                <a:latin typeface="IBM Plex Mono" panose="020B0509050203000203" pitchFamily="49" charset="77"/>
              </a:rPr>
              <a:t>) if installed on a firearm and secured by means of a key or a mechanically, electronically, or electromechanically operated combination lock, is designed to prevent the firearm from being discharged without first deactivating or removing the device by means of a key or mechanically, electronically, or electromechanically operated combination lock; ``(ii) if incorporated into the design of a firearm, is designed to prevent discharge of the firearm by any person who does not have access to the key or other device designed to unlock the mechanism and thereby allow discharge of the firearm; or ``(iii) is a safe, gun safe, gun case, lock box, or other device that is designed to store a firearm and that is designed to be unlocked only by means of a key, a combination, or other similar means; and ``(B) that is approved by a licensed firearms manufacturer for use on the handgun with which the device or locking mechanism is sold, delivered, or transferred.''. (b) Unlawful Acts.-- (1) In general.--Section 922 of title 18, United States Code, is amended by inserting after subsection (y) the following: ``(z) Locking Devices.-- ``(1) In general.--Except as provided in paragraph (2), it shall be unlawful for any licensed manufacturer, licensed importer, or licensed dealer to sell, deliver, or transfer any handgun to any person other than a licensed manufacturer, licensed importer, or licensed dealer, unless the transferee is provided with a locking device for that handgun. ``(2) Exceptions.--Paragraph (1) does not apply to-- ``(A) the-- ``(</a:t>
            </a:r>
            <a:r>
              <a:rPr lang="en-US" sz="1000" b="0" i="0" dirty="0" err="1">
                <a:solidFill>
                  <a:srgbClr val="111827"/>
                </a:solidFill>
                <a:effectLst/>
                <a:latin typeface="IBM Plex Mono" panose="020B0509050203000203" pitchFamily="49" charset="77"/>
              </a:rPr>
              <a:t>i</a:t>
            </a:r>
            <a:r>
              <a:rPr lang="en-US" sz="1000" b="0" i="0" dirty="0">
                <a:solidFill>
                  <a:srgbClr val="111827"/>
                </a:solidFill>
                <a:effectLst/>
                <a:latin typeface="IBM Plex Mono" panose="020B0509050203000203" pitchFamily="49" charset="77"/>
              </a:rPr>
              <a:t>) manufacture for, transfer to, or possession by, the United States or a State or a department or agency of the United States, or a State or a department, agency, or political subdivision of a State, of a firearm; or ``(ii) transfer to, or possession by, a law enforcement officer employed by an entity referred to in clause (</a:t>
            </a:r>
            <a:r>
              <a:rPr lang="en-US" sz="1000" b="0" i="0" dirty="0" err="1">
                <a:solidFill>
                  <a:srgbClr val="111827"/>
                </a:solidFill>
                <a:effectLst/>
                <a:latin typeface="IBM Plex Mono" panose="020B0509050203000203" pitchFamily="49" charset="77"/>
              </a:rPr>
              <a:t>i</a:t>
            </a:r>
            <a:r>
              <a:rPr lang="en-US" sz="1000" b="0" i="0" dirty="0">
                <a:solidFill>
                  <a:srgbClr val="111827"/>
                </a:solidFill>
                <a:effectLst/>
                <a:latin typeface="IBM Plex Mono" panose="020B0509050203000203" pitchFamily="49" charset="77"/>
              </a:rPr>
              <a:t>) of a firearm for law enforcement purposes (whether on or off duty); or ``(B) the transfer to, or possession by, a rail police officer employed by a rail carrier and certified or commissioned as a police officer under the laws of a State of a firearm for purposes of law enforcement (whether on or off duty).''. (2) Effective date.--Section 922(y) of title 18, United States Code, as added by this subsection, shall take effect 180 days after the date of enactment of this Act. (c) Liability; Evidence.-- (1) Liability.--Nothing in this section shall be construed to-- (A) create a cause of action against any firearms dealer or any other person for any civil liability; or (B) establish any standard of care. (2) Evidence.--Notwithstanding any other provision of law, evidence regarding compliance or noncompliance with the amendments made by this section shall not be admissible as evidence in any proceeding of any court, agency, board, or other entity, except with respect to an action to enforce this section. (3) Rule of construction.--Nothing in this subsection shall be construed to bar a governmental action to impose a penalty under section 924(p) of title 18, United States Code, for a failure to comply with section 922(y) of that title. (d) Civil Penalties.--Section 924 of title 18, United States Code, is amended-- (1) in subsection (a)(1), by striking ``or (f)'' and inserting ``(f), or (p)''; and (2) by adding at the end the following: ``(p) Penalties Relating to Locking Devices.-- ``(1) In general.-- ``(A) Suspension or revocation of license; civil penalties.--With respect to each violation of section 922(y)(1) by a licensee, the Secretary may, after notice and opportunity for hearing-- ``(</a:t>
            </a:r>
            <a:r>
              <a:rPr lang="en-US" sz="1000" b="0" i="0" dirty="0" err="1">
                <a:solidFill>
                  <a:srgbClr val="111827"/>
                </a:solidFill>
                <a:effectLst/>
                <a:latin typeface="IBM Plex Mono" panose="020B0509050203000203" pitchFamily="49" charset="77"/>
              </a:rPr>
              <a:t>i</a:t>
            </a:r>
            <a:r>
              <a:rPr lang="en-US" sz="1000" b="0" i="0" dirty="0">
                <a:solidFill>
                  <a:srgbClr val="111827"/>
                </a:solidFill>
                <a:effectLst/>
                <a:latin typeface="IBM Plex Mono" panose="020B0509050203000203" pitchFamily="49" charset="77"/>
              </a:rPr>
              <a:t>) suspend or revoke any license issued to the licensee under this chapter; or ``(ii) subject the licensee to a civil penalty in an amount equal to not more than $10,000. ``(B) Review.--An action of the Secretary under this paragraph may be reviewed only as provided in section 923(f). ``(2) Administrative remedies.--The suspension or revocation of a license or the imposition of a civil penalty under paragraph (1) does not preclude any administrative remedy that is otherwise available to the Secretary.''."</a:t>
            </a:r>
            <a:endParaRPr lang="en-US" sz="1000" dirty="0"/>
          </a:p>
        </p:txBody>
      </p:sp>
      <p:sp>
        <p:nvSpPr>
          <p:cNvPr id="6" name="TextBox 5">
            <a:extLst>
              <a:ext uri="{FF2B5EF4-FFF2-40B4-BE49-F238E27FC236}">
                <a16:creationId xmlns:a16="http://schemas.microsoft.com/office/drawing/2014/main" id="{FDFAD388-845F-5CAB-9253-8281A57496C9}"/>
              </a:ext>
            </a:extLst>
          </p:cNvPr>
          <p:cNvSpPr txBox="1"/>
          <p:nvPr/>
        </p:nvSpPr>
        <p:spPr>
          <a:xfrm>
            <a:off x="5034773" y="-3169884"/>
            <a:ext cx="7265021" cy="12557284"/>
          </a:xfrm>
          <a:prstGeom prst="rect">
            <a:avLst/>
          </a:prstGeom>
          <a:noFill/>
        </p:spPr>
        <p:txBody>
          <a:bodyPr wrap="square">
            <a:spAutoFit/>
          </a:bodyPr>
          <a:lstStyle/>
          <a:p>
            <a:r>
              <a:rPr lang="en-US" sz="1000" b="0" i="0" dirty="0">
                <a:solidFill>
                  <a:srgbClr val="111827"/>
                </a:solidFill>
                <a:effectLst/>
                <a:latin typeface="IBM Plex Mono" panose="020B0509050203000203" pitchFamily="49" charset="77"/>
              </a:rPr>
              <a:t>"SECTION 1. SHORT TITLE. This Act may be cited as the ``Neighborhood Infrastructure Improvement and Inner City Job Creation Act''. SEC. 2. ESTABLISHMENT OF GRANT PROGRAM. The Secretary of Labor (in this Act referred to as the ``Secretary'') shall provide grants to eligible administrative entities described in section 3(a) for the purpose of establishing and carrying out programs that provide employment opportunities to unemployed individuals through payments for labor and related costs associated with the repair and renovation of essential community facilities. SEC. 3. ELIGIBLE ADMINISTRATIVE ENTITIES. (a) In General.--An administrative entity shall be eligible to receive a grant under section 2 if the entity is-- (1) a private industry council (described under section 102 of the Job Training Partnership Act (29 U.S.C. 1512)), (2) a unit of general local government, (3) a nonprofit private organization, or (4) in the case of a grant involving a Native American Indian tribe or Alaska Native Village, a grantee designated under subsection (c) or (d) of section 401 of the Job Training Partnership Act, or a consortium of such grantees and the State, that serves 1 or more eligible jurisdictions described under subsection (b). (b) Eligible Jurisdiction.--An eligible jurisdiction described under this subsection is an area which has a poverty rate in excess of 30 percent and which is-- (1) a unit of general local government which has a population of 50,000 or more individuals; or (2) a Native American Indian tribe, band, or group located on a Federal or State reservation, the Oklahoma Indians, and any Alaska Native village or group as defined in the Alaska Native Claims Settlement Act, having a governing body. (c) Priority.--In selecting administrative entities described in subsection (a) to receive a grant under section 2, priority shall be given to administrative entities that give assurances to the Secretary in the application submitted under section 4 that such entities will give priority to individuals who are low-skilled workers in selecting individuals to participate in programs established and carried out by such entities under section 5(a). SEC. 4. APPLICATION. The Secretary may not make a grant under section 2 to an eligible administrative entity unless the entity submits to the Secretary an application in such form and containing such information as the Secretary may require. SEC. 5. USE OF AMOUNTS. (a) In General.--Except as provided in subsection (b), the Secretary may not make a grant under section 2 to an eligible administrative entity unless the entity agrees that it will use all amounts received from such grant to establish and carry out a program to provide wages and related employment benefits to eligible individuals described in subsections (a) and (b) of section 6 for the purpose of employing such individuals to repair and renovate essential community facilities that are located within the eligible jurisdiction that the entity serves, including-- (1) painting bridges; (2) repairing and renovating public buildings and other community facilities, including public libraries; (3) repairing and renovating public housing units; (4) repairing water systems and water development projects; (5) erecting or replacing traffic control signs and removing road sign obstructions; (6) replacing school crossing, intersection, and other road surface markings; (7) repairing roads and streets; (8) repairing and renovating parks and playgrounds; (9) installing and repairing drainage pipes and catch basins in areas subject to flooding; (10) installing graded ramps for individuals with disabilities; and (11) weatherizing community facilities and carrying out other energy conservation activities. (b) Administrative Costs.--Not more than 25 percent of amounts received from a grant under section 2 for any fiscal year may be used for the cost of administration and the acquisition of supplies, tools, and other equipment. SEC. 6. ELIGIBLE INDIVIDUALS. (a) In General.--An individual shall be eligible to participate in a program described in section 5(a) only if the individual-- (1) is an unemployed individual at the time of enrollment in such program; (2) has been unemployed, at a minimum, for the duration of the 15-week period immediately preceding the date of such enrollment; and (3) has made a good-faith attempt to obtain employment during such 15-week period. (b) Additional Requirement for Secondary School-Age Individuals.-- (1) In general.--In addition to meeting the requirements described in subsection (a), a secondary school-age individual shall be eligible to participate in a program described in section 5(a) only if the individual has not attended a secondary school for any part of the 6-month period immediately preceding the date of enrollment in such program. (2) Secondary school-age individual defined.--For purposes of paragraph (1), the term ``secondary school-age individual'' means an individual who has attained the age of 16 but has not attained the age of 20. (c) Priority.--In selecting individuals described in subsections (a) and (b) to participate in a program described in section 5(a), priority shall be given to the individuals who, at the time of selection to the program, have exhausted or are otherwise not eligible for unemployment insurance benefits, particularly those individuals who have been unemployed for the longest periods of time preceding the date of their selection to the program. SEC. 7. NONDISCRIMINATION. No individual shall be excluded from participation in, denied the benefits of, subjected to discrimination under, or denied employment in the administration of or in connection with any program described in section 5(a) because of race, color, religion, sex, national origin, age, disability, or political affiliation or belief. SEC. 8. LABOR STANDARDS. The labor standards described under section 143 of the Job Training Partnership Act (29 U.S.C. 1553) shall apply for purposes of a program established under section 5(a). SEC. 9. MAINTENANCE OF EXPENDITURES. The Secretary may not make a grant under section 2 to an eligible administrative entity unless the entity agrees that it will maintain its aggregate expenditures from all other sources for employing individuals to repair and renovate essential community facilities at or above the average level of such expenditures in the 2 fiscal years preceding the date on which the entity submits an application under section 4 to the Secretary. SEC. 10. REPORT. The Secretary may not make a grant under section 2 to an eligible administrative entity unless the entity agrees that it will submit, for any fiscal year in which the entity receives a grant under such section, a report to the Secretary describing the use of such grant and any other information the Secretary determines to be appropriate. SEC. 11. AUTHORIZATION OF APPROPRIATIONS. (a) In General.--There is authorized to be appropriated to carry out section 2 $5,000,000,000 for fiscal year 1994 and such sums as may be necessary for each succeeding fiscal year. (b) Availability.--Funds authorized to be appropriated under subsection (a) shall remain available until expended."</a:t>
            </a:r>
            <a:endParaRPr lang="en-US" sz="1000" dirty="0"/>
          </a:p>
        </p:txBody>
      </p:sp>
      <p:sp>
        <p:nvSpPr>
          <p:cNvPr id="2" name="Title 1">
            <a:extLst>
              <a:ext uri="{FF2B5EF4-FFF2-40B4-BE49-F238E27FC236}">
                <a16:creationId xmlns:a16="http://schemas.microsoft.com/office/drawing/2014/main" id="{6993F072-807E-65CE-B128-294CB6DDA996}"/>
              </a:ext>
            </a:extLst>
          </p:cNvPr>
          <p:cNvSpPr>
            <a:spLocks noGrp="1"/>
          </p:cNvSpPr>
          <p:nvPr>
            <p:ph type="ctrTitle"/>
          </p:nvPr>
        </p:nvSpPr>
        <p:spPr>
          <a:xfrm>
            <a:off x="2286000" y="2486721"/>
            <a:ext cx="8382000" cy="1023241"/>
          </a:xfrm>
          <a:solidFill>
            <a:schemeClr val="bg2">
              <a:lumMod val="90000"/>
            </a:schemeClr>
          </a:solidFill>
        </p:spPr>
        <p:txBody>
          <a:bodyPr/>
          <a:lstStyle/>
          <a:p>
            <a:r>
              <a:rPr lang="en-US" dirty="0"/>
              <a:t>It’s LEGALESE to Me</a:t>
            </a:r>
          </a:p>
        </p:txBody>
      </p:sp>
      <p:sp>
        <p:nvSpPr>
          <p:cNvPr id="3" name="Subtitle 2">
            <a:extLst>
              <a:ext uri="{FF2B5EF4-FFF2-40B4-BE49-F238E27FC236}">
                <a16:creationId xmlns:a16="http://schemas.microsoft.com/office/drawing/2014/main" id="{7B46CCB4-8CC7-1978-1499-AA90719C2ED1}"/>
              </a:ext>
            </a:extLst>
          </p:cNvPr>
          <p:cNvSpPr>
            <a:spLocks noGrp="1"/>
          </p:cNvSpPr>
          <p:nvPr>
            <p:ph type="subTitle" idx="1"/>
          </p:nvPr>
        </p:nvSpPr>
        <p:spPr>
          <a:xfrm>
            <a:off x="2330605" y="3557434"/>
            <a:ext cx="8303941" cy="434703"/>
          </a:xfrm>
          <a:solidFill>
            <a:schemeClr val="bg2">
              <a:lumMod val="90000"/>
            </a:schemeClr>
          </a:solidFill>
        </p:spPr>
        <p:txBody>
          <a:bodyPr>
            <a:normAutofit/>
          </a:bodyPr>
          <a:lstStyle/>
          <a:p>
            <a:pPr algn="ctr" rtl="0">
              <a:spcBef>
                <a:spcPts val="0"/>
              </a:spcBef>
              <a:spcAft>
                <a:spcPts val="0"/>
              </a:spcAft>
            </a:pPr>
            <a:r>
              <a:rPr lang="en-US" sz="1800" b="1" i="0" u="none" strike="noStrike" dirty="0">
                <a:solidFill>
                  <a:srgbClr val="000000"/>
                </a:solidFill>
                <a:effectLst/>
                <a:latin typeface="Arial" panose="020B0604020202020204" pitchFamily="34" charset="0"/>
              </a:rPr>
              <a:t>Abstractive Summarization for Legislative Documents </a:t>
            </a:r>
            <a:endParaRPr lang="en-US" dirty="0"/>
          </a:p>
        </p:txBody>
      </p:sp>
    </p:spTree>
    <p:extLst>
      <p:ext uri="{BB962C8B-B14F-4D97-AF65-F5344CB8AC3E}">
        <p14:creationId xmlns:p14="http://schemas.microsoft.com/office/powerpoint/2010/main" val="3420731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5A23D-8C37-F919-AE52-0DA9FA916EAC}"/>
              </a:ext>
            </a:extLst>
          </p:cNvPr>
          <p:cNvSpPr>
            <a:spLocks noGrp="1"/>
          </p:cNvSpPr>
          <p:nvPr>
            <p:ph type="title"/>
          </p:nvPr>
        </p:nvSpPr>
        <p:spPr>
          <a:xfrm>
            <a:off x="127306" y="43175"/>
            <a:ext cx="10515600" cy="1325563"/>
          </a:xfrm>
          <a:solidFill>
            <a:schemeClr val="bg1"/>
          </a:solidFill>
        </p:spPr>
        <p:txBody>
          <a:bodyPr>
            <a:normAutofit/>
          </a:bodyPr>
          <a:lstStyle/>
          <a:p>
            <a:r>
              <a:rPr lang="en-US" sz="4000" dirty="0"/>
              <a:t>Why summarize legislation? </a:t>
            </a:r>
          </a:p>
        </p:txBody>
      </p:sp>
      <p:sp>
        <p:nvSpPr>
          <p:cNvPr id="5" name="TextBox 4">
            <a:extLst>
              <a:ext uri="{FF2B5EF4-FFF2-40B4-BE49-F238E27FC236}">
                <a16:creationId xmlns:a16="http://schemas.microsoft.com/office/drawing/2014/main" id="{650C2C1B-9DC7-18E5-7D17-D534CCB81F7D}"/>
              </a:ext>
            </a:extLst>
          </p:cNvPr>
          <p:cNvSpPr txBox="1"/>
          <p:nvPr/>
        </p:nvSpPr>
        <p:spPr>
          <a:xfrm>
            <a:off x="2367521" y="1204330"/>
            <a:ext cx="5271064" cy="6863417"/>
          </a:xfrm>
          <a:prstGeom prst="rect">
            <a:avLst/>
          </a:prstGeom>
          <a:noFill/>
        </p:spPr>
        <p:txBody>
          <a:bodyPr wrap="square">
            <a:spAutoFit/>
          </a:bodyPr>
          <a:lstStyle/>
          <a:p>
            <a:r>
              <a:rPr lang="en-US" sz="800" b="0" i="0" dirty="0">
                <a:solidFill>
                  <a:srgbClr val="111827"/>
                </a:solidFill>
                <a:effectLst/>
                <a:latin typeface="IBM Plex Mono" panose="020B0509050203000203" pitchFamily="49" charset="77"/>
              </a:rPr>
              <a:t>"SECTION 1. SHORT TITLE. This Act may be cited as the ``Child Safety Lock Act of 1999''. SEC. 2. CHILD SAFETY LOCKS. (a) Definitions.--Section 921(a) of title 18, United States Code, is amended by adding at the end the following: ``(35) The term `locking device' means a device or locking mechanism-- ``(A) that-- ``(</a:t>
            </a:r>
            <a:r>
              <a:rPr lang="en-US" sz="800" b="0" i="0" dirty="0" err="1">
                <a:solidFill>
                  <a:srgbClr val="111827"/>
                </a:solidFill>
                <a:effectLst/>
                <a:latin typeface="IBM Plex Mono" panose="020B0509050203000203" pitchFamily="49" charset="77"/>
              </a:rPr>
              <a:t>i</a:t>
            </a:r>
            <a:r>
              <a:rPr lang="en-US" sz="800" b="0" i="0" dirty="0">
                <a:solidFill>
                  <a:srgbClr val="111827"/>
                </a:solidFill>
                <a:effectLst/>
                <a:latin typeface="IBM Plex Mono" panose="020B0509050203000203" pitchFamily="49" charset="77"/>
              </a:rPr>
              <a:t>) if installed on a firearm and secured by means of a key or a mechanically, electronically, or electromechanically operated combination lock, is designed to prevent the firearm from being discharged without first deactivating or removing the device by means of a key or mechanically, electronically, or electromechanically operated combination lock; ``(ii) if incorporated into the design of a firearm, is designed to prevent discharge of the firearm by any person who does not have access to the key or other device designed to unlock the mechanism and thereby allow discharge of the firearm; or ``(iii) is a safe, gun safe, gun case, lock box, or other device that is designed to store a firearm and that is designed to be unlocked only by means of a key, a combination, or other similar means; and ``(B) that is approved by a licensed firearms manufacturer for use on the handgun with which the device or locking mechanism is sold, delivered, or transferred.''. (b) Unlawful Acts.-- (1) In general.--Section 922 of title 18, United States Code, is amended by inserting after subsection (y) the following: ``(z) Locking Devices.-- ``(1) In general.--Except as provided in paragraph (2), it shall be unlawful for any licensed manufacturer, licensed importer, or licensed dealer to sell, deliver, or transfer any handgun to any person other than a licensed manufacturer, licensed importer, or licensed dealer, unless the transferee is provided with a locking device for that handgun. ``(2) Exceptions.--Paragraph (1) does not apply to-- ``(A) the-- ``(</a:t>
            </a:r>
            <a:r>
              <a:rPr lang="en-US" sz="800" b="0" i="0" dirty="0" err="1">
                <a:solidFill>
                  <a:srgbClr val="111827"/>
                </a:solidFill>
                <a:effectLst/>
                <a:latin typeface="IBM Plex Mono" panose="020B0509050203000203" pitchFamily="49" charset="77"/>
              </a:rPr>
              <a:t>i</a:t>
            </a:r>
            <a:r>
              <a:rPr lang="en-US" sz="800" b="0" i="0" dirty="0">
                <a:solidFill>
                  <a:srgbClr val="111827"/>
                </a:solidFill>
                <a:effectLst/>
                <a:latin typeface="IBM Plex Mono" panose="020B0509050203000203" pitchFamily="49" charset="77"/>
              </a:rPr>
              <a:t>) manufacture for, transfer to, or possession by, the United States or a State or a department or agency of the United States, or a State or a department, agency, or political subdivision of a State, of a firearm; or ``(ii) transfer to, or possession by, a law enforcement officer employed by an entity referred to in clause (</a:t>
            </a:r>
            <a:r>
              <a:rPr lang="en-US" sz="800" b="0" i="0" dirty="0" err="1">
                <a:solidFill>
                  <a:srgbClr val="111827"/>
                </a:solidFill>
                <a:effectLst/>
                <a:latin typeface="IBM Plex Mono" panose="020B0509050203000203" pitchFamily="49" charset="77"/>
              </a:rPr>
              <a:t>i</a:t>
            </a:r>
            <a:r>
              <a:rPr lang="en-US" sz="800" b="0" i="0" dirty="0">
                <a:solidFill>
                  <a:srgbClr val="111827"/>
                </a:solidFill>
                <a:effectLst/>
                <a:latin typeface="IBM Plex Mono" panose="020B0509050203000203" pitchFamily="49" charset="77"/>
              </a:rPr>
              <a:t>) of a firearm for law enforcement purposes (whether on or off duty); or ``(B) the transfer to, or possession by, a rail police officer employed by a rail carrier and certified or commissioned as a police officer under the laws of a State of a firearm for purposes of law enforcement (whether on or off duty).''. (2) Effective date.--Section 922(y) of title 18, United States Code, as added by this subsection, shall take effect 180 days after the date of enactment of this Act. (c) Liability; Evidence.-- (1) Liability.--Nothing in this section shall be construed to-- (A) create a cause of action against any firearms dealer or any other person for any civil liability; or (B) establish any standard of care. (2) Evidence.--Notwithstanding any other provision of law, evidence regarding compliance or noncompliance with the amendments made by this section shall not be admissible as evidence in any proceeding of any court, agency, board, or other entity, except with respect to an action to enforce this section. (3) Rule of construction.--Nothing in this subsection shall be construed to bar a governmental action to impose a penalty under section 924(p) of title 18, United States Code, for a failure to comply with section 922(y) of that title. (d) Civil Penalties.--Section 924 of title 18, United States Code, is amended-- (1) in subsection (a)(1), by striking ``or (f)'' and inserting ``(f), or (p)''; and (2) by adding at the end the following: ``(p) Penalties Relating to Locking Devices.-- ``(1) In general.-- ``(A) Suspension or revocation of license; civil penalties.--With respect to each violation of section 922(y)(1) by a licensee, the Secretary may, after notice and opportunity for hearing-- ``(</a:t>
            </a:r>
            <a:r>
              <a:rPr lang="en-US" sz="800" b="0" i="0" dirty="0" err="1">
                <a:solidFill>
                  <a:srgbClr val="111827"/>
                </a:solidFill>
                <a:effectLst/>
                <a:latin typeface="IBM Plex Mono" panose="020B0509050203000203" pitchFamily="49" charset="77"/>
              </a:rPr>
              <a:t>i</a:t>
            </a:r>
            <a:r>
              <a:rPr lang="en-US" sz="800" b="0" i="0" dirty="0">
                <a:solidFill>
                  <a:srgbClr val="111827"/>
                </a:solidFill>
                <a:effectLst/>
                <a:latin typeface="IBM Plex Mono" panose="020B0509050203000203" pitchFamily="49" charset="77"/>
              </a:rPr>
              <a:t>) suspend or revoke any license issued to the licensee under this chapter; or ``(ii) subject the licensee to a civil penalty in an amount equal to not more than $10,000. ``(B) Review.--An action of the Secretary under this paragraph may be reviewed only as provided in section 923(f). ``(2) Administrative remedies.--The suspension or revocation of a license or the imposition of a civil penalty under paragraph (1) does not preclude any administrative remedy that is otherwise available to the Secretary.''."</a:t>
            </a:r>
            <a:endParaRPr lang="en-US" sz="800" dirty="0"/>
          </a:p>
        </p:txBody>
      </p:sp>
      <p:sp>
        <p:nvSpPr>
          <p:cNvPr id="7" name="Rounded Rectangular Callout 6">
            <a:extLst>
              <a:ext uri="{FF2B5EF4-FFF2-40B4-BE49-F238E27FC236}">
                <a16:creationId xmlns:a16="http://schemas.microsoft.com/office/drawing/2014/main" id="{99C1E684-9E89-3A12-9946-75FCF41DFC23}"/>
              </a:ext>
            </a:extLst>
          </p:cNvPr>
          <p:cNvSpPr/>
          <p:nvPr/>
        </p:nvSpPr>
        <p:spPr>
          <a:xfrm>
            <a:off x="222097" y="2275237"/>
            <a:ext cx="1851102" cy="936702"/>
          </a:xfrm>
          <a:prstGeom prst="wedgeRoundRectCallout">
            <a:avLst>
              <a:gd name="adj1" fmla="val 59890"/>
              <a:gd name="adj2" fmla="val 35119"/>
              <a:gd name="adj3" fmla="val 1666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“OOF”</a:t>
            </a:r>
          </a:p>
        </p:txBody>
      </p:sp>
      <p:sp>
        <p:nvSpPr>
          <p:cNvPr id="8" name="Rounded Rectangular Callout 7">
            <a:extLst>
              <a:ext uri="{FF2B5EF4-FFF2-40B4-BE49-F238E27FC236}">
                <a16:creationId xmlns:a16="http://schemas.microsoft.com/office/drawing/2014/main" id="{89BB3B9E-3B8B-8D94-D1E6-35AB38110008}"/>
              </a:ext>
            </a:extLst>
          </p:cNvPr>
          <p:cNvSpPr/>
          <p:nvPr/>
        </p:nvSpPr>
        <p:spPr>
          <a:xfrm>
            <a:off x="222097" y="1214494"/>
            <a:ext cx="1851102" cy="936702"/>
          </a:xfrm>
          <a:prstGeom prst="wedgeRoundRectCallout">
            <a:avLst>
              <a:gd name="adj1" fmla="val 59890"/>
              <a:gd name="adj2" fmla="val 35119"/>
              <a:gd name="adj3" fmla="val 1666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“HUH?”</a:t>
            </a:r>
          </a:p>
        </p:txBody>
      </p:sp>
      <p:sp>
        <p:nvSpPr>
          <p:cNvPr id="9" name="Rounded Rectangular Callout 8">
            <a:extLst>
              <a:ext uri="{FF2B5EF4-FFF2-40B4-BE49-F238E27FC236}">
                <a16:creationId xmlns:a16="http://schemas.microsoft.com/office/drawing/2014/main" id="{B89E2974-7600-51DD-6F8D-813FA5FE2301}"/>
              </a:ext>
            </a:extLst>
          </p:cNvPr>
          <p:cNvSpPr/>
          <p:nvPr/>
        </p:nvSpPr>
        <p:spPr>
          <a:xfrm>
            <a:off x="222097" y="3341057"/>
            <a:ext cx="1851102" cy="936702"/>
          </a:xfrm>
          <a:prstGeom prst="wedgeRoundRectCallout">
            <a:avLst>
              <a:gd name="adj1" fmla="val 59890"/>
              <a:gd name="adj2" fmla="val 35119"/>
              <a:gd name="adj3" fmla="val 1666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Something about guns??</a:t>
            </a:r>
          </a:p>
        </p:txBody>
      </p:sp>
      <p:sp>
        <p:nvSpPr>
          <p:cNvPr id="10" name="Rounded Rectangular Callout 9">
            <a:extLst>
              <a:ext uri="{FF2B5EF4-FFF2-40B4-BE49-F238E27FC236}">
                <a16:creationId xmlns:a16="http://schemas.microsoft.com/office/drawing/2014/main" id="{1FE58B32-CFCC-A0E2-2346-4A0EB01FA700}"/>
              </a:ext>
            </a:extLst>
          </p:cNvPr>
          <p:cNvSpPr/>
          <p:nvPr/>
        </p:nvSpPr>
        <p:spPr>
          <a:xfrm>
            <a:off x="210837" y="5535017"/>
            <a:ext cx="1851102" cy="936702"/>
          </a:xfrm>
          <a:prstGeom prst="wedgeRoundRectCallout">
            <a:avLst>
              <a:gd name="adj1" fmla="val 59890"/>
              <a:gd name="adj2" fmla="val 35119"/>
              <a:gd name="adj3" fmla="val 1666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028" name="Picture 4" descr="Confounded emoji. Confused emoticon with jagged mouth ...">
            <a:extLst>
              <a:ext uri="{FF2B5EF4-FFF2-40B4-BE49-F238E27FC236}">
                <a16:creationId xmlns:a16="http://schemas.microsoft.com/office/drawing/2014/main" id="{78778A56-114C-4593-7B5A-DC317621F1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446" y="5697426"/>
            <a:ext cx="611884" cy="61188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graph of different colored and black lines&#10;&#10;Description automatically generated with medium confidence">
            <a:extLst>
              <a:ext uri="{FF2B5EF4-FFF2-40B4-BE49-F238E27FC236}">
                <a16:creationId xmlns:a16="http://schemas.microsoft.com/office/drawing/2014/main" id="{B12F0EB3-6A29-BCB5-B434-FB6665D76856}"/>
              </a:ext>
            </a:extLst>
          </p:cNvPr>
          <p:cNvPicPr>
            <a:picLocks noChangeAspect="1"/>
          </p:cNvPicPr>
          <p:nvPr/>
        </p:nvPicPr>
        <p:blipFill>
          <a:blip r:embed="rId3"/>
          <a:stretch>
            <a:fillRect/>
          </a:stretch>
        </p:blipFill>
        <p:spPr>
          <a:xfrm>
            <a:off x="7915489" y="2651759"/>
            <a:ext cx="4198454" cy="2512613"/>
          </a:xfrm>
          <a:prstGeom prst="rect">
            <a:avLst/>
          </a:prstGeom>
        </p:spPr>
      </p:pic>
      <p:sp>
        <p:nvSpPr>
          <p:cNvPr id="13" name="Rounded Rectangular Callout 12">
            <a:extLst>
              <a:ext uri="{FF2B5EF4-FFF2-40B4-BE49-F238E27FC236}">
                <a16:creationId xmlns:a16="http://schemas.microsoft.com/office/drawing/2014/main" id="{C2B75605-C698-621A-B008-C7AA8C63E1FE}"/>
              </a:ext>
            </a:extLst>
          </p:cNvPr>
          <p:cNvSpPr/>
          <p:nvPr/>
        </p:nvSpPr>
        <p:spPr>
          <a:xfrm>
            <a:off x="222097" y="4419940"/>
            <a:ext cx="1851102" cy="936702"/>
          </a:xfrm>
          <a:prstGeom prst="wedgeRoundRectCallout">
            <a:avLst>
              <a:gd name="adj1" fmla="val 59890"/>
              <a:gd name="adj2" fmla="val 35119"/>
              <a:gd name="adj3" fmla="val 1666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Heard about it on the news</a:t>
            </a:r>
          </a:p>
        </p:txBody>
      </p:sp>
    </p:spTree>
    <p:extLst>
      <p:ext uri="{BB962C8B-B14F-4D97-AF65-F5344CB8AC3E}">
        <p14:creationId xmlns:p14="http://schemas.microsoft.com/office/powerpoint/2010/main" val="3526952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1DD840-02BC-2820-85D1-696C235F34B0}"/>
              </a:ext>
            </a:extLst>
          </p:cNvPr>
          <p:cNvSpPr>
            <a:spLocks noGrp="1"/>
          </p:cNvSpPr>
          <p:nvPr>
            <p:ph idx="1"/>
          </p:nvPr>
        </p:nvSpPr>
        <p:spPr>
          <a:xfrm>
            <a:off x="682082" y="1569460"/>
            <a:ext cx="7703635" cy="4351338"/>
          </a:xfrm>
        </p:spPr>
        <p:txBody>
          <a:bodyPr>
            <a:normAutofit fontScale="70000" lnSpcReduction="20000"/>
          </a:bodyPr>
          <a:lstStyle/>
          <a:p>
            <a:pPr marL="0" indent="0">
              <a:buNone/>
            </a:pPr>
            <a:r>
              <a:rPr lang="en-US" b="1" i="0" u="sng" dirty="0">
                <a:solidFill>
                  <a:srgbClr val="111827"/>
                </a:solidFill>
                <a:effectLst/>
                <a:latin typeface="Calibri" panose="020F0502020204030204" pitchFamily="34" charset="0"/>
                <a:cs typeface="Calibri" panose="020F0502020204030204" pitchFamily="34" charset="0"/>
              </a:rPr>
              <a:t>Child Safety Lock Act of 1999 </a:t>
            </a:r>
          </a:p>
          <a:p>
            <a:r>
              <a:rPr lang="en-US" b="0" i="0" dirty="0">
                <a:solidFill>
                  <a:srgbClr val="111827"/>
                </a:solidFill>
                <a:effectLst/>
                <a:latin typeface="Calibri" panose="020F0502020204030204" pitchFamily="34" charset="0"/>
                <a:cs typeface="Calibri" panose="020F0502020204030204" pitchFamily="34" charset="0"/>
              </a:rPr>
              <a:t>Amends the Brady Handgun Violence Prevention Act to define (firearm) "locking device." </a:t>
            </a:r>
          </a:p>
          <a:p>
            <a:r>
              <a:rPr lang="en-US" b="0" i="0" dirty="0">
                <a:solidFill>
                  <a:srgbClr val="111827"/>
                </a:solidFill>
                <a:effectLst/>
                <a:latin typeface="Calibri" panose="020F0502020204030204" pitchFamily="34" charset="0"/>
                <a:cs typeface="Calibri" panose="020F0502020204030204" pitchFamily="34" charset="0"/>
              </a:rPr>
              <a:t>Makes it unlawful for a licensed manufacturer, importer, or dealer to sell, deliver, or transfer a handgun without a locking device to any person other than a licensed manufacturer, importer, or dealer, with exceptions for law enforcement and governmental entities. </a:t>
            </a:r>
          </a:p>
          <a:p>
            <a:r>
              <a:rPr lang="en-US" b="0" i="0" dirty="0">
                <a:solidFill>
                  <a:srgbClr val="111827"/>
                </a:solidFill>
                <a:effectLst/>
                <a:latin typeface="Calibri" panose="020F0502020204030204" pitchFamily="34" charset="0"/>
                <a:cs typeface="Calibri" panose="020F0502020204030204" pitchFamily="34" charset="0"/>
              </a:rPr>
              <a:t>Specifies that nothing in this Act shall be construed to create a cause of action against any firearms dealer or any other person for civil liability, or establish any standard of care. </a:t>
            </a:r>
          </a:p>
          <a:p>
            <a:r>
              <a:rPr lang="en-US" b="0" i="0" dirty="0">
                <a:solidFill>
                  <a:srgbClr val="111827"/>
                </a:solidFill>
                <a:effectLst/>
                <a:latin typeface="Calibri" panose="020F0502020204030204" pitchFamily="34" charset="0"/>
                <a:cs typeface="Calibri" panose="020F0502020204030204" pitchFamily="34" charset="0"/>
              </a:rPr>
              <a:t>Makes evidence regarding compliance or noncompliance with this Act inadmissible in a proceeding of any court, agency, board, or other entity, except with respect to an action to enforce this Act. </a:t>
            </a:r>
          </a:p>
          <a:p>
            <a:r>
              <a:rPr lang="en-US" b="0" i="0" dirty="0">
                <a:solidFill>
                  <a:srgbClr val="111827"/>
                </a:solidFill>
                <a:effectLst/>
                <a:latin typeface="Calibri" panose="020F0502020204030204" pitchFamily="34" charset="0"/>
                <a:cs typeface="Calibri" panose="020F0502020204030204" pitchFamily="34" charset="0"/>
              </a:rPr>
              <a:t>Sets forth civil penalties (in addition to any administrative penalties) for related violations, including suspension or loss of license.</a:t>
            </a:r>
            <a:endParaRPr lang="en-US" dirty="0">
              <a:latin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3688DA62-74C6-8F69-753E-29C5BF40B8DC}"/>
              </a:ext>
            </a:extLst>
          </p:cNvPr>
          <p:cNvSpPr>
            <a:spLocks noGrp="1"/>
          </p:cNvSpPr>
          <p:nvPr>
            <p:ph type="title"/>
          </p:nvPr>
        </p:nvSpPr>
        <p:spPr>
          <a:xfrm>
            <a:off x="127306" y="43175"/>
            <a:ext cx="10515600" cy="1325563"/>
          </a:xfrm>
          <a:solidFill>
            <a:schemeClr val="bg1"/>
          </a:solidFill>
        </p:spPr>
        <p:txBody>
          <a:bodyPr>
            <a:normAutofit/>
          </a:bodyPr>
          <a:lstStyle/>
          <a:p>
            <a:r>
              <a:rPr lang="en-US" sz="4000" dirty="0"/>
              <a:t>Why summarize legislation? </a:t>
            </a:r>
          </a:p>
        </p:txBody>
      </p:sp>
    </p:spTree>
    <p:extLst>
      <p:ext uri="{BB962C8B-B14F-4D97-AF65-F5344CB8AC3E}">
        <p14:creationId xmlns:p14="http://schemas.microsoft.com/office/powerpoint/2010/main" val="3638478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0F89E-9510-06EB-2BA0-C6B16A813B1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60CD3BC-5709-A7E2-3DFF-8D731FAD3C2B}"/>
              </a:ext>
            </a:extLst>
          </p:cNvPr>
          <p:cNvSpPr>
            <a:spLocks noGrp="1"/>
          </p:cNvSpPr>
          <p:nvPr>
            <p:ph idx="1"/>
          </p:nvPr>
        </p:nvSpPr>
        <p:spPr/>
        <p:txBody>
          <a:bodyPr/>
          <a:lstStyle/>
          <a:p>
            <a:r>
              <a:rPr lang="en-US" dirty="0">
                <a:solidFill>
                  <a:srgbClr val="C00000"/>
                </a:solidFill>
              </a:rPr>
              <a:t>Will build this out further</a:t>
            </a:r>
          </a:p>
        </p:txBody>
      </p:sp>
    </p:spTree>
    <p:extLst>
      <p:ext uri="{BB962C8B-B14F-4D97-AF65-F5344CB8AC3E}">
        <p14:creationId xmlns:p14="http://schemas.microsoft.com/office/powerpoint/2010/main" val="1811621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DF27D-487D-050E-3506-001EABF34CBD}"/>
              </a:ext>
            </a:extLst>
          </p:cNvPr>
          <p:cNvSpPr>
            <a:spLocks noGrp="1"/>
          </p:cNvSpPr>
          <p:nvPr>
            <p:ph type="title"/>
          </p:nvPr>
        </p:nvSpPr>
        <p:spPr/>
        <p:txBody>
          <a:bodyPr/>
          <a:lstStyle/>
          <a:p>
            <a:endParaRPr lang="en-US"/>
          </a:p>
        </p:txBody>
      </p:sp>
      <p:pic>
        <p:nvPicPr>
          <p:cNvPr id="7" name="Content Placeholder 6" descr="A blue graph with numbers and a white background&#10;&#10;Description automatically generated">
            <a:extLst>
              <a:ext uri="{FF2B5EF4-FFF2-40B4-BE49-F238E27FC236}">
                <a16:creationId xmlns:a16="http://schemas.microsoft.com/office/drawing/2014/main" id="{5540BBCB-E3EB-B7C9-ADB9-F110EC2A1BF5}"/>
              </a:ext>
            </a:extLst>
          </p:cNvPr>
          <p:cNvPicPr>
            <a:picLocks noGrp="1" noChangeAspect="1"/>
          </p:cNvPicPr>
          <p:nvPr>
            <p:ph idx="1"/>
          </p:nvPr>
        </p:nvPicPr>
        <p:blipFill>
          <a:blip r:embed="rId2"/>
          <a:stretch>
            <a:fillRect/>
          </a:stretch>
        </p:blipFill>
        <p:spPr>
          <a:xfrm>
            <a:off x="3055244" y="1825625"/>
            <a:ext cx="6081512" cy="4351338"/>
          </a:xfrm>
        </p:spPr>
      </p:pic>
    </p:spTree>
    <p:extLst>
      <p:ext uri="{BB962C8B-B14F-4D97-AF65-F5344CB8AC3E}">
        <p14:creationId xmlns:p14="http://schemas.microsoft.com/office/powerpoint/2010/main" val="2638098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2894</TotalTime>
  <Words>3448</Words>
  <Application>Microsoft Macintosh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IBM Plex Mono</vt:lpstr>
      <vt:lpstr>Office Theme</vt:lpstr>
      <vt:lpstr>It’s LEGALESE to Me</vt:lpstr>
      <vt:lpstr>Why summarize legislation? </vt:lpstr>
      <vt:lpstr>Why summarize legislation?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Rebecca Nissan</dc:creator>
  <cp:lastModifiedBy>Rebecca Nissan</cp:lastModifiedBy>
  <cp:revision>9</cp:revision>
  <dcterms:created xsi:type="dcterms:W3CDTF">2023-08-04T16:37:23Z</dcterms:created>
  <dcterms:modified xsi:type="dcterms:W3CDTF">2023-08-06T16:51:34Z</dcterms:modified>
</cp:coreProperties>
</file>