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69" r:id="rId5"/>
    <p:sldId id="273" r:id="rId6"/>
    <p:sldId id="259" r:id="rId7"/>
    <p:sldId id="261" r:id="rId8"/>
    <p:sldId id="262" r:id="rId9"/>
    <p:sldId id="270" r:id="rId10"/>
    <p:sldId id="263" r:id="rId11"/>
    <p:sldId id="265" r:id="rId12"/>
    <p:sldId id="266" r:id="rId13"/>
    <p:sldId id="267" r:id="rId14"/>
    <p:sldId id="274" r:id="rId15"/>
    <p:sldId id="275" r:id="rId16"/>
    <p:sldId id="268" r:id="rId17"/>
    <p:sldId id="271"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66312-E9D9-9E2C-6781-DE09EC7E326F}" v="799" dt="2020-01-15T15:51:07.693"/>
    <p1510:client id="{DD46BDD2-E085-D9B9-A058-614217FE86A5}" v="228" dt="2020-01-15T17:44:58.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p:normalViewPr>
  <p:slideViewPr>
    <p:cSldViewPr snapToGrid="0" showGuides="1">
      <p:cViewPr varScale="1">
        <p:scale>
          <a:sx n="111" d="100"/>
          <a:sy n="111" d="100"/>
        </p:scale>
        <p:origin x="456" y="114"/>
      </p:cViewPr>
      <p:guideLst>
        <p:guide orient="horz" pos="2184"/>
        <p:guide pos="3840"/>
      </p:guideLst>
    </p:cSldViewPr>
  </p:slideViewPr>
  <p:notesTextViewPr>
    <p:cViewPr>
      <p:scale>
        <a:sx n="1" d="1"/>
        <a:sy n="1" d="1"/>
      </p:scale>
      <p:origin x="0" y="0"/>
    </p:cViewPr>
  </p:notesTextViewPr>
  <p:notesViewPr>
    <p:cSldViewPr snapToGrid="0" showGuides="1">
      <p:cViewPr>
        <p:scale>
          <a:sx n="200" d="100"/>
          <a:sy n="200" d="100"/>
        </p:scale>
        <p:origin x="144" y="-748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son, Rebecca (olsonre)" userId="S::olsonre@ucmail.uc.edu::aab7ae0c-88c3-4042-b31b-c326213ddaf4" providerId="AD" clId="Web-{DD46BDD2-E085-D9B9-A058-614217FE86A5}"/>
    <pc:docChg chg="modSld">
      <pc:chgData name="Olson, Rebecca (olsonre)" userId="S::olsonre@ucmail.uc.edu::aab7ae0c-88c3-4042-b31b-c326213ddaf4" providerId="AD" clId="Web-{DD46BDD2-E085-D9B9-A058-614217FE86A5}" dt="2020-01-15T17:44:58.157" v="227" actId="20577"/>
      <pc:docMkLst>
        <pc:docMk/>
      </pc:docMkLst>
      <pc:sldChg chg="modSp">
        <pc:chgData name="Olson, Rebecca (olsonre)" userId="S::olsonre@ucmail.uc.edu::aab7ae0c-88c3-4042-b31b-c326213ddaf4" providerId="AD" clId="Web-{DD46BDD2-E085-D9B9-A058-614217FE86A5}" dt="2020-01-15T17:44:58.157" v="226" actId="20577"/>
        <pc:sldMkLst>
          <pc:docMk/>
          <pc:sldMk cId="2836093690" sldId="271"/>
        </pc:sldMkLst>
        <pc:spChg chg="mod">
          <ac:chgData name="Olson, Rebecca (olsonre)" userId="S::olsonre@ucmail.uc.edu::aab7ae0c-88c3-4042-b31b-c326213ddaf4" providerId="AD" clId="Web-{DD46BDD2-E085-D9B9-A058-614217FE86A5}" dt="2020-01-15T17:44:58.157" v="226" actId="20577"/>
          <ac:spMkLst>
            <pc:docMk/>
            <pc:sldMk cId="2836093690" sldId="271"/>
            <ac:spMk id="3" creationId="{00000000-0000-0000-0000-000000000000}"/>
          </ac:spMkLst>
        </pc:spChg>
      </pc:sldChg>
    </pc:docChg>
  </pc:docChgLst>
  <pc:docChgLst>
    <pc:chgData name="Olson, Rebecca (olsonre)" userId="S::olsonre@ucmail.uc.edu::aab7ae0c-88c3-4042-b31b-c326213ddaf4" providerId="AD" clId="Web-{41566312-E9D9-9E2C-6781-DE09EC7E326F}"/>
    <pc:docChg chg="addSld delSld modSld">
      <pc:chgData name="Olson, Rebecca (olsonre)" userId="S::olsonre@ucmail.uc.edu::aab7ae0c-88c3-4042-b31b-c326213ddaf4" providerId="AD" clId="Web-{41566312-E9D9-9E2C-6781-DE09EC7E326F}" dt="2020-01-15T15:51:07.693" v="797" actId="14100"/>
      <pc:docMkLst>
        <pc:docMk/>
      </pc:docMkLst>
      <pc:sldChg chg="del">
        <pc:chgData name="Olson, Rebecca (olsonre)" userId="S::olsonre@ucmail.uc.edu::aab7ae0c-88c3-4042-b31b-c326213ddaf4" providerId="AD" clId="Web-{41566312-E9D9-9E2C-6781-DE09EC7E326F}" dt="2020-01-15T01:41:26.421" v="261"/>
        <pc:sldMkLst>
          <pc:docMk/>
          <pc:sldMk cId="207152902" sldId="260"/>
        </pc:sldMkLst>
      </pc:sldChg>
      <pc:sldChg chg="addSp delSp modSp mod setBg modClrScheme chgLayout">
        <pc:chgData name="Olson, Rebecca (olsonre)" userId="S::olsonre@ucmail.uc.edu::aab7ae0c-88c3-4042-b31b-c326213ddaf4" providerId="AD" clId="Web-{41566312-E9D9-9E2C-6781-DE09EC7E326F}" dt="2020-01-15T01:40:04.480" v="260"/>
        <pc:sldMkLst>
          <pc:docMk/>
          <pc:sldMk cId="3785932343" sldId="262"/>
        </pc:sldMkLst>
        <pc:spChg chg="mod">
          <ac:chgData name="Olson, Rebecca (olsonre)" userId="S::olsonre@ucmail.uc.edu::aab7ae0c-88c3-4042-b31b-c326213ddaf4" providerId="AD" clId="Web-{41566312-E9D9-9E2C-6781-DE09EC7E326F}" dt="2020-01-15T01:40:04.480" v="260"/>
          <ac:spMkLst>
            <pc:docMk/>
            <pc:sldMk cId="3785932343" sldId="262"/>
            <ac:spMk id="2" creationId="{00000000-0000-0000-0000-000000000000}"/>
          </ac:spMkLst>
        </pc:spChg>
        <pc:spChg chg="add del mod">
          <ac:chgData name="Olson, Rebecca (olsonre)" userId="S::olsonre@ucmail.uc.edu::aab7ae0c-88c3-4042-b31b-c326213ddaf4" providerId="AD" clId="Web-{41566312-E9D9-9E2C-6781-DE09EC7E326F}" dt="2020-01-15T01:40:04.480" v="259"/>
          <ac:spMkLst>
            <pc:docMk/>
            <pc:sldMk cId="3785932343" sldId="262"/>
            <ac:spMk id="6" creationId="{3F4AB40B-5773-4484-AC43-831276413885}"/>
          </ac:spMkLst>
        </pc:spChg>
        <pc:spChg chg="add del mod">
          <ac:chgData name="Olson, Rebecca (olsonre)" userId="S::olsonre@ucmail.uc.edu::aab7ae0c-88c3-4042-b31b-c326213ddaf4" providerId="AD" clId="Web-{41566312-E9D9-9E2C-6781-DE09EC7E326F}" dt="2020-01-15T01:40:00.464" v="257"/>
          <ac:spMkLst>
            <pc:docMk/>
            <pc:sldMk cId="3785932343" sldId="262"/>
            <ac:spMk id="9" creationId="{1335116A-BF4C-4236-8B8F-4A01BE771C59}"/>
          </ac:spMkLst>
        </pc:spChg>
        <pc:picChg chg="del">
          <ac:chgData name="Olson, Rebecca (olsonre)" userId="S::olsonre@ucmail.uc.edu::aab7ae0c-88c3-4042-b31b-c326213ddaf4" providerId="AD" clId="Web-{41566312-E9D9-9E2C-6781-DE09EC7E326F}" dt="2020-01-15T01:39:28.884" v="249"/>
          <ac:picMkLst>
            <pc:docMk/>
            <pc:sldMk cId="3785932343" sldId="262"/>
            <ac:picMk id="3" creationId="{00000000-0000-0000-0000-000000000000}"/>
          </ac:picMkLst>
        </pc:picChg>
        <pc:picChg chg="add mod">
          <ac:chgData name="Olson, Rebecca (olsonre)" userId="S::olsonre@ucmail.uc.edu::aab7ae0c-88c3-4042-b31b-c326213ddaf4" providerId="AD" clId="Web-{41566312-E9D9-9E2C-6781-DE09EC7E326F}" dt="2020-01-15T01:40:04.480" v="260"/>
          <ac:picMkLst>
            <pc:docMk/>
            <pc:sldMk cId="3785932343" sldId="262"/>
            <ac:picMk id="4" creationId="{5FE1396D-CB81-4012-B5A6-EC87532955FB}"/>
          </ac:picMkLst>
        </pc:picChg>
      </pc:sldChg>
      <pc:sldChg chg="modSp">
        <pc:chgData name="Olson, Rebecca (olsonre)" userId="S::olsonre@ucmail.uc.edu::aab7ae0c-88c3-4042-b31b-c326213ddaf4" providerId="AD" clId="Web-{41566312-E9D9-9E2C-6781-DE09EC7E326F}" dt="2020-01-15T01:42:27.033" v="268" actId="20577"/>
        <pc:sldMkLst>
          <pc:docMk/>
          <pc:sldMk cId="136090927" sldId="263"/>
        </pc:sldMkLst>
        <pc:spChg chg="mod">
          <ac:chgData name="Olson, Rebecca (olsonre)" userId="S::olsonre@ucmail.uc.edu::aab7ae0c-88c3-4042-b31b-c326213ddaf4" providerId="AD" clId="Web-{41566312-E9D9-9E2C-6781-DE09EC7E326F}" dt="2020-01-15T01:42:27.033" v="268" actId="20577"/>
          <ac:spMkLst>
            <pc:docMk/>
            <pc:sldMk cId="136090927" sldId="263"/>
            <ac:spMk id="3" creationId="{00000000-0000-0000-0000-000000000000}"/>
          </ac:spMkLst>
        </pc:spChg>
      </pc:sldChg>
      <pc:sldChg chg="modSp">
        <pc:chgData name="Olson, Rebecca (olsonre)" userId="S::olsonre@ucmail.uc.edu::aab7ae0c-88c3-4042-b31b-c326213ddaf4" providerId="AD" clId="Web-{41566312-E9D9-9E2C-6781-DE09EC7E326F}" dt="2020-01-15T01:42:49.471" v="274" actId="20577"/>
        <pc:sldMkLst>
          <pc:docMk/>
          <pc:sldMk cId="1717929795" sldId="265"/>
        </pc:sldMkLst>
        <pc:spChg chg="mod">
          <ac:chgData name="Olson, Rebecca (olsonre)" userId="S::olsonre@ucmail.uc.edu::aab7ae0c-88c3-4042-b31b-c326213ddaf4" providerId="AD" clId="Web-{41566312-E9D9-9E2C-6781-DE09EC7E326F}" dt="2020-01-15T01:42:49.471" v="274" actId="20577"/>
          <ac:spMkLst>
            <pc:docMk/>
            <pc:sldMk cId="1717929795" sldId="265"/>
            <ac:spMk id="3" creationId="{00000000-0000-0000-0000-000000000000}"/>
          </ac:spMkLst>
        </pc:spChg>
      </pc:sldChg>
      <pc:sldChg chg="modSp">
        <pc:chgData name="Olson, Rebecca (olsonre)" userId="S::olsonre@ucmail.uc.edu::aab7ae0c-88c3-4042-b31b-c326213ddaf4" providerId="AD" clId="Web-{41566312-E9D9-9E2C-6781-DE09EC7E326F}" dt="2020-01-15T01:55:09.615" v="676" actId="1076"/>
        <pc:sldMkLst>
          <pc:docMk/>
          <pc:sldMk cId="4030302047" sldId="269"/>
        </pc:sldMkLst>
        <pc:spChg chg="mod">
          <ac:chgData name="Olson, Rebecca (olsonre)" userId="S::olsonre@ucmail.uc.edu::aab7ae0c-88c3-4042-b31b-c326213ddaf4" providerId="AD" clId="Web-{41566312-E9D9-9E2C-6781-DE09EC7E326F}" dt="2020-01-15T01:55:05.334" v="673" actId="20577"/>
          <ac:spMkLst>
            <pc:docMk/>
            <pc:sldMk cId="4030302047" sldId="269"/>
            <ac:spMk id="2" creationId="{00000000-0000-0000-0000-000000000000}"/>
          </ac:spMkLst>
        </pc:spChg>
        <pc:picChg chg="mod">
          <ac:chgData name="Olson, Rebecca (olsonre)" userId="S::olsonre@ucmail.uc.edu::aab7ae0c-88c3-4042-b31b-c326213ddaf4" providerId="AD" clId="Web-{41566312-E9D9-9E2C-6781-DE09EC7E326F}" dt="2020-01-15T01:55:09.615" v="676" actId="1076"/>
          <ac:picMkLst>
            <pc:docMk/>
            <pc:sldMk cId="4030302047" sldId="269"/>
            <ac:picMk id="4" creationId="{00000000-0000-0000-0000-000000000000}"/>
          </ac:picMkLst>
        </pc:picChg>
      </pc:sldChg>
      <pc:sldChg chg="modSp">
        <pc:chgData name="Olson, Rebecca (olsonre)" userId="S::olsonre@ucmail.uc.edu::aab7ae0c-88c3-4042-b31b-c326213ddaf4" providerId="AD" clId="Web-{41566312-E9D9-9E2C-6781-DE09EC7E326F}" dt="2020-01-15T01:36:53.253" v="247" actId="20577"/>
        <pc:sldMkLst>
          <pc:docMk/>
          <pc:sldMk cId="2040877493" sldId="273"/>
        </pc:sldMkLst>
        <pc:spChg chg="mod">
          <ac:chgData name="Olson, Rebecca (olsonre)" userId="S::olsonre@ucmail.uc.edu::aab7ae0c-88c3-4042-b31b-c326213ddaf4" providerId="AD" clId="Web-{41566312-E9D9-9E2C-6781-DE09EC7E326F}" dt="2020-01-15T01:36:53.253" v="247" actId="20577"/>
          <ac:spMkLst>
            <pc:docMk/>
            <pc:sldMk cId="2040877493" sldId="273"/>
            <ac:spMk id="4" creationId="{00000000-0000-0000-0000-000000000000}"/>
          </ac:spMkLst>
        </pc:spChg>
        <pc:spChg chg="mod">
          <ac:chgData name="Olson, Rebecca (olsonre)" userId="S::olsonre@ucmail.uc.edu::aab7ae0c-88c3-4042-b31b-c326213ddaf4" providerId="AD" clId="Web-{41566312-E9D9-9E2C-6781-DE09EC7E326F}" dt="2020-01-15T01:35:56.344" v="22" actId="20577"/>
          <ac:spMkLst>
            <pc:docMk/>
            <pc:sldMk cId="2040877493" sldId="273"/>
            <ac:spMk id="6" creationId="{00000000-0000-0000-0000-000000000000}"/>
          </ac:spMkLst>
        </pc:spChg>
      </pc:sldChg>
      <pc:sldChg chg="addSp modSp new">
        <pc:chgData name="Olson, Rebecca (olsonre)" userId="S::olsonre@ucmail.uc.edu::aab7ae0c-88c3-4042-b31b-c326213ddaf4" providerId="AD" clId="Web-{41566312-E9D9-9E2C-6781-DE09EC7E326F}" dt="2020-01-15T14:38:41.603" v="682" actId="20577"/>
        <pc:sldMkLst>
          <pc:docMk/>
          <pc:sldMk cId="203473395" sldId="274"/>
        </pc:sldMkLst>
        <pc:spChg chg="mod">
          <ac:chgData name="Olson, Rebecca (olsonre)" userId="S::olsonre@ucmail.uc.edu::aab7ae0c-88c3-4042-b31b-c326213ddaf4" providerId="AD" clId="Web-{41566312-E9D9-9E2C-6781-DE09EC7E326F}" dt="2020-01-15T01:43:47.115" v="294" actId="20577"/>
          <ac:spMkLst>
            <pc:docMk/>
            <pc:sldMk cId="203473395" sldId="274"/>
            <ac:spMk id="2" creationId="{BFCB1D7F-3786-41DC-9E4C-CC47C41BBC2A}"/>
          </ac:spMkLst>
        </pc:spChg>
        <pc:spChg chg="mod">
          <ac:chgData name="Olson, Rebecca (olsonre)" userId="S::olsonre@ucmail.uc.edu::aab7ae0c-88c3-4042-b31b-c326213ddaf4" providerId="AD" clId="Web-{41566312-E9D9-9E2C-6781-DE09EC7E326F}" dt="2020-01-15T14:38:41.603" v="682" actId="20577"/>
          <ac:spMkLst>
            <pc:docMk/>
            <pc:sldMk cId="203473395" sldId="274"/>
            <ac:spMk id="3" creationId="{7B52E394-8E20-4A7C-BE88-43A8DD6BD1B8}"/>
          </ac:spMkLst>
        </pc:spChg>
        <pc:spChg chg="add mod">
          <ac:chgData name="Olson, Rebecca (olsonre)" userId="S::olsonre@ucmail.uc.edu::aab7ae0c-88c3-4042-b31b-c326213ddaf4" providerId="AD" clId="Web-{41566312-E9D9-9E2C-6781-DE09EC7E326F}" dt="2020-01-15T01:52:24.077" v="473" actId="1076"/>
          <ac:spMkLst>
            <pc:docMk/>
            <pc:sldMk cId="203473395" sldId="274"/>
            <ac:spMk id="4" creationId="{AC7F452C-B2FE-4968-958C-B11A5FDEAD86}"/>
          </ac:spMkLst>
        </pc:spChg>
        <pc:picChg chg="add mod">
          <ac:chgData name="Olson, Rebecca (olsonre)" userId="S::olsonre@ucmail.uc.edu::aab7ae0c-88c3-4042-b31b-c326213ddaf4" providerId="AD" clId="Web-{41566312-E9D9-9E2C-6781-DE09EC7E326F}" dt="2020-01-15T01:53:40.018" v="608" actId="1076"/>
          <ac:picMkLst>
            <pc:docMk/>
            <pc:sldMk cId="203473395" sldId="274"/>
            <ac:picMk id="5" creationId="{FD95606B-8122-4707-A9F4-60CA52CB1D9D}"/>
          </ac:picMkLst>
        </pc:picChg>
      </pc:sldChg>
      <pc:sldChg chg="modSp new">
        <pc:chgData name="Olson, Rebecca (olsonre)" userId="S::olsonre@ucmail.uc.edu::aab7ae0c-88c3-4042-b31b-c326213ddaf4" providerId="AD" clId="Web-{41566312-E9D9-9E2C-6781-DE09EC7E326F}" dt="2020-01-15T15:51:07.693" v="797" actId="14100"/>
        <pc:sldMkLst>
          <pc:docMk/>
          <pc:sldMk cId="1283906301" sldId="275"/>
        </pc:sldMkLst>
        <pc:spChg chg="mod">
          <ac:chgData name="Olson, Rebecca (olsonre)" userId="S::olsonre@ucmail.uc.edu::aab7ae0c-88c3-4042-b31b-c326213ddaf4" providerId="AD" clId="Web-{41566312-E9D9-9E2C-6781-DE09EC7E326F}" dt="2020-01-15T14:46:31.932" v="724" actId="20577"/>
          <ac:spMkLst>
            <pc:docMk/>
            <pc:sldMk cId="1283906301" sldId="275"/>
            <ac:spMk id="2" creationId="{FC3E860A-DE0A-4CE9-AD73-5D199AC0DE17}"/>
          </ac:spMkLst>
        </pc:spChg>
        <pc:spChg chg="mod">
          <ac:chgData name="Olson, Rebecca (olsonre)" userId="S::olsonre@ucmail.uc.edu::aab7ae0c-88c3-4042-b31b-c326213ddaf4" providerId="AD" clId="Web-{41566312-E9D9-9E2C-6781-DE09EC7E326F}" dt="2020-01-15T15:51:07.693" v="797" actId="14100"/>
          <ac:spMkLst>
            <pc:docMk/>
            <pc:sldMk cId="1283906301" sldId="275"/>
            <ac:spMk id="3" creationId="{00EE3CBC-AF6E-421E-84ED-BEAA06C72EF9}"/>
          </ac:spMkLst>
        </pc:spChg>
      </pc:sldChg>
      <pc:sldChg chg="new del">
        <pc:chgData name="Olson, Rebecca (olsonre)" userId="S::olsonre@ucmail.uc.edu::aab7ae0c-88c3-4042-b31b-c326213ddaf4" providerId="AD" clId="Web-{41566312-E9D9-9E2C-6781-DE09EC7E326F}" dt="2020-01-15T14:50:50.760" v="796"/>
        <pc:sldMkLst>
          <pc:docMk/>
          <pc:sldMk cId="2918475726" sldId="276"/>
        </pc:sldMkLst>
      </pc:sldChg>
    </pc:docChg>
  </pc:docChgLst>
  <pc:docChgLst>
    <pc:chgData name="Olson, Rebecca (olsonre)" userId="aab7ae0c-88c3-4042-b31b-c326213ddaf4" providerId="ADAL" clId="{E07E1C7E-5AD9-4842-9335-F550DB945A95}"/>
    <pc:docChg chg="custSel modSld">
      <pc:chgData name="Olson, Rebecca (olsonre)" userId="aab7ae0c-88c3-4042-b31b-c326213ddaf4" providerId="ADAL" clId="{E07E1C7E-5AD9-4842-9335-F550DB945A95}" dt="2019-12-17T14:39:48.221" v="3610" actId="20577"/>
      <pc:docMkLst>
        <pc:docMk/>
      </pc:docMkLst>
      <pc:sldChg chg="modNotes">
        <pc:chgData name="Olson, Rebecca (olsonre)" userId="aab7ae0c-88c3-4042-b31b-c326213ddaf4" providerId="ADAL" clId="{E07E1C7E-5AD9-4842-9335-F550DB945A95}" dt="2019-12-17T14:20:41.337" v="1254" actId="20577"/>
        <pc:sldMkLst>
          <pc:docMk/>
          <pc:sldMk cId="367605237" sldId="261"/>
        </pc:sldMkLst>
      </pc:sldChg>
      <pc:sldChg chg="modNotes">
        <pc:chgData name="Olson, Rebecca (olsonre)" userId="aab7ae0c-88c3-4042-b31b-c326213ddaf4" providerId="ADAL" clId="{E07E1C7E-5AD9-4842-9335-F550DB945A95}" dt="2019-12-17T14:21:28.023" v="1363" actId="20577"/>
        <pc:sldMkLst>
          <pc:docMk/>
          <pc:sldMk cId="3785932343" sldId="262"/>
        </pc:sldMkLst>
      </pc:sldChg>
      <pc:sldChg chg="modNotes">
        <pc:chgData name="Olson, Rebecca (olsonre)" userId="aab7ae0c-88c3-4042-b31b-c326213ddaf4" providerId="ADAL" clId="{E07E1C7E-5AD9-4842-9335-F550DB945A95}" dt="2019-12-17T14:28:34.164" v="2385" actId="20577"/>
        <pc:sldMkLst>
          <pc:docMk/>
          <pc:sldMk cId="136090927" sldId="263"/>
        </pc:sldMkLst>
      </pc:sldChg>
      <pc:sldChg chg="modNotes">
        <pc:chgData name="Olson, Rebecca (olsonre)" userId="aab7ae0c-88c3-4042-b31b-c326213ddaf4" providerId="ADAL" clId="{E07E1C7E-5AD9-4842-9335-F550DB945A95}" dt="2019-12-17T14:30:36.205" v="2755" actId="20577"/>
        <pc:sldMkLst>
          <pc:docMk/>
          <pc:sldMk cId="1717929795" sldId="265"/>
        </pc:sldMkLst>
      </pc:sldChg>
      <pc:sldChg chg="modNotes">
        <pc:chgData name="Olson, Rebecca (olsonre)" userId="aab7ae0c-88c3-4042-b31b-c326213ddaf4" providerId="ADAL" clId="{E07E1C7E-5AD9-4842-9335-F550DB945A95}" dt="2019-12-17T14:37:17.317" v="2963" actId="20577"/>
        <pc:sldMkLst>
          <pc:docMk/>
          <pc:sldMk cId="1500279289" sldId="266"/>
        </pc:sldMkLst>
      </pc:sldChg>
      <pc:sldChg chg="modNotes">
        <pc:chgData name="Olson, Rebecca (olsonre)" userId="aab7ae0c-88c3-4042-b31b-c326213ddaf4" providerId="ADAL" clId="{E07E1C7E-5AD9-4842-9335-F550DB945A95}" dt="2019-12-17T14:39:48.221" v="3610" actId="20577"/>
        <pc:sldMkLst>
          <pc:docMk/>
          <pc:sldMk cId="3882762273" sldId="267"/>
        </pc:sldMkLst>
      </pc:sldChg>
      <pc:sldChg chg="modNotes">
        <pc:chgData name="Olson, Rebecca (olsonre)" userId="aab7ae0c-88c3-4042-b31b-c326213ddaf4" providerId="ADAL" clId="{E07E1C7E-5AD9-4842-9335-F550DB945A95}" dt="2019-12-17T14:25:52.222" v="1947" actId="20577"/>
        <pc:sldMkLst>
          <pc:docMk/>
          <pc:sldMk cId="62850540"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84E6C-71BC-4FE5-845B-84CB65D3A9C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139C6741-E9FC-47E2-BDD4-256AFE08EC48}">
      <dgm:prSet phldrT="[Text]"/>
      <dgm:spPr>
        <a:solidFill>
          <a:srgbClr val="0070C0"/>
        </a:solidFill>
      </dgm:spPr>
      <dgm:t>
        <a:bodyPr/>
        <a:lstStyle/>
        <a:p>
          <a:r>
            <a:rPr lang="en-US" dirty="0"/>
            <a:t>Metadata</a:t>
          </a:r>
        </a:p>
      </dgm:t>
    </dgm:pt>
    <dgm:pt modelId="{0CBCC186-5294-4822-A667-7F089B32AA1A}" type="parTrans" cxnId="{C264CEA0-B0C6-493A-907F-22FE1182449D}">
      <dgm:prSet/>
      <dgm:spPr/>
      <dgm:t>
        <a:bodyPr/>
        <a:lstStyle/>
        <a:p>
          <a:endParaRPr lang="en-US"/>
        </a:p>
      </dgm:t>
    </dgm:pt>
    <dgm:pt modelId="{AF3DE354-CB07-4EC6-A753-0192413E3541}" type="sibTrans" cxnId="{C264CEA0-B0C6-493A-907F-22FE1182449D}">
      <dgm:prSet/>
      <dgm:spPr/>
      <dgm:t>
        <a:bodyPr/>
        <a:lstStyle/>
        <a:p>
          <a:endParaRPr lang="en-US"/>
        </a:p>
      </dgm:t>
    </dgm:pt>
    <dgm:pt modelId="{B93909C2-9E46-4C8B-8212-571BE0C33D4E}">
      <dgm:prSet phldrT="[Text]"/>
      <dgm:spPr>
        <a:solidFill>
          <a:schemeClr val="accent2">
            <a:lumMod val="75000"/>
          </a:schemeClr>
        </a:solidFill>
      </dgm:spPr>
      <dgm:t>
        <a:bodyPr/>
        <a:lstStyle/>
        <a:p>
          <a:r>
            <a:rPr lang="en-US" dirty="0"/>
            <a:t>Descriptive</a:t>
          </a:r>
        </a:p>
      </dgm:t>
    </dgm:pt>
    <dgm:pt modelId="{DF01C72F-E483-4918-8B75-E351D83D5D78}" type="parTrans" cxnId="{C56BEB6B-8351-4F4B-8369-E4BB3608AE88}">
      <dgm:prSet/>
      <dgm:spPr/>
      <dgm:t>
        <a:bodyPr/>
        <a:lstStyle/>
        <a:p>
          <a:endParaRPr lang="en-US"/>
        </a:p>
      </dgm:t>
    </dgm:pt>
    <dgm:pt modelId="{367F4DDF-953B-4486-9460-B2227F246E11}" type="sibTrans" cxnId="{C56BEB6B-8351-4F4B-8369-E4BB3608AE88}">
      <dgm:prSet/>
      <dgm:spPr/>
      <dgm:t>
        <a:bodyPr/>
        <a:lstStyle/>
        <a:p>
          <a:endParaRPr lang="en-US"/>
        </a:p>
      </dgm:t>
    </dgm:pt>
    <dgm:pt modelId="{044393BD-A82C-4531-A95B-D8119DB761A3}">
      <dgm:prSet phldrT="[Text]"/>
      <dgm:spPr>
        <a:solidFill>
          <a:schemeClr val="accent6">
            <a:lumMod val="75000"/>
          </a:schemeClr>
        </a:solidFill>
      </dgm:spPr>
      <dgm:t>
        <a:bodyPr/>
        <a:lstStyle/>
        <a:p>
          <a:r>
            <a:rPr lang="en-US" dirty="0"/>
            <a:t>Administrative</a:t>
          </a:r>
        </a:p>
      </dgm:t>
    </dgm:pt>
    <dgm:pt modelId="{FB240766-F84F-46A4-8D54-7C42571A2B05}" type="parTrans" cxnId="{6422B598-5F40-47C9-932B-BD960F794C77}">
      <dgm:prSet/>
      <dgm:spPr/>
      <dgm:t>
        <a:bodyPr/>
        <a:lstStyle/>
        <a:p>
          <a:endParaRPr lang="en-US"/>
        </a:p>
      </dgm:t>
    </dgm:pt>
    <dgm:pt modelId="{60B40ABF-8AB8-4206-8986-C81448001472}" type="sibTrans" cxnId="{6422B598-5F40-47C9-932B-BD960F794C77}">
      <dgm:prSet/>
      <dgm:spPr/>
      <dgm:t>
        <a:bodyPr/>
        <a:lstStyle/>
        <a:p>
          <a:endParaRPr lang="en-US"/>
        </a:p>
      </dgm:t>
    </dgm:pt>
    <dgm:pt modelId="{47CBD205-0344-46A8-8206-1F1BFBAE0F7F}">
      <dgm:prSet phldrT="[Text]"/>
      <dgm:spPr>
        <a:solidFill>
          <a:schemeClr val="accent4">
            <a:lumMod val="75000"/>
          </a:schemeClr>
        </a:solidFill>
      </dgm:spPr>
      <dgm:t>
        <a:bodyPr/>
        <a:lstStyle/>
        <a:p>
          <a:r>
            <a:rPr lang="en-US" dirty="0"/>
            <a:t>Structural</a:t>
          </a:r>
        </a:p>
      </dgm:t>
    </dgm:pt>
    <dgm:pt modelId="{ECE652E1-B09A-4DEA-82A5-106A64B75F86}" type="parTrans" cxnId="{8F15C888-7B55-42A1-BCFD-C8CE7F3EA0C8}">
      <dgm:prSet/>
      <dgm:spPr/>
      <dgm:t>
        <a:bodyPr/>
        <a:lstStyle/>
        <a:p>
          <a:endParaRPr lang="en-US"/>
        </a:p>
      </dgm:t>
    </dgm:pt>
    <dgm:pt modelId="{1842B78E-0466-40C3-97E1-8ACB131A6CA7}" type="sibTrans" cxnId="{8F15C888-7B55-42A1-BCFD-C8CE7F3EA0C8}">
      <dgm:prSet/>
      <dgm:spPr/>
      <dgm:t>
        <a:bodyPr/>
        <a:lstStyle/>
        <a:p>
          <a:endParaRPr lang="en-US"/>
        </a:p>
      </dgm:t>
    </dgm:pt>
    <dgm:pt modelId="{B30DA77C-2259-4F6F-B195-6AA29E82E134}" type="pres">
      <dgm:prSet presAssocID="{EDD84E6C-71BC-4FE5-845B-84CB65D3A9C5}" presName="Name0" presStyleCnt="0">
        <dgm:presLayoutVars>
          <dgm:chMax val="1"/>
          <dgm:chPref val="1"/>
          <dgm:dir/>
          <dgm:animOne val="branch"/>
          <dgm:animLvl val="lvl"/>
        </dgm:presLayoutVars>
      </dgm:prSet>
      <dgm:spPr/>
    </dgm:pt>
    <dgm:pt modelId="{8848478D-DD75-4A06-A2E6-23F8C222B84A}" type="pres">
      <dgm:prSet presAssocID="{139C6741-E9FC-47E2-BDD4-256AFE08EC48}" presName="singleCycle" presStyleCnt="0"/>
      <dgm:spPr/>
    </dgm:pt>
    <dgm:pt modelId="{EEA1BFC4-F335-465C-9750-01EE19161F43}" type="pres">
      <dgm:prSet presAssocID="{139C6741-E9FC-47E2-BDD4-256AFE08EC48}" presName="singleCenter" presStyleLbl="node1" presStyleIdx="0" presStyleCnt="4" custScaleX="45283" custScaleY="51840" custLinFactNeighborX="41273" custLinFactNeighborY="9664">
        <dgm:presLayoutVars>
          <dgm:chMax val="7"/>
          <dgm:chPref val="7"/>
        </dgm:presLayoutVars>
      </dgm:prSet>
      <dgm:spPr/>
    </dgm:pt>
    <dgm:pt modelId="{3B3067E8-36D0-408C-8765-C035A0162270}" type="pres">
      <dgm:prSet presAssocID="{DF01C72F-E483-4918-8B75-E351D83D5D78}" presName="Name56" presStyleLbl="parChTrans1D2" presStyleIdx="0" presStyleCnt="3"/>
      <dgm:spPr/>
    </dgm:pt>
    <dgm:pt modelId="{411498E9-DB34-4DBC-8EEB-29F0FC2A029A}" type="pres">
      <dgm:prSet presAssocID="{B93909C2-9E46-4C8B-8212-571BE0C33D4E}" presName="text0" presStyleLbl="node1" presStyleIdx="1" presStyleCnt="4" custScaleX="87296" custScaleY="81237" custRadScaleRad="86021" custRadScaleInc="121428">
        <dgm:presLayoutVars>
          <dgm:bulletEnabled val="1"/>
        </dgm:presLayoutVars>
      </dgm:prSet>
      <dgm:spPr/>
    </dgm:pt>
    <dgm:pt modelId="{2F9165B0-4FDD-4F43-B79B-BB46D6280564}" type="pres">
      <dgm:prSet presAssocID="{FB240766-F84F-46A4-8D54-7C42571A2B05}" presName="Name56" presStyleLbl="parChTrans1D2" presStyleIdx="1" presStyleCnt="3"/>
      <dgm:spPr/>
    </dgm:pt>
    <dgm:pt modelId="{84678D10-74AD-4818-8698-7690CB8DC88A}" type="pres">
      <dgm:prSet presAssocID="{044393BD-A82C-4531-A95B-D8119DB761A3}" presName="text0" presStyleLbl="node1" presStyleIdx="2" presStyleCnt="4" custScaleX="78361" custScaleY="63982" custRadScaleRad="141614" custRadScaleInc="-22180">
        <dgm:presLayoutVars>
          <dgm:bulletEnabled val="1"/>
        </dgm:presLayoutVars>
      </dgm:prSet>
      <dgm:spPr/>
    </dgm:pt>
    <dgm:pt modelId="{8774D3FD-A070-4C91-83C4-D5175CCA0537}" type="pres">
      <dgm:prSet presAssocID="{ECE652E1-B09A-4DEA-82A5-106A64B75F86}" presName="Name56" presStyleLbl="parChTrans1D2" presStyleIdx="2" presStyleCnt="3"/>
      <dgm:spPr/>
    </dgm:pt>
    <dgm:pt modelId="{5AD87939-ECEA-4324-800C-D878FEBD35AB}" type="pres">
      <dgm:prSet presAssocID="{47CBD205-0344-46A8-8206-1F1BFBAE0F7F}" presName="text0" presStyleLbl="node1" presStyleIdx="3" presStyleCnt="4" custScaleX="72740" custScaleY="59644" custRadScaleRad="61451" custRadScaleInc="-145891">
        <dgm:presLayoutVars>
          <dgm:bulletEnabled val="1"/>
        </dgm:presLayoutVars>
      </dgm:prSet>
      <dgm:spPr/>
    </dgm:pt>
  </dgm:ptLst>
  <dgm:cxnLst>
    <dgm:cxn modelId="{F7D3FB36-7DC8-47F1-9253-4B126B3E0517}" type="presOf" srcId="{DF01C72F-E483-4918-8B75-E351D83D5D78}" destId="{3B3067E8-36D0-408C-8765-C035A0162270}" srcOrd="0" destOrd="0" presId="urn:microsoft.com/office/officeart/2008/layout/RadialCluster"/>
    <dgm:cxn modelId="{C56BEB6B-8351-4F4B-8369-E4BB3608AE88}" srcId="{139C6741-E9FC-47E2-BDD4-256AFE08EC48}" destId="{B93909C2-9E46-4C8B-8212-571BE0C33D4E}" srcOrd="0" destOrd="0" parTransId="{DF01C72F-E483-4918-8B75-E351D83D5D78}" sibTransId="{367F4DDF-953B-4486-9460-B2227F246E11}"/>
    <dgm:cxn modelId="{F2FAEF54-A701-47EE-92F0-BAB4A1A5A490}" type="presOf" srcId="{139C6741-E9FC-47E2-BDD4-256AFE08EC48}" destId="{EEA1BFC4-F335-465C-9750-01EE19161F43}" srcOrd="0" destOrd="0" presId="urn:microsoft.com/office/officeart/2008/layout/RadialCluster"/>
    <dgm:cxn modelId="{FACAE27F-D07F-4274-B721-ABA783718D73}" type="presOf" srcId="{EDD84E6C-71BC-4FE5-845B-84CB65D3A9C5}" destId="{B30DA77C-2259-4F6F-B195-6AA29E82E134}" srcOrd="0" destOrd="0" presId="urn:microsoft.com/office/officeart/2008/layout/RadialCluster"/>
    <dgm:cxn modelId="{8F15C888-7B55-42A1-BCFD-C8CE7F3EA0C8}" srcId="{139C6741-E9FC-47E2-BDD4-256AFE08EC48}" destId="{47CBD205-0344-46A8-8206-1F1BFBAE0F7F}" srcOrd="2" destOrd="0" parTransId="{ECE652E1-B09A-4DEA-82A5-106A64B75F86}" sibTransId="{1842B78E-0466-40C3-97E1-8ACB131A6CA7}"/>
    <dgm:cxn modelId="{6422B598-5F40-47C9-932B-BD960F794C77}" srcId="{139C6741-E9FC-47E2-BDD4-256AFE08EC48}" destId="{044393BD-A82C-4531-A95B-D8119DB761A3}" srcOrd="1" destOrd="0" parTransId="{FB240766-F84F-46A4-8D54-7C42571A2B05}" sibTransId="{60B40ABF-8AB8-4206-8986-C81448001472}"/>
    <dgm:cxn modelId="{C264CEA0-B0C6-493A-907F-22FE1182449D}" srcId="{EDD84E6C-71BC-4FE5-845B-84CB65D3A9C5}" destId="{139C6741-E9FC-47E2-BDD4-256AFE08EC48}" srcOrd="0" destOrd="0" parTransId="{0CBCC186-5294-4822-A667-7F089B32AA1A}" sibTransId="{AF3DE354-CB07-4EC6-A753-0192413E3541}"/>
    <dgm:cxn modelId="{506777A1-EB66-4BCC-AF23-85A811049092}" type="presOf" srcId="{FB240766-F84F-46A4-8D54-7C42571A2B05}" destId="{2F9165B0-4FDD-4F43-B79B-BB46D6280564}" srcOrd="0" destOrd="0" presId="urn:microsoft.com/office/officeart/2008/layout/RadialCluster"/>
    <dgm:cxn modelId="{8D19B6A4-20BF-47D1-BD7C-88105F784247}" type="presOf" srcId="{ECE652E1-B09A-4DEA-82A5-106A64B75F86}" destId="{8774D3FD-A070-4C91-83C4-D5175CCA0537}" srcOrd="0" destOrd="0" presId="urn:microsoft.com/office/officeart/2008/layout/RadialCluster"/>
    <dgm:cxn modelId="{65E4FAB2-F60D-4458-B7BB-ABBB25AF6EBA}" type="presOf" srcId="{044393BD-A82C-4531-A95B-D8119DB761A3}" destId="{84678D10-74AD-4818-8698-7690CB8DC88A}" srcOrd="0" destOrd="0" presId="urn:microsoft.com/office/officeart/2008/layout/RadialCluster"/>
    <dgm:cxn modelId="{73D724F8-2F9A-48AB-9CD4-C676F08CE713}" type="presOf" srcId="{47CBD205-0344-46A8-8206-1F1BFBAE0F7F}" destId="{5AD87939-ECEA-4324-800C-D878FEBD35AB}" srcOrd="0" destOrd="0" presId="urn:microsoft.com/office/officeart/2008/layout/RadialCluster"/>
    <dgm:cxn modelId="{C8BB84FE-F791-423E-8403-EC39FDE4A318}" type="presOf" srcId="{B93909C2-9E46-4C8B-8212-571BE0C33D4E}" destId="{411498E9-DB34-4DBC-8EEB-29F0FC2A029A}" srcOrd="0" destOrd="0" presId="urn:microsoft.com/office/officeart/2008/layout/RadialCluster"/>
    <dgm:cxn modelId="{B5AC0C9E-0274-4582-A802-7BA9371F2168}" type="presParOf" srcId="{B30DA77C-2259-4F6F-B195-6AA29E82E134}" destId="{8848478D-DD75-4A06-A2E6-23F8C222B84A}" srcOrd="0" destOrd="0" presId="urn:microsoft.com/office/officeart/2008/layout/RadialCluster"/>
    <dgm:cxn modelId="{DE554112-AB87-4A55-A886-78C789934314}" type="presParOf" srcId="{8848478D-DD75-4A06-A2E6-23F8C222B84A}" destId="{EEA1BFC4-F335-465C-9750-01EE19161F43}" srcOrd="0" destOrd="0" presId="urn:microsoft.com/office/officeart/2008/layout/RadialCluster"/>
    <dgm:cxn modelId="{7186EEB3-9BD1-42BD-AD8E-67C45BD16469}" type="presParOf" srcId="{8848478D-DD75-4A06-A2E6-23F8C222B84A}" destId="{3B3067E8-36D0-408C-8765-C035A0162270}" srcOrd="1" destOrd="0" presId="urn:microsoft.com/office/officeart/2008/layout/RadialCluster"/>
    <dgm:cxn modelId="{A9F7E5CF-1011-41CE-BFB3-93AA24FDD047}" type="presParOf" srcId="{8848478D-DD75-4A06-A2E6-23F8C222B84A}" destId="{411498E9-DB34-4DBC-8EEB-29F0FC2A029A}" srcOrd="2" destOrd="0" presId="urn:microsoft.com/office/officeart/2008/layout/RadialCluster"/>
    <dgm:cxn modelId="{08FF37D8-9566-4C98-B042-4E37471BD2D0}" type="presParOf" srcId="{8848478D-DD75-4A06-A2E6-23F8C222B84A}" destId="{2F9165B0-4FDD-4F43-B79B-BB46D6280564}" srcOrd="3" destOrd="0" presId="urn:microsoft.com/office/officeart/2008/layout/RadialCluster"/>
    <dgm:cxn modelId="{C3DA6296-E74D-444E-8897-E122100FE798}" type="presParOf" srcId="{8848478D-DD75-4A06-A2E6-23F8C222B84A}" destId="{84678D10-74AD-4818-8698-7690CB8DC88A}" srcOrd="4" destOrd="0" presId="urn:microsoft.com/office/officeart/2008/layout/RadialCluster"/>
    <dgm:cxn modelId="{21DBD77F-31D1-4FDB-A0B6-D62FEB0D679F}" type="presParOf" srcId="{8848478D-DD75-4A06-A2E6-23F8C222B84A}" destId="{8774D3FD-A070-4C91-83C4-D5175CCA0537}" srcOrd="5" destOrd="0" presId="urn:microsoft.com/office/officeart/2008/layout/RadialCluster"/>
    <dgm:cxn modelId="{9A946B7C-A934-43F2-87C0-7251D355FDC6}" type="presParOf" srcId="{8848478D-DD75-4A06-A2E6-23F8C222B84A}" destId="{5AD87939-ECEA-4324-800C-D878FEBD35AB}"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1BFC4-F335-465C-9750-01EE19161F43}">
      <dsp:nvSpPr>
        <dsp:cNvPr id="0" name=""/>
        <dsp:cNvSpPr/>
      </dsp:nvSpPr>
      <dsp:spPr>
        <a:xfrm>
          <a:off x="5742358" y="3442126"/>
          <a:ext cx="736120" cy="842711"/>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Metadata</a:t>
          </a:r>
        </a:p>
      </dsp:txBody>
      <dsp:txXfrm>
        <a:off x="5778292" y="3478060"/>
        <a:ext cx="664252" cy="770843"/>
      </dsp:txXfrm>
    </dsp:sp>
    <dsp:sp modelId="{3B3067E8-36D0-408C-8765-C035A0162270}">
      <dsp:nvSpPr>
        <dsp:cNvPr id="0" name=""/>
        <dsp:cNvSpPr/>
      </dsp:nvSpPr>
      <dsp:spPr>
        <a:xfrm rot="16173318">
          <a:off x="5980017" y="3315979"/>
          <a:ext cx="252302" cy="0"/>
        </a:xfrm>
        <a:custGeom>
          <a:avLst/>
          <a:gdLst/>
          <a:ahLst/>
          <a:cxnLst/>
          <a:rect l="0" t="0" r="0" b="0"/>
          <a:pathLst>
            <a:path>
              <a:moveTo>
                <a:pt x="0" y="0"/>
              </a:moveTo>
              <a:lnTo>
                <a:pt x="2523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1498E9-DB34-4DBC-8EEB-29F0FC2A029A}">
      <dsp:nvSpPr>
        <dsp:cNvPr id="0" name=""/>
        <dsp:cNvSpPr/>
      </dsp:nvSpPr>
      <dsp:spPr>
        <a:xfrm>
          <a:off x="5626363" y="2305037"/>
          <a:ext cx="950786" cy="884794"/>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Descriptive</a:t>
          </a:r>
        </a:p>
      </dsp:txBody>
      <dsp:txXfrm>
        <a:off x="5669555" y="2348229"/>
        <a:ext cx="864402" cy="798410"/>
      </dsp:txXfrm>
    </dsp:sp>
    <dsp:sp modelId="{2F9165B0-4FDD-4F43-B79B-BB46D6280564}">
      <dsp:nvSpPr>
        <dsp:cNvPr id="0" name=""/>
        <dsp:cNvSpPr/>
      </dsp:nvSpPr>
      <dsp:spPr>
        <a:xfrm rot="1314054">
          <a:off x="6457808" y="4118281"/>
          <a:ext cx="572825" cy="0"/>
        </a:xfrm>
        <a:custGeom>
          <a:avLst/>
          <a:gdLst/>
          <a:ahLst/>
          <a:cxnLst/>
          <a:rect l="0" t="0" r="0" b="0"/>
          <a:pathLst>
            <a:path>
              <a:moveTo>
                <a:pt x="0" y="0"/>
              </a:moveTo>
              <a:lnTo>
                <a:pt x="57282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678D10-74AD-4818-8698-7690CB8DC88A}">
      <dsp:nvSpPr>
        <dsp:cNvPr id="0" name=""/>
        <dsp:cNvSpPr/>
      </dsp:nvSpPr>
      <dsp:spPr>
        <a:xfrm>
          <a:off x="7009963" y="4048237"/>
          <a:ext cx="853470" cy="696861"/>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US" sz="900" kern="1200" dirty="0"/>
            <a:t>Administrative</a:t>
          </a:r>
        </a:p>
      </dsp:txBody>
      <dsp:txXfrm>
        <a:off x="7043981" y="4082255"/>
        <a:ext cx="785434" cy="628825"/>
      </dsp:txXfrm>
    </dsp:sp>
    <dsp:sp modelId="{8774D3FD-A070-4C91-83C4-D5175CCA0537}">
      <dsp:nvSpPr>
        <dsp:cNvPr id="0" name=""/>
        <dsp:cNvSpPr/>
      </dsp:nvSpPr>
      <dsp:spPr>
        <a:xfrm rot="8819785">
          <a:off x="5097782" y="4293490"/>
          <a:ext cx="701145" cy="0"/>
        </a:xfrm>
        <a:custGeom>
          <a:avLst/>
          <a:gdLst/>
          <a:ahLst/>
          <a:cxnLst/>
          <a:rect l="0" t="0" r="0" b="0"/>
          <a:pathLst>
            <a:path>
              <a:moveTo>
                <a:pt x="0" y="0"/>
              </a:moveTo>
              <a:lnTo>
                <a:pt x="70114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87939-ECEA-4324-800C-D878FEBD35AB}">
      <dsp:nvSpPr>
        <dsp:cNvPr id="0" name=""/>
        <dsp:cNvSpPr/>
      </dsp:nvSpPr>
      <dsp:spPr>
        <a:xfrm>
          <a:off x="4362102" y="4416919"/>
          <a:ext cx="792249" cy="649613"/>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Structural</a:t>
          </a:r>
        </a:p>
      </dsp:txBody>
      <dsp:txXfrm>
        <a:off x="4393813" y="4448630"/>
        <a:ext cx="728827" cy="58619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17EA397-3F5B-4F84-9F4F-FA4D6C8C9E68}" type="datetimeFigureOut">
              <a:rPr lang="en-US" smtClean="0"/>
              <a:t>1/15/2020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F91A0CE-0080-4C89-9565-3204FCC634D9}" type="slidenum">
              <a:rPr lang="en-US" smtClean="0"/>
              <a:t>‹#›</a:t>
            </a:fld>
            <a:endParaRPr lang="en-US"/>
          </a:p>
        </p:txBody>
      </p:sp>
    </p:spTree>
    <p:extLst>
      <p:ext uri="{BB962C8B-B14F-4D97-AF65-F5344CB8AC3E}">
        <p14:creationId xmlns:p14="http://schemas.microsoft.com/office/powerpoint/2010/main" val="4279933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9AE1812-6060-4C5D-B70F-6661AB5F2242}" type="datetimeFigureOut">
              <a:rPr lang="en-US" smtClean="0"/>
              <a:t>1/15/2020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7F94F5-C1D0-4B65-A52E-38092B5BBFB1}" type="slidenum">
              <a:rPr lang="en-US" smtClean="0"/>
              <a:t>‹#›</a:t>
            </a:fld>
            <a:endParaRPr lang="en-US"/>
          </a:p>
        </p:txBody>
      </p:sp>
    </p:spTree>
    <p:extLst>
      <p:ext uri="{BB962C8B-B14F-4D97-AF65-F5344CB8AC3E}">
        <p14:creationId xmlns:p14="http://schemas.microsoft.com/office/powerpoint/2010/main" val="1825518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 </a:t>
            </a:r>
          </a:p>
          <a:p>
            <a:r>
              <a:rPr lang="en-US" dirty="0"/>
              <a:t>I am an Informationist with RDS, where we help researchers, faculty, staff, and students with their data needs. </a:t>
            </a:r>
          </a:p>
          <a:p>
            <a:endParaRPr lang="en-US" dirty="0"/>
          </a:p>
          <a:p>
            <a:r>
              <a:rPr lang="en-US" dirty="0"/>
              <a:t>This workshop is one in a series covering using, cleaning, and storing data. </a:t>
            </a:r>
          </a:p>
          <a:p>
            <a:endParaRPr lang="en-US" dirty="0"/>
          </a:p>
        </p:txBody>
      </p:sp>
      <p:sp>
        <p:nvSpPr>
          <p:cNvPr id="4" name="Slide Number Placeholder 3"/>
          <p:cNvSpPr>
            <a:spLocks noGrp="1"/>
          </p:cNvSpPr>
          <p:nvPr>
            <p:ph type="sldNum" sz="quarter" idx="10"/>
          </p:nvPr>
        </p:nvSpPr>
        <p:spPr/>
        <p:txBody>
          <a:bodyPr/>
          <a:lstStyle/>
          <a:p>
            <a:fld id="{277F94F5-C1D0-4B65-A52E-38092B5BBFB1}" type="slidenum">
              <a:rPr lang="en-US" smtClean="0"/>
              <a:t>1</a:t>
            </a:fld>
            <a:endParaRPr lang="en-US"/>
          </a:p>
        </p:txBody>
      </p:sp>
    </p:spTree>
    <p:extLst>
      <p:ext uri="{BB962C8B-B14F-4D97-AF65-F5344CB8AC3E}">
        <p14:creationId xmlns:p14="http://schemas.microsoft.com/office/powerpoint/2010/main" val="2326293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save your data in Excel or Google Sheets or whichever format you prefer, but make sure to save a copy in .csv as well. This will allow your data to be read in multiple software options and in future years as well. Saving it to .</a:t>
            </a:r>
            <a:r>
              <a:rPr lang="en-US" dirty="0" err="1"/>
              <a:t>xls</a:t>
            </a:r>
            <a:r>
              <a:rPr lang="en-US" dirty="0"/>
              <a:t> may result in it not being read in future versions of the program or may not be read by those who only have access to Google Sheets or another spreadsheet program. </a:t>
            </a:r>
          </a:p>
          <a:p>
            <a:endParaRPr lang="en-US" dirty="0"/>
          </a:p>
          <a:p>
            <a:r>
              <a:rPr lang="en-US" dirty="0"/>
              <a:t>Saving it to .csv also allows you to upload your data into R Studio, to clean it in </a:t>
            </a:r>
            <a:r>
              <a:rPr lang="en-US" dirty="0" err="1"/>
              <a:t>OpenRefine</a:t>
            </a:r>
            <a:r>
              <a:rPr lang="en-US" dirty="0"/>
              <a:t>, and to process it using other tools. </a:t>
            </a:r>
          </a:p>
        </p:txBody>
      </p:sp>
      <p:sp>
        <p:nvSpPr>
          <p:cNvPr id="4" name="Slide Number Placeholder 3"/>
          <p:cNvSpPr>
            <a:spLocks noGrp="1"/>
          </p:cNvSpPr>
          <p:nvPr>
            <p:ph type="sldNum" sz="quarter" idx="5"/>
          </p:nvPr>
        </p:nvSpPr>
        <p:spPr/>
        <p:txBody>
          <a:bodyPr/>
          <a:lstStyle/>
          <a:p>
            <a:fld id="{277F94F5-C1D0-4B65-A52E-38092B5BBFB1}" type="slidenum">
              <a:rPr lang="en-US" smtClean="0"/>
              <a:t>10</a:t>
            </a:fld>
            <a:endParaRPr lang="en-US"/>
          </a:p>
        </p:txBody>
      </p:sp>
    </p:spTree>
    <p:extLst>
      <p:ext uri="{BB962C8B-B14F-4D97-AF65-F5344CB8AC3E}">
        <p14:creationId xmlns:p14="http://schemas.microsoft.com/office/powerpoint/2010/main" val="331392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7F94F5-C1D0-4B65-A52E-38092B5BBFB1}" type="slidenum">
              <a:rPr lang="en-US" smtClean="0"/>
              <a:t>13</a:t>
            </a:fld>
            <a:endParaRPr lang="en-US"/>
          </a:p>
        </p:txBody>
      </p:sp>
    </p:spTree>
    <p:extLst>
      <p:ext uri="{BB962C8B-B14F-4D97-AF65-F5344CB8AC3E}">
        <p14:creationId xmlns:p14="http://schemas.microsoft.com/office/powerpoint/2010/main" val="181332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Although we will be using Excel in this workshop, the information presented should work for other spreadsheet programs, including Google Sheets. The menu options may be different, but the options to perform these units and the data science behind our advice will work with any spreadsheet tool. </a:t>
            </a:r>
          </a:p>
          <a:p>
            <a:endParaRPr lang="en-US" dirty="0"/>
          </a:p>
          <a:p>
            <a:r>
              <a:rPr lang="en-US" dirty="0"/>
              <a:t>We will not be covering every basic step in Excel. Some familiarity is expected. </a:t>
            </a:r>
          </a:p>
          <a:p>
            <a:endParaRPr lang="en-US" dirty="0"/>
          </a:p>
          <a:p>
            <a:r>
              <a:rPr lang="en-US" dirty="0"/>
              <a:t>We will also not be covering advanced formulas or how to create statistics from your data in this class. </a:t>
            </a:r>
          </a:p>
          <a:p>
            <a:endParaRPr lang="en-US" dirty="0"/>
          </a:p>
          <a:p>
            <a:r>
              <a:rPr lang="en-US" dirty="0"/>
              <a:t>We will be focusing on naming conventions,  tips and tricks to make your spreadsheets machine readable.  </a:t>
            </a:r>
          </a:p>
        </p:txBody>
      </p:sp>
      <p:sp>
        <p:nvSpPr>
          <p:cNvPr id="4" name="Slide Number Placeholder 3"/>
          <p:cNvSpPr>
            <a:spLocks noGrp="1"/>
          </p:cNvSpPr>
          <p:nvPr>
            <p:ph type="sldNum" sz="quarter" idx="10"/>
          </p:nvPr>
        </p:nvSpPr>
        <p:spPr/>
        <p:txBody>
          <a:bodyPr/>
          <a:lstStyle/>
          <a:p>
            <a:fld id="{277F94F5-C1D0-4B65-A52E-38092B5BBFB1}" type="slidenum">
              <a:rPr lang="en-US" smtClean="0"/>
              <a:t>2</a:t>
            </a:fld>
            <a:endParaRPr lang="en-US"/>
          </a:p>
        </p:txBody>
      </p:sp>
    </p:spTree>
    <p:extLst>
      <p:ext uri="{BB962C8B-B14F-4D97-AF65-F5344CB8AC3E}">
        <p14:creationId xmlns:p14="http://schemas.microsoft.com/office/powerpoint/2010/main" val="384369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648200"/>
            <a:ext cx="5608320" cy="3486150"/>
          </a:xfrm>
        </p:spPr>
        <p:txBody>
          <a:bodyPr/>
          <a:lstStyle/>
          <a:p>
            <a:endParaRPr lang="en-US" dirty="0"/>
          </a:p>
          <a:p>
            <a:endParaRPr lang="en-US" dirty="0"/>
          </a:p>
          <a:p>
            <a:r>
              <a:rPr lang="en-US" dirty="0"/>
              <a:t>In a typical spreadsheet, Variables are in columns and observations are in rows. </a:t>
            </a:r>
          </a:p>
          <a:p>
            <a:endParaRPr lang="en-US" dirty="0"/>
          </a:p>
          <a:p>
            <a:r>
              <a:rPr lang="en-US" dirty="0"/>
              <a:t>One of the very basic best practices for spreadsheets is to have one observation per row. </a:t>
            </a:r>
          </a:p>
          <a:p>
            <a:endParaRPr lang="en-US" dirty="0"/>
          </a:p>
          <a:p>
            <a:r>
              <a:rPr lang="en-US" dirty="0"/>
              <a:t>Always start by making a copy of your raw data – and work from your copy. Don’t work from your raw data, ever.   Mistakes can be hard or impossible to fix</a:t>
            </a:r>
          </a:p>
          <a:p>
            <a:endParaRPr lang="en-US" dirty="0"/>
          </a:p>
          <a:p>
            <a:endParaRPr lang="en-US" dirty="0"/>
          </a:p>
        </p:txBody>
      </p:sp>
      <p:sp>
        <p:nvSpPr>
          <p:cNvPr id="4" name="Slide Number Placeholder 3"/>
          <p:cNvSpPr>
            <a:spLocks noGrp="1"/>
          </p:cNvSpPr>
          <p:nvPr>
            <p:ph type="sldNum" sz="quarter" idx="10"/>
          </p:nvPr>
        </p:nvSpPr>
        <p:spPr/>
        <p:txBody>
          <a:bodyPr/>
          <a:lstStyle/>
          <a:p>
            <a:fld id="{277F94F5-C1D0-4B65-A52E-38092B5BBFB1}" type="slidenum">
              <a:rPr lang="en-US" smtClean="0"/>
              <a:t>3</a:t>
            </a:fld>
            <a:endParaRPr lang="en-US"/>
          </a:p>
        </p:txBody>
      </p:sp>
    </p:spTree>
    <p:extLst>
      <p:ext uri="{BB962C8B-B14F-4D97-AF65-F5344CB8AC3E}">
        <p14:creationId xmlns:p14="http://schemas.microsoft.com/office/powerpoint/2010/main" val="157739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Formatting data when creating a usable spreadsheet. </a:t>
            </a:r>
          </a:p>
          <a:p>
            <a:endParaRPr lang="en-US" dirty="0"/>
          </a:p>
          <a:p>
            <a:r>
              <a:rPr lang="en-US" dirty="0"/>
              <a:t>Don’t use formatting to convey information about or structure the data. Color may look pretty, but color is not machine readable.  Bolding may make it easier to read, but it doesn’t affect the analysis tools. You may include asterisks, foot notes, or other notational marks, but these will not be read by the program. </a:t>
            </a:r>
          </a:p>
          <a:p>
            <a:endParaRPr lang="en-US" dirty="0"/>
          </a:p>
          <a:p>
            <a:r>
              <a:rPr lang="en-US" dirty="0"/>
              <a:t>Use good data management sense when naming your variables. Use abbreviations that make sense. Don’t call Joe’s first observation,  Joe1, call it JSObserv1 (Joe Smith’s first observation).  Make a “Read Me” file explaining what the variable names mean and store it with the spreadsheet. </a:t>
            </a:r>
          </a:p>
          <a:p>
            <a:endParaRPr lang="en-US" dirty="0"/>
          </a:p>
          <a:p>
            <a:r>
              <a:rPr lang="en-US" dirty="0"/>
              <a:t>Use name formats consistently – either the Snake or Camel formats. They eliminate spaces and allow for easier sorting. Pick a naming convention and stick with it for your lab, project, group, etc.  </a:t>
            </a:r>
          </a:p>
          <a:p>
            <a:endParaRPr lang="en-US" dirty="0"/>
          </a:p>
          <a:p>
            <a:r>
              <a:rPr lang="en-US" dirty="0"/>
              <a:t>DISCUSS TABLE – ASK FOR INPUT</a:t>
            </a:r>
          </a:p>
        </p:txBody>
      </p:sp>
      <p:sp>
        <p:nvSpPr>
          <p:cNvPr id="4" name="Slide Number Placeholder 3"/>
          <p:cNvSpPr>
            <a:spLocks noGrp="1"/>
          </p:cNvSpPr>
          <p:nvPr>
            <p:ph type="sldNum" sz="quarter" idx="10"/>
          </p:nvPr>
        </p:nvSpPr>
        <p:spPr/>
        <p:txBody>
          <a:bodyPr/>
          <a:lstStyle/>
          <a:p>
            <a:fld id="{277F94F5-C1D0-4B65-A52E-38092B5BBFB1}" type="slidenum">
              <a:rPr lang="en-US" smtClean="0"/>
              <a:t>4</a:t>
            </a:fld>
            <a:endParaRPr lang="en-US"/>
          </a:p>
        </p:txBody>
      </p:sp>
    </p:spTree>
    <p:extLst>
      <p:ext uri="{BB962C8B-B14F-4D97-AF65-F5344CB8AC3E}">
        <p14:creationId xmlns:p14="http://schemas.microsoft.com/office/powerpoint/2010/main" val="423045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864111"/>
            <a:ext cx="5608320" cy="3660458"/>
          </a:xfrm>
        </p:spPr>
        <p:txBody>
          <a:bodyPr/>
          <a:lstStyle/>
          <a:p>
            <a:r>
              <a:rPr lang="en-US" dirty="0"/>
              <a:t>GROUP ACTIVITY- break into groups and look at this collection of tables. What do you observe?</a:t>
            </a:r>
          </a:p>
          <a:p>
            <a:endParaRPr lang="en-US" dirty="0"/>
          </a:p>
          <a:p>
            <a:r>
              <a:rPr lang="en-US" dirty="0"/>
              <a:t>Answers:</a:t>
            </a:r>
          </a:p>
          <a:p>
            <a:r>
              <a:rPr lang="en-US" dirty="0"/>
              <a:t>Dwelling:</a:t>
            </a:r>
          </a:p>
          <a:p>
            <a:r>
              <a:rPr lang="en-US" dirty="0" err="1"/>
              <a:t>Roof_type</a:t>
            </a:r>
            <a:r>
              <a:rPr lang="en-US" dirty="0"/>
              <a:t>: no spaces for #4, #8, #10</a:t>
            </a:r>
          </a:p>
          <a:p>
            <a:r>
              <a:rPr lang="en-US" dirty="0"/>
              <a:t>Wall Type:  no underscore for variable name</a:t>
            </a:r>
          </a:p>
          <a:p>
            <a:r>
              <a:rPr lang="en-US" dirty="0"/>
              <a:t>Floor Type: misspellings for earth</a:t>
            </a:r>
          </a:p>
          <a:p>
            <a:r>
              <a:rPr lang="en-US" dirty="0"/>
              <a:t>Rooms: negative number (may be a NULL), color indicating a barn. </a:t>
            </a:r>
          </a:p>
          <a:p>
            <a:r>
              <a:rPr lang="en-US" dirty="0"/>
              <a:t>	-issue because – not machine readable. </a:t>
            </a:r>
          </a:p>
          <a:p>
            <a:endParaRPr lang="en-US" dirty="0"/>
          </a:p>
          <a:p>
            <a:r>
              <a:rPr lang="en-US" dirty="0"/>
              <a:t>Livestock:</a:t>
            </a:r>
          </a:p>
          <a:p>
            <a:r>
              <a:rPr lang="en-US" dirty="0" err="1"/>
              <a:t>Livestock_owned_and_numbers</a:t>
            </a:r>
            <a:r>
              <a:rPr lang="en-US" dirty="0"/>
              <a:t> : multiple variables in one cell</a:t>
            </a:r>
          </a:p>
          <a:p>
            <a:r>
              <a:rPr lang="en-US" dirty="0"/>
              <a:t>Poultry</a:t>
            </a:r>
          </a:p>
          <a:p>
            <a:endParaRPr lang="en-US" dirty="0"/>
          </a:p>
          <a:p>
            <a:r>
              <a:rPr lang="en-US" dirty="0"/>
              <a:t>Plots:</a:t>
            </a:r>
          </a:p>
          <a:p>
            <a:r>
              <a:rPr lang="en-US" dirty="0"/>
              <a:t>Plots: some blanks, some negative</a:t>
            </a:r>
          </a:p>
          <a:p>
            <a:r>
              <a:rPr lang="en-US" dirty="0"/>
              <a:t>Water use: no underscore in title, N and No, Y and Yes, conditional, numbers – a mess</a:t>
            </a:r>
          </a:p>
          <a:p>
            <a:endParaRPr lang="en-US" dirty="0"/>
          </a:p>
        </p:txBody>
      </p:sp>
      <p:sp>
        <p:nvSpPr>
          <p:cNvPr id="4" name="Slide Number Placeholder 3"/>
          <p:cNvSpPr>
            <a:spLocks noGrp="1"/>
          </p:cNvSpPr>
          <p:nvPr>
            <p:ph type="sldNum" sz="quarter" idx="10"/>
          </p:nvPr>
        </p:nvSpPr>
        <p:spPr/>
        <p:txBody>
          <a:bodyPr/>
          <a:lstStyle/>
          <a:p>
            <a:fld id="{277F94F5-C1D0-4B65-A52E-38092B5BBFB1}" type="slidenum">
              <a:rPr lang="en-US" smtClean="0"/>
              <a:t>5</a:t>
            </a:fld>
            <a:endParaRPr lang="en-US"/>
          </a:p>
        </p:txBody>
      </p:sp>
    </p:spTree>
    <p:extLst>
      <p:ext uri="{BB962C8B-B14F-4D97-AF65-F5344CB8AC3E}">
        <p14:creationId xmlns:p14="http://schemas.microsoft.com/office/powerpoint/2010/main" val="372373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you have no observations for certain variables? </a:t>
            </a:r>
          </a:p>
          <a:p>
            <a:endParaRPr lang="en-US" dirty="0"/>
          </a:p>
          <a:p>
            <a:r>
              <a:rPr lang="en-US" dirty="0"/>
              <a:t>Was it a mistake, or was it on purpose?  Was it a Null (no value) or a Zero (actual recorded value)</a:t>
            </a:r>
          </a:p>
          <a:p>
            <a:endParaRPr lang="en-US" dirty="0"/>
          </a:p>
          <a:p>
            <a:r>
              <a:rPr lang="en-US" dirty="0"/>
              <a:t>This is a chart that details guidelines to use for null or zero values. </a:t>
            </a:r>
          </a:p>
          <a:p>
            <a:endParaRPr lang="en-US" dirty="0"/>
          </a:p>
          <a:p>
            <a:r>
              <a:rPr lang="en-US" dirty="0"/>
              <a:t>As you can see, it really depends upon which processing tool you will be using to analyze your data as to which is the best bet. In general, leaving a missing variable as a blank is the best option. Avoid 999/Null, NA, </a:t>
            </a:r>
            <a:r>
              <a:rPr lang="en-US" dirty="0" err="1"/>
              <a:t>etc</a:t>
            </a:r>
            <a:r>
              <a:rPr lang="en-US" dirty="0"/>
              <a:t>, and avoid Zero unless it’s the actual measured value. </a:t>
            </a:r>
          </a:p>
          <a:p>
            <a:endParaRPr lang="en-US" dirty="0"/>
          </a:p>
          <a:p>
            <a:endParaRPr lang="en-US" dirty="0"/>
          </a:p>
        </p:txBody>
      </p:sp>
      <p:sp>
        <p:nvSpPr>
          <p:cNvPr id="4" name="Slide Number Placeholder 3"/>
          <p:cNvSpPr>
            <a:spLocks noGrp="1"/>
          </p:cNvSpPr>
          <p:nvPr>
            <p:ph type="sldNum" sz="quarter" idx="10"/>
          </p:nvPr>
        </p:nvSpPr>
        <p:spPr/>
        <p:txBody>
          <a:bodyPr/>
          <a:lstStyle/>
          <a:p>
            <a:fld id="{277F94F5-C1D0-4B65-A52E-38092B5BBFB1}" type="slidenum">
              <a:rPr lang="en-US" smtClean="0"/>
              <a:t>6</a:t>
            </a:fld>
            <a:endParaRPr lang="en-US"/>
          </a:p>
        </p:txBody>
      </p:sp>
    </p:spTree>
    <p:extLst>
      <p:ext uri="{BB962C8B-B14F-4D97-AF65-F5344CB8AC3E}">
        <p14:creationId xmlns:p14="http://schemas.microsoft.com/office/powerpoint/2010/main" val="12079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spreadsheet (or any form of data collection), you should consider adding relevant metadata to your “read me” file. </a:t>
            </a:r>
          </a:p>
          <a:p>
            <a:endParaRPr lang="en-US" dirty="0"/>
          </a:p>
          <a:p>
            <a:r>
              <a:rPr lang="en-US" dirty="0"/>
              <a:t>This will allow others to understand what the file is (spreadsheet), what the variables are (descriptions of fields and origin of data), and who created it and who has access rights (or storage, disposal, </a:t>
            </a:r>
            <a:r>
              <a:rPr lang="en-US" dirty="0" err="1"/>
              <a:t>etc</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277F94F5-C1D0-4B65-A52E-38092B5BBFB1}" type="slidenum">
              <a:rPr lang="en-US" smtClean="0"/>
              <a:t>7</a:t>
            </a:fld>
            <a:endParaRPr lang="en-US"/>
          </a:p>
        </p:txBody>
      </p:sp>
    </p:spTree>
    <p:extLst>
      <p:ext uri="{BB962C8B-B14F-4D97-AF65-F5344CB8AC3E}">
        <p14:creationId xmlns:p14="http://schemas.microsoft.com/office/powerpoint/2010/main" val="41026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Dates can come in many formats depending upon who is entering them. Regional variation can pose problems when sorting. </a:t>
            </a:r>
          </a:p>
          <a:p>
            <a:endParaRPr lang="en-US" dirty="0"/>
          </a:p>
          <a:p>
            <a:r>
              <a:rPr lang="en-US" dirty="0"/>
              <a:t>One solution is to split the date fields into separate fields, Month, Day,  Year</a:t>
            </a:r>
          </a:p>
          <a:p>
            <a:endParaRPr lang="en-US" dirty="0"/>
          </a:p>
          <a:p>
            <a:r>
              <a:rPr lang="en-US" dirty="0"/>
              <a:t>Show an example of how to do so.</a:t>
            </a:r>
          </a:p>
          <a:p>
            <a:r>
              <a:rPr lang="en-US" dirty="0"/>
              <a:t>Ask students to pick a date column in the Safi safe data  and separate them. </a:t>
            </a:r>
          </a:p>
        </p:txBody>
      </p:sp>
      <p:sp>
        <p:nvSpPr>
          <p:cNvPr id="4" name="Slide Number Placeholder 3"/>
          <p:cNvSpPr>
            <a:spLocks noGrp="1"/>
          </p:cNvSpPr>
          <p:nvPr>
            <p:ph type="sldNum" sz="quarter" idx="10"/>
          </p:nvPr>
        </p:nvSpPr>
        <p:spPr/>
        <p:txBody>
          <a:bodyPr/>
          <a:lstStyle/>
          <a:p>
            <a:fld id="{277F94F5-C1D0-4B65-A52E-38092B5BBFB1}" type="slidenum">
              <a:rPr lang="en-US" smtClean="0"/>
              <a:t>8</a:t>
            </a:fld>
            <a:endParaRPr lang="en-US"/>
          </a:p>
        </p:txBody>
      </p:sp>
    </p:spTree>
    <p:extLst>
      <p:ext uri="{BB962C8B-B14F-4D97-AF65-F5344CB8AC3E}">
        <p14:creationId xmlns:p14="http://schemas.microsoft.com/office/powerpoint/2010/main" val="236250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set data validation rules for data entry to force responses to be only certain answers on a list, certain formats, or certain ranges. </a:t>
            </a:r>
          </a:p>
          <a:p>
            <a:endParaRPr lang="en-US" dirty="0"/>
          </a:p>
          <a:p>
            <a:r>
              <a:rPr lang="en-US" dirty="0"/>
              <a:t>Demonstrate how to use the validation tools on the handout</a:t>
            </a:r>
          </a:p>
        </p:txBody>
      </p:sp>
      <p:sp>
        <p:nvSpPr>
          <p:cNvPr id="4" name="Slide Number Placeholder 3"/>
          <p:cNvSpPr>
            <a:spLocks noGrp="1"/>
          </p:cNvSpPr>
          <p:nvPr>
            <p:ph type="sldNum" sz="quarter" idx="10"/>
          </p:nvPr>
        </p:nvSpPr>
        <p:spPr/>
        <p:txBody>
          <a:bodyPr/>
          <a:lstStyle/>
          <a:p>
            <a:fld id="{277F94F5-C1D0-4B65-A52E-38092B5BBFB1}" type="slidenum">
              <a:rPr lang="en-US" smtClean="0"/>
              <a:t>9</a:t>
            </a:fld>
            <a:endParaRPr lang="en-US"/>
          </a:p>
        </p:txBody>
      </p:sp>
    </p:spTree>
    <p:extLst>
      <p:ext uri="{BB962C8B-B14F-4D97-AF65-F5344CB8AC3E}">
        <p14:creationId xmlns:p14="http://schemas.microsoft.com/office/powerpoint/2010/main" val="343380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015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73895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20955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8247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endParaRPr lang="en-US"/>
          </a:p>
          <a:p>
            <a:pPr>
              <a:defRPr/>
            </a:pPr>
            <a:endParaRPr lang="en-US"/>
          </a:p>
          <a:p>
            <a:pPr>
              <a:defRPr/>
            </a:pPr>
            <a:r>
              <a:rPr lang="en-US"/>
              <a:t>cc-by-Amy Koshoffer 2019-03-01</a:t>
            </a:r>
          </a:p>
          <a:p>
            <a:pPr>
              <a:defRPr/>
            </a:pPr>
            <a:endParaRPr lang="en-US" altLang="en-US"/>
          </a:p>
        </p:txBody>
      </p:sp>
    </p:spTree>
    <p:extLst>
      <p:ext uri="{BB962C8B-B14F-4D97-AF65-F5344CB8AC3E}">
        <p14:creationId xmlns:p14="http://schemas.microsoft.com/office/powerpoint/2010/main" val="259992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062730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02282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853021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67829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9835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5781C491-27E4-4CC8-81F7-A2229C422CBB}" type="slidenum">
              <a:rPr lang="en-US" altLang="en-US" smtClean="0"/>
              <a:pPr>
                <a:defRPr/>
              </a:pPr>
              <a:t>‹#›</a:t>
            </a:fld>
            <a:endParaRPr lang="en-US" altLang="en-US"/>
          </a:p>
        </p:txBody>
      </p:sp>
    </p:spTree>
    <p:extLst>
      <p:ext uri="{BB962C8B-B14F-4D97-AF65-F5344CB8AC3E}">
        <p14:creationId xmlns:p14="http://schemas.microsoft.com/office/powerpoint/2010/main" val="366035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96" y="0"/>
            <a:ext cx="12189705" cy="6859290"/>
          </a:xfrm>
          <a:prstGeom prst="rect">
            <a:avLst/>
          </a:prstGeom>
        </p:spPr>
      </p:pic>
      <p:sp>
        <p:nvSpPr>
          <p:cNvPr id="8" name="TextBox 7"/>
          <p:cNvSpPr txBox="1"/>
          <p:nvPr userDrawn="1"/>
        </p:nvSpPr>
        <p:spPr>
          <a:xfrm>
            <a:off x="6562899" y="6215033"/>
            <a:ext cx="3246120" cy="253916"/>
          </a:xfrm>
          <a:prstGeom prst="rect">
            <a:avLst/>
          </a:prstGeom>
          <a:noFill/>
        </p:spPr>
        <p:txBody>
          <a:bodyPr wrap="square" rtlCol="0">
            <a:spAutoFit/>
          </a:bodyPr>
          <a:lstStyle/>
          <a:p>
            <a:pPr fontAlgn="auto">
              <a:spcBef>
                <a:spcPts val="0"/>
              </a:spcBef>
              <a:spcAft>
                <a:spcPts val="0"/>
              </a:spcAft>
            </a:pPr>
            <a:r>
              <a:rPr lang="en-US" sz="1050">
                <a:solidFill>
                  <a:prstClr val="black"/>
                </a:solidFill>
                <a:latin typeface="Calibri" panose="020F0502020204030204"/>
              </a:rPr>
              <a:t>www.libraries.uc.edu</a:t>
            </a:r>
          </a:p>
        </p:txBody>
      </p:sp>
      <p:pic>
        <p:nvPicPr>
          <p:cNvPr id="9" name="Picture 8"/>
          <p:cNvPicPr>
            <a:picLocks noChangeAspect="1"/>
          </p:cNvPicPr>
          <p:nvPr userDrawn="1"/>
        </p:nvPicPr>
        <p:blipFill>
          <a:blip r:embed="rId14"/>
          <a:stretch>
            <a:fillRect/>
          </a:stretch>
        </p:blipFill>
        <p:spPr>
          <a:xfrm>
            <a:off x="11123093" y="6418043"/>
            <a:ext cx="785812" cy="303432"/>
          </a:xfrm>
          <a:prstGeom prst="rect">
            <a:avLst/>
          </a:prstGeom>
        </p:spPr>
      </p:pic>
    </p:spTree>
    <p:extLst>
      <p:ext uri="{BB962C8B-B14F-4D97-AF65-F5344CB8AC3E}">
        <p14:creationId xmlns:p14="http://schemas.microsoft.com/office/powerpoint/2010/main" val="229091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olson@u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mailto:ASKDATA@uc.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xtremepresentation.typepad.com/files/choosing-a-good-chart-09.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carpentry.org/spreadsheets-socialsc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ebapps2.uc.edu/ce/facdev/Workshops/Index/UCL_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js.library.queensu.ca/index.php/IEE/article/view/460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Spreadsheets and Charts</a:t>
            </a:r>
            <a:br>
              <a:rPr lang="en-US" dirty="0"/>
            </a:br>
            <a:r>
              <a:rPr lang="en-US" sz="4000" dirty="0">
                <a:cs typeface="Calibri Light"/>
              </a:rPr>
              <a:t>EPB January, 2020</a:t>
            </a:r>
          </a:p>
        </p:txBody>
      </p:sp>
      <p:sp>
        <p:nvSpPr>
          <p:cNvPr id="3" name="Subtitle 2"/>
          <p:cNvSpPr>
            <a:spLocks noGrp="1"/>
          </p:cNvSpPr>
          <p:nvPr>
            <p:ph type="subTitle" idx="1"/>
          </p:nvPr>
        </p:nvSpPr>
        <p:spPr/>
        <p:txBody>
          <a:bodyPr/>
          <a:lstStyle/>
          <a:p>
            <a:r>
              <a:rPr lang="en-US" dirty="0"/>
              <a:t>Rebecca Olson, Business and Social Science Informationist</a:t>
            </a:r>
          </a:p>
          <a:p>
            <a:r>
              <a:rPr lang="en-US" dirty="0">
                <a:hlinkClick r:id="rId3"/>
              </a:rPr>
              <a:t>Rebecca.olson@uc.edu</a:t>
            </a:r>
            <a:r>
              <a:rPr lang="en-US" dirty="0"/>
              <a:t> or </a:t>
            </a:r>
            <a:r>
              <a:rPr lang="en-US" dirty="0">
                <a:hlinkClick r:id="rId4"/>
              </a:rPr>
              <a:t>ASKDATA@uc.edu</a:t>
            </a:r>
            <a:endParaRPr lang="en-US" dirty="0"/>
          </a:p>
          <a:p>
            <a:r>
              <a:rPr lang="en-US" dirty="0"/>
              <a:t>Research &amp; Data Services, UC Libraries</a:t>
            </a:r>
          </a:p>
          <a:p>
            <a:endParaRPr lang="en-US" dirty="0"/>
          </a:p>
        </p:txBody>
      </p:sp>
      <p:pic>
        <p:nvPicPr>
          <p:cNvPr id="4" name="Picture 3" descr="Question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6673" y="48883"/>
            <a:ext cx="2719119" cy="2053087"/>
          </a:xfrm>
          <a:prstGeom prst="rect">
            <a:avLst/>
          </a:prstGeom>
        </p:spPr>
      </p:pic>
    </p:spTree>
    <p:extLst>
      <p:ext uri="{BB962C8B-B14F-4D97-AF65-F5344CB8AC3E}">
        <p14:creationId xmlns:p14="http://schemas.microsoft.com/office/powerpoint/2010/main" val="403030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a:t>
            </a:r>
          </a:p>
        </p:txBody>
      </p:sp>
      <p:sp>
        <p:nvSpPr>
          <p:cNvPr id="3" name="Content Placeholder 2"/>
          <p:cNvSpPr>
            <a:spLocks noGrp="1"/>
          </p:cNvSpPr>
          <p:nvPr>
            <p:ph idx="1"/>
          </p:nvPr>
        </p:nvSpPr>
        <p:spPr/>
        <p:txBody>
          <a:bodyPr/>
          <a:lstStyle/>
          <a:p>
            <a:r>
              <a:rPr lang="en-US" dirty="0"/>
              <a:t>Excel formatting - .</a:t>
            </a:r>
            <a:r>
              <a:rPr lang="en-US" dirty="0" err="1"/>
              <a:t>xls</a:t>
            </a:r>
            <a:r>
              <a:rPr lang="en-US" dirty="0"/>
              <a:t>, .</a:t>
            </a:r>
            <a:r>
              <a:rPr lang="en-US" dirty="0" err="1"/>
              <a:t>xlsx</a:t>
            </a:r>
            <a:endParaRPr lang="en-US" dirty="0"/>
          </a:p>
          <a:p>
            <a:r>
              <a:rPr lang="en-US" dirty="0"/>
              <a:t>Why change to .csv?</a:t>
            </a:r>
          </a:p>
          <a:p>
            <a:endParaRPr lang="en-US" dirty="0"/>
          </a:p>
          <a:p>
            <a:endParaRPr lang="en-US" dirty="0"/>
          </a:p>
        </p:txBody>
      </p:sp>
      <p:pic>
        <p:nvPicPr>
          <p:cNvPr id="4" name="Picture 3" descr="r - How to load data frame in RStudio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395" y="1389201"/>
            <a:ext cx="5055079" cy="2984391"/>
          </a:xfrm>
          <a:prstGeom prst="rect">
            <a:avLst/>
          </a:prstGeom>
        </p:spPr>
      </p:pic>
      <p:pic>
        <p:nvPicPr>
          <p:cNvPr id="6" name="Picture 5" descr="Open Refine | Visualising Information for Advocac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04" y="3271838"/>
            <a:ext cx="4645650" cy="2905125"/>
          </a:xfrm>
          <a:prstGeom prst="rect">
            <a:avLst/>
          </a:prstGeom>
        </p:spPr>
      </p:pic>
      <p:pic>
        <p:nvPicPr>
          <p:cNvPr id="7" name="Picture 6"/>
          <p:cNvPicPr>
            <a:picLocks noChangeAspect="1"/>
          </p:cNvPicPr>
          <p:nvPr/>
        </p:nvPicPr>
        <p:blipFill>
          <a:blip r:embed="rId5"/>
          <a:stretch>
            <a:fillRect/>
          </a:stretch>
        </p:blipFill>
        <p:spPr>
          <a:xfrm>
            <a:off x="547866" y="5754359"/>
            <a:ext cx="1400175" cy="390525"/>
          </a:xfrm>
          <a:prstGeom prst="rect">
            <a:avLst/>
          </a:prstGeom>
        </p:spPr>
      </p:pic>
      <p:pic>
        <p:nvPicPr>
          <p:cNvPr id="8" name="Picture 7"/>
          <p:cNvPicPr>
            <a:picLocks noChangeAspect="1"/>
          </p:cNvPicPr>
          <p:nvPr/>
        </p:nvPicPr>
        <p:blipFill>
          <a:blip r:embed="rId6"/>
          <a:stretch>
            <a:fillRect/>
          </a:stretch>
        </p:blipFill>
        <p:spPr>
          <a:xfrm>
            <a:off x="7390859" y="3347050"/>
            <a:ext cx="2124075" cy="740164"/>
          </a:xfrm>
          <a:prstGeom prst="rect">
            <a:avLst/>
          </a:prstGeom>
        </p:spPr>
      </p:pic>
    </p:spTree>
    <p:extLst>
      <p:ext uri="{BB962C8B-B14F-4D97-AF65-F5344CB8AC3E}">
        <p14:creationId xmlns:p14="http://schemas.microsoft.com/office/powerpoint/2010/main" val="388276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1D7F-3786-41DC-9E4C-CC47C41BBC2A}"/>
              </a:ext>
            </a:extLst>
          </p:cNvPr>
          <p:cNvSpPr>
            <a:spLocks noGrp="1"/>
          </p:cNvSpPr>
          <p:nvPr>
            <p:ph type="title"/>
          </p:nvPr>
        </p:nvSpPr>
        <p:spPr/>
        <p:txBody>
          <a:bodyPr/>
          <a:lstStyle/>
          <a:p>
            <a:r>
              <a:rPr lang="en-US" dirty="0">
                <a:cs typeface="Calibri Light"/>
              </a:rPr>
              <a:t>Making Charts</a:t>
            </a:r>
            <a:endParaRPr lang="en-US" dirty="0"/>
          </a:p>
        </p:txBody>
      </p:sp>
      <p:sp>
        <p:nvSpPr>
          <p:cNvPr id="3" name="Content Placeholder 2">
            <a:extLst>
              <a:ext uri="{FF2B5EF4-FFF2-40B4-BE49-F238E27FC236}">
                <a16:creationId xmlns:a16="http://schemas.microsoft.com/office/drawing/2014/main" id="{7B52E394-8E20-4A7C-BE88-43A8DD6BD1B8}"/>
              </a:ext>
            </a:extLst>
          </p:cNvPr>
          <p:cNvSpPr>
            <a:spLocks noGrp="1"/>
          </p:cNvSpPr>
          <p:nvPr>
            <p:ph idx="1"/>
          </p:nvPr>
        </p:nvSpPr>
        <p:spPr/>
        <p:txBody>
          <a:bodyPr vert="horz" lIns="91440" tIns="45720" rIns="91440" bIns="45720" rtlCol="0" anchor="t">
            <a:normAutofit/>
          </a:bodyPr>
          <a:lstStyle/>
          <a:p>
            <a:r>
              <a:rPr lang="en-US" dirty="0">
                <a:cs typeface="Calibri"/>
              </a:rPr>
              <a:t>May require data manipulation  (Averages, sum, counts, </a:t>
            </a:r>
            <a:r>
              <a:rPr lang="en-US" dirty="0" err="1">
                <a:cs typeface="Calibri"/>
              </a:rPr>
              <a:t>etc</a:t>
            </a:r>
            <a:r>
              <a:rPr lang="en-US" dirty="0">
                <a:cs typeface="Calibri"/>
              </a:rPr>
              <a:t>)</a:t>
            </a:r>
          </a:p>
          <a:p>
            <a:r>
              <a:rPr lang="en-US" dirty="0">
                <a:cs typeface="Calibri"/>
              </a:rPr>
              <a:t>Must figure out which chart to </a:t>
            </a:r>
            <a:r>
              <a:rPr lang="en-US">
                <a:cs typeface="Calibri"/>
              </a:rPr>
              <a:t>choose</a:t>
            </a:r>
            <a:r>
              <a:rPr lang="en-US" dirty="0">
                <a:cs typeface="Calibri"/>
              </a:rPr>
              <a:t> (Intro to Data Visualization class)</a:t>
            </a: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AC7F452C-B2FE-4968-958C-B11A5FDEAD86}"/>
              </a:ext>
            </a:extLst>
          </p:cNvPr>
          <p:cNvSpPr txBox="1"/>
          <p:nvPr/>
        </p:nvSpPr>
        <p:spPr>
          <a:xfrm>
            <a:off x="842514" y="5313872"/>
            <a:ext cx="62944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https://extremepresentation.typepad.com/files/choosing-a-good-chart-09.pdf</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FD95606B-8122-4707-A9F4-60CA52CB1D9D}"/>
              </a:ext>
            </a:extLst>
          </p:cNvPr>
          <p:cNvPicPr>
            <a:picLocks noChangeAspect="1"/>
          </p:cNvPicPr>
          <p:nvPr/>
        </p:nvPicPr>
        <p:blipFill>
          <a:blip r:embed="rId3"/>
          <a:stretch>
            <a:fillRect/>
          </a:stretch>
        </p:blipFill>
        <p:spPr>
          <a:xfrm>
            <a:off x="5601419" y="3045175"/>
            <a:ext cx="3059501" cy="2363537"/>
          </a:xfrm>
          <a:prstGeom prst="rect">
            <a:avLst/>
          </a:prstGeom>
        </p:spPr>
      </p:pic>
    </p:spTree>
    <p:extLst>
      <p:ext uri="{BB962C8B-B14F-4D97-AF65-F5344CB8AC3E}">
        <p14:creationId xmlns:p14="http://schemas.microsoft.com/office/powerpoint/2010/main" val="20347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860A-DE0A-4CE9-AD73-5D199AC0DE17}"/>
              </a:ext>
            </a:extLst>
          </p:cNvPr>
          <p:cNvSpPr>
            <a:spLocks noGrp="1"/>
          </p:cNvSpPr>
          <p:nvPr>
            <p:ph type="title"/>
          </p:nvPr>
        </p:nvSpPr>
        <p:spPr/>
        <p:txBody>
          <a:bodyPr/>
          <a:lstStyle/>
          <a:p>
            <a:r>
              <a:rPr lang="en-US">
                <a:cs typeface="Calibri Light"/>
              </a:rPr>
              <a:t>Charts and Run Charts</a:t>
            </a:r>
            <a:endParaRPr lang="en-US" dirty="0">
              <a:cs typeface="Calibri Light"/>
            </a:endParaRPr>
          </a:p>
        </p:txBody>
      </p:sp>
      <p:sp>
        <p:nvSpPr>
          <p:cNvPr id="3" name="Content Placeholder 2">
            <a:extLst>
              <a:ext uri="{FF2B5EF4-FFF2-40B4-BE49-F238E27FC236}">
                <a16:creationId xmlns:a16="http://schemas.microsoft.com/office/drawing/2014/main" id="{00EE3CBC-AF6E-421E-84ED-BEAA06C72EF9}"/>
              </a:ext>
            </a:extLst>
          </p:cNvPr>
          <p:cNvSpPr>
            <a:spLocks noGrp="1"/>
          </p:cNvSpPr>
          <p:nvPr>
            <p:ph idx="1"/>
          </p:nvPr>
        </p:nvSpPr>
        <p:spPr>
          <a:xfrm>
            <a:off x="838200" y="1696229"/>
            <a:ext cx="5785450" cy="4480734"/>
          </a:xfrm>
        </p:spPr>
        <p:txBody>
          <a:bodyPr vert="horz" lIns="91440" tIns="45720" rIns="91440" bIns="45720" rtlCol="0" anchor="t">
            <a:normAutofit/>
          </a:bodyPr>
          <a:lstStyle/>
          <a:p>
            <a:r>
              <a:rPr lang="en-US">
                <a:cs typeface="Calibri"/>
              </a:rPr>
              <a:t>Open Temp_Chart</a:t>
            </a:r>
          </a:p>
          <a:p>
            <a:r>
              <a:rPr lang="en-US">
                <a:cs typeface="Calibri"/>
              </a:rPr>
              <a:t>Make a copy (and name it)</a:t>
            </a:r>
            <a:endParaRPr lang="en-US" dirty="0">
              <a:cs typeface="Calibri"/>
            </a:endParaRPr>
          </a:p>
          <a:p>
            <a:r>
              <a:rPr lang="en-US">
                <a:cs typeface="Calibri"/>
              </a:rPr>
              <a:t>Insert a chart</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28390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 </a:t>
            </a:r>
          </a:p>
        </p:txBody>
      </p:sp>
      <p:sp>
        <p:nvSpPr>
          <p:cNvPr id="3" name="Content Placeholder 2"/>
          <p:cNvSpPr>
            <a:spLocks noGrp="1"/>
          </p:cNvSpPr>
          <p:nvPr>
            <p:ph idx="1"/>
          </p:nvPr>
        </p:nvSpPr>
        <p:spPr/>
        <p:txBody>
          <a:bodyPr/>
          <a:lstStyle/>
          <a:p>
            <a:r>
              <a:rPr lang="en-US" dirty="0"/>
              <a:t>This presentation was based on the Spreadsheets for Social Sciences workshop from Data Carpentry. </a:t>
            </a:r>
            <a:r>
              <a:rPr lang="en-US" dirty="0">
                <a:hlinkClick r:id="rId3"/>
              </a:rPr>
              <a:t>https://datacarpentry.org/spreadsheets-socialsci/</a:t>
            </a:r>
            <a:endParaRPr lang="en-US" dirty="0"/>
          </a:p>
          <a:p>
            <a:endParaRPr lang="en-US" dirty="0"/>
          </a:p>
        </p:txBody>
      </p:sp>
    </p:spTree>
    <p:extLst>
      <p:ext uri="{BB962C8B-B14F-4D97-AF65-F5344CB8AC3E}">
        <p14:creationId xmlns:p14="http://schemas.microsoft.com/office/powerpoint/2010/main" val="282026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ASKDATA@ UC.EDU /Rebecca.Olson@uc.edu</a:t>
            </a:r>
            <a:endParaRPr lang="en-US" dirty="0">
              <a:cs typeface="Calibri"/>
            </a:endParaRPr>
          </a:p>
          <a:p>
            <a:r>
              <a:rPr lang="en-US" dirty="0"/>
              <a:t>Cleaning Data with Open Refine Workshop, (CECH) Weds Feb 12, 10-12pm</a:t>
            </a:r>
            <a:endParaRPr lang="en-US" dirty="0">
              <a:cs typeface="Calibri"/>
            </a:endParaRPr>
          </a:p>
          <a:p>
            <a:r>
              <a:rPr lang="en-US" dirty="0">
                <a:cs typeface="Calibri"/>
              </a:rPr>
              <a:t>Spreadsheet Best Practices, Mon Jan 27th, 10-12 pm, CEAS  and Tuesday, Feb 25, 10-12 pm, Viz Lab</a:t>
            </a:r>
          </a:p>
          <a:p>
            <a:r>
              <a:rPr lang="en-US" dirty="0">
                <a:cs typeface="Calibri"/>
              </a:rPr>
              <a:t>Programming with R Open Lab, (Viz Lab), Tues Feb 4, 2-4 pm</a:t>
            </a:r>
            <a:endParaRPr lang="en-US" dirty="0"/>
          </a:p>
          <a:p>
            <a:r>
              <a:rPr lang="en-US" dirty="0">
                <a:hlinkClick r:id="rId2"/>
              </a:rPr>
              <a:t>https://webapps2.uc.edu/ce/facdev/Workshops/Index/UCL_P</a:t>
            </a:r>
            <a:endParaRPr lang="en-US" dirty="0"/>
          </a:p>
        </p:txBody>
      </p:sp>
    </p:spTree>
    <p:extLst>
      <p:ext uri="{BB962C8B-B14F-4D97-AF65-F5344CB8AC3E}">
        <p14:creationId xmlns:p14="http://schemas.microsoft.com/office/powerpoint/2010/main" val="283609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p:txBody>
          <a:bodyPr/>
          <a:lstStyle/>
          <a:p>
            <a:r>
              <a:rPr lang="en-US" dirty="0"/>
              <a:t>Covered in this class</a:t>
            </a:r>
          </a:p>
        </p:txBody>
      </p:sp>
      <p:sp>
        <p:nvSpPr>
          <p:cNvPr id="4" name="Content Placeholder 3"/>
          <p:cNvSpPr>
            <a:spLocks noGrp="1"/>
          </p:cNvSpPr>
          <p:nvPr>
            <p:ph sz="half" idx="2"/>
          </p:nvPr>
        </p:nvSpPr>
        <p:spPr/>
        <p:txBody>
          <a:bodyPr vert="horz" lIns="91440" tIns="45720" rIns="91440" bIns="45720" rtlCol="0" anchor="t">
            <a:normAutofit/>
          </a:bodyPr>
          <a:lstStyle/>
          <a:p>
            <a:r>
              <a:rPr lang="en-US" dirty="0"/>
              <a:t>How to structure, format, and clean your data</a:t>
            </a:r>
          </a:p>
          <a:p>
            <a:r>
              <a:rPr lang="en-US" dirty="0"/>
              <a:t>How to deal with dates and null values</a:t>
            </a:r>
            <a:endParaRPr lang="en-US" dirty="0">
              <a:cs typeface="Calibri"/>
            </a:endParaRPr>
          </a:p>
          <a:p>
            <a:r>
              <a:rPr lang="en-US" dirty="0">
                <a:cs typeface="Calibri"/>
              </a:rPr>
              <a:t>How to create charts and graphs from your data</a:t>
            </a:r>
          </a:p>
          <a:p>
            <a:r>
              <a:rPr lang="en-US" dirty="0">
                <a:cs typeface="Calibri"/>
              </a:rPr>
              <a:t>How to create a run chart</a:t>
            </a:r>
          </a:p>
          <a:p>
            <a:endParaRPr lang="en-US" dirty="0">
              <a:cs typeface="Calibri"/>
            </a:endParaRPr>
          </a:p>
        </p:txBody>
      </p:sp>
      <p:sp>
        <p:nvSpPr>
          <p:cNvPr id="5" name="Text Placeholder 4"/>
          <p:cNvSpPr>
            <a:spLocks noGrp="1"/>
          </p:cNvSpPr>
          <p:nvPr>
            <p:ph type="body" sz="quarter" idx="3"/>
          </p:nvPr>
        </p:nvSpPr>
        <p:spPr/>
        <p:txBody>
          <a:bodyPr/>
          <a:lstStyle/>
          <a:p>
            <a:r>
              <a:rPr lang="en-US" dirty="0"/>
              <a:t>Not covered in this class</a:t>
            </a:r>
          </a:p>
        </p:txBody>
      </p:sp>
      <p:sp>
        <p:nvSpPr>
          <p:cNvPr id="6" name="Content Placeholder 5"/>
          <p:cNvSpPr>
            <a:spLocks noGrp="1"/>
          </p:cNvSpPr>
          <p:nvPr>
            <p:ph sz="quarter" idx="4"/>
          </p:nvPr>
        </p:nvSpPr>
        <p:spPr/>
        <p:txBody>
          <a:bodyPr vert="horz" lIns="91440" tIns="45720" rIns="91440" bIns="45720" rtlCol="0" anchor="t">
            <a:normAutofit/>
          </a:bodyPr>
          <a:lstStyle/>
          <a:p>
            <a:r>
              <a:rPr lang="en-US" dirty="0"/>
              <a:t>How to do statistics or advanced formulas</a:t>
            </a:r>
          </a:p>
          <a:p>
            <a:endParaRPr lang="en-US" dirty="0"/>
          </a:p>
        </p:txBody>
      </p:sp>
    </p:spTree>
    <p:extLst>
      <p:ext uri="{BB962C8B-B14F-4D97-AF65-F5344CB8AC3E}">
        <p14:creationId xmlns:p14="http://schemas.microsoft.com/office/powerpoint/2010/main" val="204087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your data</a:t>
            </a:r>
          </a:p>
        </p:txBody>
      </p:sp>
      <p:sp>
        <p:nvSpPr>
          <p:cNvPr id="3" name="Content Placeholder 2"/>
          <p:cNvSpPr>
            <a:spLocks noGrp="1"/>
          </p:cNvSpPr>
          <p:nvPr>
            <p:ph sz="half" idx="1"/>
          </p:nvPr>
        </p:nvSpPr>
        <p:spPr/>
        <p:txBody>
          <a:bodyPr/>
          <a:lstStyle/>
          <a:p>
            <a:r>
              <a:rPr lang="en-US" dirty="0"/>
              <a:t>Variables in Columns</a:t>
            </a:r>
          </a:p>
          <a:p>
            <a:r>
              <a:rPr lang="en-US" dirty="0"/>
              <a:t>Observations in rows – 1 observation per row</a:t>
            </a:r>
          </a:p>
          <a:p>
            <a:r>
              <a:rPr lang="en-US" dirty="0"/>
              <a:t>1 piece of information per cell</a:t>
            </a:r>
          </a:p>
          <a:p>
            <a:r>
              <a:rPr lang="en-US" dirty="0"/>
              <a:t>Leave data raw – make a copy to work from (make a new tab)</a:t>
            </a:r>
          </a:p>
          <a:p>
            <a:r>
              <a:rPr lang="en-US" dirty="0"/>
              <a:t>Export cleaned data to text based format (CSV, Tab)</a:t>
            </a:r>
          </a:p>
          <a:p>
            <a:endParaRPr lang="en-US" dirty="0"/>
          </a:p>
        </p:txBody>
      </p:sp>
      <p:pic>
        <p:nvPicPr>
          <p:cNvPr id="5" name="Content Placeholder 4"/>
          <p:cNvPicPr>
            <a:picLocks noGrp="1" noChangeAspect="1"/>
          </p:cNvPicPr>
          <p:nvPr>
            <p:ph sz="half" idx="2"/>
          </p:nvPr>
        </p:nvPicPr>
        <p:blipFill>
          <a:blip r:embed="rId3"/>
          <a:stretch>
            <a:fillRect/>
          </a:stretch>
        </p:blipFill>
        <p:spPr>
          <a:xfrm>
            <a:off x="6096000" y="1825625"/>
            <a:ext cx="5181600" cy="2136805"/>
          </a:xfrm>
          <a:prstGeom prst="rect">
            <a:avLst/>
          </a:prstGeom>
        </p:spPr>
      </p:pic>
    </p:spTree>
    <p:extLst>
      <p:ext uri="{BB962C8B-B14F-4D97-AF65-F5344CB8AC3E}">
        <p14:creationId xmlns:p14="http://schemas.microsoft.com/office/powerpoint/2010/main" val="132623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your data</a:t>
            </a:r>
          </a:p>
        </p:txBody>
      </p:sp>
      <p:sp>
        <p:nvSpPr>
          <p:cNvPr id="3" name="TextBox 2"/>
          <p:cNvSpPr txBox="1"/>
          <p:nvPr/>
        </p:nvSpPr>
        <p:spPr>
          <a:xfrm>
            <a:off x="914400" y="1690688"/>
            <a:ext cx="9264770" cy="646331"/>
          </a:xfrm>
          <a:prstGeom prst="rect">
            <a:avLst/>
          </a:prstGeom>
          <a:noFill/>
        </p:spPr>
        <p:txBody>
          <a:bodyPr wrap="square" rtlCol="0">
            <a:spAutoFit/>
          </a:bodyPr>
          <a:lstStyle/>
          <a:p>
            <a:r>
              <a:rPr lang="en-US" dirty="0"/>
              <a:t>Formatting is just for looks. It’s program specific, not data specific.</a:t>
            </a:r>
          </a:p>
          <a:p>
            <a:r>
              <a:rPr lang="en-US" dirty="0"/>
              <a:t>Don’t use it to convey information about the data or to structure the data!</a:t>
            </a:r>
          </a:p>
        </p:txBody>
      </p:sp>
      <p:sp>
        <p:nvSpPr>
          <p:cNvPr id="4" name="TextBox 3"/>
          <p:cNvSpPr txBox="1"/>
          <p:nvPr/>
        </p:nvSpPr>
        <p:spPr>
          <a:xfrm>
            <a:off x="1053370" y="2518048"/>
            <a:ext cx="5771072" cy="1477328"/>
          </a:xfrm>
          <a:prstGeom prst="rect">
            <a:avLst/>
          </a:prstGeom>
          <a:noFill/>
          <a:ln>
            <a:solidFill>
              <a:srgbClr val="FFC000"/>
            </a:solidFill>
          </a:ln>
        </p:spPr>
        <p:txBody>
          <a:bodyPr wrap="square" rtlCol="0">
            <a:spAutoFit/>
          </a:bodyPr>
          <a:lstStyle/>
          <a:p>
            <a:r>
              <a:rPr lang="en-US" dirty="0"/>
              <a:t>Good Data Management Tip: Name Your Variables Smartly</a:t>
            </a:r>
          </a:p>
          <a:p>
            <a:pPr marL="285750" indent="-285750">
              <a:buFontTx/>
              <a:buChar char="-"/>
            </a:pPr>
            <a:r>
              <a:rPr lang="en-US" dirty="0"/>
              <a:t>Use abbreviations that make sense long term.</a:t>
            </a:r>
          </a:p>
          <a:p>
            <a:pPr marL="285750" indent="-285750">
              <a:buFontTx/>
              <a:buChar char="-"/>
            </a:pPr>
            <a:r>
              <a:rPr lang="en-US" dirty="0"/>
              <a:t>Avoid special characters</a:t>
            </a:r>
          </a:p>
          <a:p>
            <a:pPr marL="285750" indent="-285750">
              <a:buFontTx/>
              <a:buChar char="-"/>
            </a:pPr>
            <a:r>
              <a:rPr lang="en-US" dirty="0"/>
              <a:t>Use the Pothole(Snake Case) Test_Results_1a or Camelback (Camel Case) TestResults1a formats</a:t>
            </a:r>
          </a:p>
        </p:txBody>
      </p:sp>
      <p:pic>
        <p:nvPicPr>
          <p:cNvPr id="5" name="Picture 4" descr="Grade 1 Listed Church Free Stock Photo - Public Doma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6435" y="2425341"/>
            <a:ext cx="1350650" cy="1181819"/>
          </a:xfrm>
          <a:prstGeom prst="rect">
            <a:avLst/>
          </a:prstGeom>
        </p:spPr>
      </p:pic>
      <p:pic>
        <p:nvPicPr>
          <p:cNvPr id="6" name="Picture 5" descr="green snake sketch, cute style lge 15cm | Flickr - Photo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2565" y="3507743"/>
            <a:ext cx="1570955" cy="97526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33381744"/>
              </p:ext>
            </p:extLst>
          </p:nvPr>
        </p:nvGraphicFramePr>
        <p:xfrm>
          <a:off x="914398" y="4390843"/>
          <a:ext cx="5624424" cy="2225616"/>
        </p:xfrm>
        <a:graphic>
          <a:graphicData uri="http://schemas.openxmlformats.org/drawingml/2006/table">
            <a:tbl>
              <a:tblPr firstRow="1" bandRow="1">
                <a:tableStyleId>{5C22544A-7EE6-4342-B048-85BDC9FD1C3A}</a:tableStyleId>
              </a:tblPr>
              <a:tblGrid>
                <a:gridCol w="1874808">
                  <a:extLst>
                    <a:ext uri="{9D8B030D-6E8A-4147-A177-3AD203B41FA5}">
                      <a16:colId xmlns:a16="http://schemas.microsoft.com/office/drawing/2014/main" val="2580586080"/>
                    </a:ext>
                  </a:extLst>
                </a:gridCol>
                <a:gridCol w="1874808">
                  <a:extLst>
                    <a:ext uri="{9D8B030D-6E8A-4147-A177-3AD203B41FA5}">
                      <a16:colId xmlns:a16="http://schemas.microsoft.com/office/drawing/2014/main" val="3135130661"/>
                    </a:ext>
                  </a:extLst>
                </a:gridCol>
                <a:gridCol w="1874808">
                  <a:extLst>
                    <a:ext uri="{9D8B030D-6E8A-4147-A177-3AD203B41FA5}">
                      <a16:colId xmlns:a16="http://schemas.microsoft.com/office/drawing/2014/main" val="4192974252"/>
                    </a:ext>
                  </a:extLst>
                </a:gridCol>
              </a:tblGrid>
              <a:tr h="370936">
                <a:tc>
                  <a:txBody>
                    <a:bodyPr/>
                    <a:lstStyle/>
                    <a:p>
                      <a:r>
                        <a:rPr lang="en-US" dirty="0"/>
                        <a:t>Good Name</a:t>
                      </a:r>
                    </a:p>
                  </a:txBody>
                  <a:tcPr/>
                </a:tc>
                <a:tc>
                  <a:txBody>
                    <a:bodyPr/>
                    <a:lstStyle/>
                    <a:p>
                      <a:r>
                        <a:rPr lang="en-US" dirty="0"/>
                        <a:t>Good Alt</a:t>
                      </a:r>
                    </a:p>
                  </a:txBody>
                  <a:tcPr/>
                </a:tc>
                <a:tc>
                  <a:txBody>
                    <a:bodyPr/>
                    <a:lstStyle/>
                    <a:p>
                      <a:r>
                        <a:rPr lang="en-US" dirty="0"/>
                        <a:t>Avoid</a:t>
                      </a:r>
                    </a:p>
                  </a:txBody>
                  <a:tcPr/>
                </a:tc>
                <a:extLst>
                  <a:ext uri="{0D108BD9-81ED-4DB2-BD59-A6C34878D82A}">
                    <a16:rowId xmlns:a16="http://schemas.microsoft.com/office/drawing/2014/main" val="3587299229"/>
                  </a:ext>
                </a:extLst>
              </a:tr>
              <a:tr h="370936">
                <a:tc>
                  <a:txBody>
                    <a:bodyPr/>
                    <a:lstStyle/>
                    <a:p>
                      <a:r>
                        <a:rPr lang="en-US" dirty="0" err="1"/>
                        <a:t>Max_temp</a:t>
                      </a:r>
                      <a:endParaRPr lang="en-US" dirty="0"/>
                    </a:p>
                  </a:txBody>
                  <a:tcPr/>
                </a:tc>
                <a:tc>
                  <a:txBody>
                    <a:bodyPr/>
                    <a:lstStyle/>
                    <a:p>
                      <a:r>
                        <a:rPr lang="en-US" dirty="0" err="1"/>
                        <a:t>MaxTemp</a:t>
                      </a:r>
                      <a:endParaRPr lang="en-US" dirty="0"/>
                    </a:p>
                  </a:txBody>
                  <a:tcPr/>
                </a:tc>
                <a:tc>
                  <a:txBody>
                    <a:bodyPr/>
                    <a:lstStyle/>
                    <a:p>
                      <a:r>
                        <a:rPr lang="en-US" dirty="0"/>
                        <a:t>Maximum Temp </a:t>
                      </a:r>
                    </a:p>
                  </a:txBody>
                  <a:tcPr/>
                </a:tc>
                <a:extLst>
                  <a:ext uri="{0D108BD9-81ED-4DB2-BD59-A6C34878D82A}">
                    <a16:rowId xmlns:a16="http://schemas.microsoft.com/office/drawing/2014/main" val="2936437968"/>
                  </a:ext>
                </a:extLst>
              </a:tr>
              <a:tr h="370936">
                <a:tc>
                  <a:txBody>
                    <a:bodyPr/>
                    <a:lstStyle/>
                    <a:p>
                      <a:r>
                        <a:rPr lang="en-US" dirty="0"/>
                        <a:t>Precipitation</a:t>
                      </a:r>
                    </a:p>
                  </a:txBody>
                  <a:tcPr/>
                </a:tc>
                <a:tc>
                  <a:txBody>
                    <a:bodyPr/>
                    <a:lstStyle/>
                    <a:p>
                      <a:r>
                        <a:rPr lang="en-US" dirty="0" err="1"/>
                        <a:t>Precipitation_mm</a:t>
                      </a:r>
                      <a:endParaRPr lang="en-US" dirty="0"/>
                    </a:p>
                  </a:txBody>
                  <a:tcPr/>
                </a:tc>
                <a:tc>
                  <a:txBody>
                    <a:bodyPr/>
                    <a:lstStyle/>
                    <a:p>
                      <a:r>
                        <a:rPr lang="en-US" dirty="0" err="1"/>
                        <a:t>precmm</a:t>
                      </a:r>
                      <a:endParaRPr lang="en-US" dirty="0"/>
                    </a:p>
                  </a:txBody>
                  <a:tcPr/>
                </a:tc>
                <a:extLst>
                  <a:ext uri="{0D108BD9-81ED-4DB2-BD59-A6C34878D82A}">
                    <a16:rowId xmlns:a16="http://schemas.microsoft.com/office/drawing/2014/main" val="1035882065"/>
                  </a:ext>
                </a:extLst>
              </a:tr>
              <a:tr h="370936">
                <a:tc>
                  <a:txBody>
                    <a:bodyPr/>
                    <a:lstStyle/>
                    <a:p>
                      <a:r>
                        <a:rPr lang="en-US" dirty="0"/>
                        <a:t>Sex</a:t>
                      </a:r>
                    </a:p>
                  </a:txBody>
                  <a:tcPr/>
                </a:tc>
                <a:tc>
                  <a:txBody>
                    <a:bodyPr/>
                    <a:lstStyle/>
                    <a:p>
                      <a:r>
                        <a:rPr lang="en-US" dirty="0"/>
                        <a:t>Sex</a:t>
                      </a:r>
                    </a:p>
                  </a:txBody>
                  <a:tcPr/>
                </a:tc>
                <a:tc>
                  <a:txBody>
                    <a:bodyPr/>
                    <a:lstStyle/>
                    <a:p>
                      <a:r>
                        <a:rPr lang="en-US" dirty="0"/>
                        <a:t>M/F</a:t>
                      </a:r>
                    </a:p>
                  </a:txBody>
                  <a:tcPr/>
                </a:tc>
                <a:extLst>
                  <a:ext uri="{0D108BD9-81ED-4DB2-BD59-A6C34878D82A}">
                    <a16:rowId xmlns:a16="http://schemas.microsoft.com/office/drawing/2014/main" val="2014374926"/>
                  </a:ext>
                </a:extLst>
              </a:tr>
              <a:tr h="370936">
                <a:tc>
                  <a:txBody>
                    <a:bodyPr/>
                    <a:lstStyle/>
                    <a:p>
                      <a:r>
                        <a:rPr lang="en-US" dirty="0"/>
                        <a:t>Weight</a:t>
                      </a:r>
                    </a:p>
                  </a:txBody>
                  <a:tcPr/>
                </a:tc>
                <a:tc>
                  <a:txBody>
                    <a:bodyPr/>
                    <a:lstStyle/>
                    <a:p>
                      <a:r>
                        <a:rPr lang="en-US" dirty="0"/>
                        <a:t>Weight</a:t>
                      </a:r>
                    </a:p>
                  </a:txBody>
                  <a:tcPr/>
                </a:tc>
                <a:tc>
                  <a:txBody>
                    <a:bodyPr/>
                    <a:lstStyle/>
                    <a:p>
                      <a:r>
                        <a:rPr lang="en-US" dirty="0"/>
                        <a:t>w.</a:t>
                      </a:r>
                    </a:p>
                  </a:txBody>
                  <a:tcPr/>
                </a:tc>
                <a:extLst>
                  <a:ext uri="{0D108BD9-81ED-4DB2-BD59-A6C34878D82A}">
                    <a16:rowId xmlns:a16="http://schemas.microsoft.com/office/drawing/2014/main" val="529119333"/>
                  </a:ext>
                </a:extLst>
              </a:tr>
              <a:tr h="370936">
                <a:tc>
                  <a:txBody>
                    <a:bodyPr/>
                    <a:lstStyle/>
                    <a:p>
                      <a:r>
                        <a:rPr lang="en-US" dirty="0" err="1"/>
                        <a:t>First_observation</a:t>
                      </a:r>
                      <a:endParaRPr lang="en-US" dirty="0"/>
                    </a:p>
                  </a:txBody>
                  <a:tcPr/>
                </a:tc>
                <a:tc>
                  <a:txBody>
                    <a:bodyPr/>
                    <a:lstStyle/>
                    <a:p>
                      <a:r>
                        <a:rPr lang="en-US" dirty="0"/>
                        <a:t>Observation_01</a:t>
                      </a:r>
                    </a:p>
                  </a:txBody>
                  <a:tcPr/>
                </a:tc>
                <a:tc>
                  <a:txBody>
                    <a:bodyPr/>
                    <a:lstStyle/>
                    <a:p>
                      <a:r>
                        <a:rPr lang="en-US" dirty="0"/>
                        <a:t>1</a:t>
                      </a:r>
                      <a:r>
                        <a:rPr lang="en-US" baseline="30000" dirty="0"/>
                        <a:t>st</a:t>
                      </a:r>
                      <a:r>
                        <a:rPr lang="en-US" baseline="0" dirty="0"/>
                        <a:t> Obs. </a:t>
                      </a:r>
                      <a:endParaRPr lang="en-US" dirty="0"/>
                    </a:p>
                  </a:txBody>
                  <a:tcPr/>
                </a:tc>
                <a:extLst>
                  <a:ext uri="{0D108BD9-81ED-4DB2-BD59-A6C34878D82A}">
                    <a16:rowId xmlns:a16="http://schemas.microsoft.com/office/drawing/2014/main" val="3213864406"/>
                  </a:ext>
                </a:extLst>
              </a:tr>
            </a:tbl>
          </a:graphicData>
        </a:graphic>
      </p:graphicFrame>
    </p:spTree>
    <p:extLst>
      <p:ext uri="{BB962C8B-B14F-4D97-AF65-F5344CB8AC3E}">
        <p14:creationId xmlns:p14="http://schemas.microsoft.com/office/powerpoint/2010/main" val="36760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nchor="ctr">
            <a:normAutofit/>
          </a:bodyPr>
          <a:lstStyle/>
          <a:p>
            <a:r>
              <a:rPr lang="en-US" dirty="0"/>
              <a:t>Where should formatting be cleaned up?</a:t>
            </a:r>
          </a:p>
        </p:txBody>
      </p:sp>
      <p:pic>
        <p:nvPicPr>
          <p:cNvPr id="4" name="Picture 4" descr="A screenshot of a cell phone&#10;&#10;Description generated with very high confidence">
            <a:extLst>
              <a:ext uri="{FF2B5EF4-FFF2-40B4-BE49-F238E27FC236}">
                <a16:creationId xmlns:a16="http://schemas.microsoft.com/office/drawing/2014/main" id="{5FE1396D-CB81-4012-B5A6-EC87532955FB}"/>
              </a:ext>
            </a:extLst>
          </p:cNvPr>
          <p:cNvPicPr>
            <a:picLocks noChangeAspect="1"/>
          </p:cNvPicPr>
          <p:nvPr/>
        </p:nvPicPr>
        <p:blipFill>
          <a:blip r:embed="rId3"/>
          <a:stretch>
            <a:fillRect/>
          </a:stretch>
        </p:blipFill>
        <p:spPr>
          <a:xfrm>
            <a:off x="2942856" y="1825625"/>
            <a:ext cx="6306287" cy="4351338"/>
          </a:xfrm>
          <a:prstGeom prst="rect">
            <a:avLst/>
          </a:prstGeom>
          <a:noFill/>
        </p:spPr>
      </p:pic>
    </p:spTree>
    <p:extLst>
      <p:ext uri="{BB962C8B-B14F-4D97-AF65-F5344CB8AC3E}">
        <p14:creationId xmlns:p14="http://schemas.microsoft.com/office/powerpoint/2010/main" val="378593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Null/Zero Values</a:t>
            </a:r>
          </a:p>
        </p:txBody>
      </p:sp>
      <p:sp>
        <p:nvSpPr>
          <p:cNvPr id="3" name="Content Placeholder 2"/>
          <p:cNvSpPr>
            <a:spLocks noGrp="1"/>
          </p:cNvSpPr>
          <p:nvPr>
            <p:ph idx="1"/>
          </p:nvPr>
        </p:nvSpPr>
        <p:spPr>
          <a:xfrm>
            <a:off x="741872" y="1825625"/>
            <a:ext cx="10611928" cy="3876435"/>
          </a:xfrm>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4" name="Picture 3"/>
          <p:cNvPicPr/>
          <p:nvPr/>
        </p:nvPicPr>
        <p:blipFill>
          <a:blip r:embed="rId4"/>
          <a:stretch>
            <a:fillRect/>
          </a:stretch>
        </p:blipFill>
        <p:spPr>
          <a:xfrm>
            <a:off x="1293961" y="1315084"/>
            <a:ext cx="7384213" cy="4663021"/>
          </a:xfrm>
          <a:prstGeom prst="rect">
            <a:avLst/>
          </a:prstGeom>
        </p:spPr>
      </p:pic>
      <p:sp>
        <p:nvSpPr>
          <p:cNvPr id="5" name="TextBox 4"/>
          <p:cNvSpPr txBox="1"/>
          <p:nvPr/>
        </p:nvSpPr>
        <p:spPr>
          <a:xfrm>
            <a:off x="733245" y="6116128"/>
            <a:ext cx="5477774" cy="338554"/>
          </a:xfrm>
          <a:prstGeom prst="rect">
            <a:avLst/>
          </a:prstGeom>
          <a:noFill/>
        </p:spPr>
        <p:txBody>
          <a:bodyPr wrap="square" rtlCol="0">
            <a:spAutoFit/>
          </a:bodyPr>
          <a:lstStyle/>
          <a:p>
            <a:r>
              <a:rPr lang="en-US" sz="1600" dirty="0">
                <a:hlinkClick r:id="rId3"/>
              </a:rPr>
              <a:t>https://ojs.library.queensu.ca/index.php/IEE/article/view/4608</a:t>
            </a:r>
            <a:endParaRPr lang="en-US" sz="1600" dirty="0"/>
          </a:p>
        </p:txBody>
      </p:sp>
      <p:pic>
        <p:nvPicPr>
          <p:cNvPr id="6" name="Picture 5" descr="File:Atheism symbol syreeni.svg - Wikipedi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0263" y="1027906"/>
            <a:ext cx="2122098" cy="2122098"/>
          </a:xfrm>
          <a:prstGeom prst="rect">
            <a:avLst/>
          </a:prstGeom>
        </p:spPr>
      </p:pic>
    </p:spTree>
    <p:extLst>
      <p:ext uri="{BB962C8B-B14F-4D97-AF65-F5344CB8AC3E}">
        <p14:creationId xmlns:p14="http://schemas.microsoft.com/office/powerpoint/2010/main" val="6285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Contextual information about the data, stored with the data</a:t>
            </a:r>
            <a:endParaRPr lang="en-US" dirty="0">
              <a:cs typeface="Calibri"/>
            </a:endParaRPr>
          </a:p>
          <a:p>
            <a:r>
              <a:rPr lang="en-US" dirty="0"/>
              <a:t>Examples – full description of the fields, full questions and answers</a:t>
            </a:r>
          </a:p>
          <a:p>
            <a:r>
              <a:rPr lang="en-US" dirty="0"/>
              <a:t>Store it in a txt file with the CSV. </a:t>
            </a:r>
          </a:p>
          <a:p>
            <a:r>
              <a:rPr lang="en-US" dirty="0"/>
              <a:t>Reproducibility/Clarity</a:t>
            </a:r>
          </a:p>
          <a:p>
            <a:r>
              <a:rPr lang="en-US" dirty="0"/>
              <a:t>What Metadata Is needed?</a:t>
            </a:r>
            <a:endParaRPr lang="en-US" dirty="0">
              <a:cs typeface="Calibri"/>
            </a:endParaRPr>
          </a:p>
        </p:txBody>
      </p:sp>
      <p:graphicFrame>
        <p:nvGraphicFramePr>
          <p:cNvPr id="7" name="Diagram 6"/>
          <p:cNvGraphicFramePr/>
          <p:nvPr>
            <p:extLst>
              <p:ext uri="{D42A27DB-BD31-4B8C-83A1-F6EECF244321}">
                <p14:modId xmlns:p14="http://schemas.microsoft.com/office/powerpoint/2010/main" val="103583570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9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sz="half" idx="1"/>
          </p:nvPr>
        </p:nvSpPr>
        <p:spPr/>
        <p:txBody>
          <a:bodyPr vert="horz" lIns="91440" tIns="45720" rIns="91440" bIns="45720" rtlCol="0" anchor="t">
            <a:normAutofit/>
          </a:bodyPr>
          <a:lstStyle/>
          <a:p>
            <a:r>
              <a:rPr lang="en-US" dirty="0"/>
              <a:t>Regional variation</a:t>
            </a:r>
          </a:p>
          <a:p>
            <a:r>
              <a:rPr lang="en-US" dirty="0"/>
              <a:t>Solution? Split dates into separate cells.</a:t>
            </a:r>
          </a:p>
          <a:p>
            <a:pPr marL="0" indent="0">
              <a:buNone/>
            </a:pPr>
            <a:endParaRPr lang="en-US" dirty="0">
              <a:cs typeface="Calibri" panose="020F0502020204030204"/>
            </a:endParaRPr>
          </a:p>
          <a:p>
            <a:endParaRPr lang="en-US" dirty="0"/>
          </a:p>
        </p:txBody>
      </p:sp>
      <p:sp>
        <p:nvSpPr>
          <p:cNvPr id="4" name="Content Placeholder 3"/>
          <p:cNvSpPr>
            <a:spLocks noGrp="1"/>
          </p:cNvSpPr>
          <p:nvPr>
            <p:ph sz="half" idx="2"/>
          </p:nvPr>
        </p:nvSpPr>
        <p:spPr/>
        <p:txBody>
          <a:bodyPr/>
          <a:lstStyle/>
          <a:p>
            <a:r>
              <a:rPr lang="en-US" dirty="0"/>
              <a:t>Formulas to use to the entire column: </a:t>
            </a:r>
          </a:p>
          <a:p>
            <a:r>
              <a:rPr lang="en-US" dirty="0"/>
              <a:t>=MONTH()</a:t>
            </a:r>
          </a:p>
          <a:p>
            <a:r>
              <a:rPr lang="en-US" dirty="0"/>
              <a:t>=DAY()</a:t>
            </a:r>
          </a:p>
          <a:p>
            <a:r>
              <a:rPr lang="en-US" dirty="0"/>
              <a:t>=YEAR()</a:t>
            </a:r>
          </a:p>
          <a:p>
            <a:endParaRPr lang="en-US" dirty="0"/>
          </a:p>
        </p:txBody>
      </p:sp>
      <p:pic>
        <p:nvPicPr>
          <p:cNvPr id="5" name="Picture 4"/>
          <p:cNvPicPr>
            <a:picLocks noChangeAspect="1"/>
          </p:cNvPicPr>
          <p:nvPr/>
        </p:nvPicPr>
        <p:blipFill>
          <a:blip r:embed="rId3"/>
          <a:stretch>
            <a:fillRect/>
          </a:stretch>
        </p:blipFill>
        <p:spPr>
          <a:xfrm>
            <a:off x="9103094" y="2596661"/>
            <a:ext cx="2403106" cy="1404633"/>
          </a:xfrm>
          <a:prstGeom prst="rect">
            <a:avLst/>
          </a:prstGeom>
        </p:spPr>
      </p:pic>
    </p:spTree>
    <p:extLst>
      <p:ext uri="{BB962C8B-B14F-4D97-AF65-F5344CB8AC3E}">
        <p14:creationId xmlns:p14="http://schemas.microsoft.com/office/powerpoint/2010/main" val="171792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for Spreadsheets</a:t>
            </a:r>
          </a:p>
        </p:txBody>
      </p:sp>
      <p:sp>
        <p:nvSpPr>
          <p:cNvPr id="3" name="Content Placeholder 2"/>
          <p:cNvSpPr>
            <a:spLocks noGrp="1"/>
          </p:cNvSpPr>
          <p:nvPr>
            <p:ph idx="1"/>
          </p:nvPr>
        </p:nvSpPr>
        <p:spPr/>
        <p:txBody>
          <a:bodyPr/>
          <a:lstStyle/>
          <a:p>
            <a:r>
              <a:rPr lang="en-US" dirty="0"/>
              <a:t>Can set parameters for data entry to validate upon entry</a:t>
            </a:r>
          </a:p>
          <a:p>
            <a:r>
              <a:rPr lang="en-US" dirty="0"/>
              <a:t>Restrict data to format, date/numeric range, list</a:t>
            </a:r>
          </a:p>
          <a:p>
            <a:r>
              <a:rPr lang="en-US" dirty="0"/>
              <a:t>Data Tab- Data Tools – Data Validation(or Validation Tools)</a:t>
            </a:r>
          </a:p>
          <a:p>
            <a:pPr lvl="1"/>
            <a:r>
              <a:rPr lang="en-US" dirty="0"/>
              <a:t>Allow: Whole number, List, etc. </a:t>
            </a:r>
          </a:p>
          <a:p>
            <a:endParaRPr lang="en-US" dirty="0"/>
          </a:p>
        </p:txBody>
      </p:sp>
      <p:pic>
        <p:nvPicPr>
          <p:cNvPr id="5" name="Picture 4" descr="Check Cross Red · Free vector graphic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755" y="4249946"/>
            <a:ext cx="3234906" cy="1617453"/>
          </a:xfrm>
          <a:prstGeom prst="rect">
            <a:avLst/>
          </a:prstGeom>
        </p:spPr>
      </p:pic>
    </p:spTree>
    <p:extLst>
      <p:ext uri="{BB962C8B-B14F-4D97-AF65-F5344CB8AC3E}">
        <p14:creationId xmlns:p14="http://schemas.microsoft.com/office/powerpoint/2010/main" val="150027928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E5CE7D2-CE01-48A9-BA89-9B2F86073C8D}" vid="{4D6A8146-D244-47A9-B6BB-718C8CA2C7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Permissions xmlns="7b10212a-d75f-4923-a5b1-98c0aaee0ebd" xsi:nil="true"/>
    <MigrationWizIdSecurityGroups xmlns="7b10212a-d75f-4923-a5b1-98c0aaee0ebd" xsi:nil="true"/>
    <MigrationWizIdPermissionLevels xmlns="7b10212a-d75f-4923-a5b1-98c0aaee0ebd" xsi:nil="true"/>
    <MigrationWizId xmlns="7b10212a-d75f-4923-a5b1-98c0aaee0ebd" xsi:nil="true"/>
    <MigrationWizIdDocumentLibraryPermissions xmlns="7b10212a-d75f-4923-a5b1-98c0aaee0eb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A0AE2BC36B11F45AA56C59F5847FCC3" ma:contentTypeVersion="17" ma:contentTypeDescription="Create a new document." ma:contentTypeScope="" ma:versionID="f59b643a45030862ca53565c11d6457e">
  <xsd:schema xmlns:xsd="http://www.w3.org/2001/XMLSchema" xmlns:xs="http://www.w3.org/2001/XMLSchema" xmlns:p="http://schemas.microsoft.com/office/2006/metadata/properties" xmlns:ns3="7b10212a-d75f-4923-a5b1-98c0aaee0ebd" xmlns:ns4="5f39ae9d-1796-450a-b287-c9826c460469" targetNamespace="http://schemas.microsoft.com/office/2006/metadata/properties" ma:root="true" ma:fieldsID="3246c6339f65a8f4045386381481398f" ns3:_="" ns4:_="">
    <xsd:import namespace="7b10212a-d75f-4923-a5b1-98c0aaee0ebd"/>
    <xsd:import namespace="5f39ae9d-1796-450a-b287-c9826c46046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10212a-d75f-4923-a5b1-98c0aaee0e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igrationWizId" ma:index="15" nillable="true" ma:displayName="MigrationWizId" ma:internalName="MigrationWizId">
      <xsd:simpleType>
        <xsd:restriction base="dms:Text"/>
      </xsd:simpleType>
    </xsd:element>
    <xsd:element name="MigrationWizIdPermissions" ma:index="16" nillable="true" ma:displayName="MigrationWizIdPermissions" ma:internalName="MigrationWizIdPermissions">
      <xsd:simpleType>
        <xsd:restriction base="dms:Text"/>
      </xsd:simpleType>
    </xsd:element>
    <xsd:element name="MigrationWizIdPermissionLevels" ma:index="17" nillable="true" ma:displayName="MigrationWizIdPermissionLevels" ma:internalName="MigrationWizIdPermissionLevels">
      <xsd:simpleType>
        <xsd:restriction base="dms:Text"/>
      </xsd:simpleType>
    </xsd:element>
    <xsd:element name="MigrationWizIdDocumentLibraryPermissions" ma:index="18" nillable="true" ma:displayName="MigrationWizIdDocumentLibraryPermissions" ma:internalName="MigrationWizIdDocumentLibraryPermissions">
      <xsd:simpleType>
        <xsd:restriction base="dms:Text"/>
      </xsd:simpleType>
    </xsd:element>
    <xsd:element name="MigrationWizIdSecurityGroups" ma:index="19" nillable="true" ma:displayName="MigrationWizIdSecurityGroups" ma:internalName="MigrationWizIdSecurityGroups">
      <xsd:simpleType>
        <xsd:restriction base="dms:Text"/>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39ae9d-1796-450a-b287-c9826c46046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F00B70-6EEC-4A75-9067-C500EE351E46}">
  <ds:schemaRefs>
    <ds:schemaRef ds:uri="http://purl.org/dc/terms/"/>
    <ds:schemaRef ds:uri="http://schemas.microsoft.com/office/2006/metadata/properties"/>
    <ds:schemaRef ds:uri="http://www.w3.org/XML/1998/namespace"/>
    <ds:schemaRef ds:uri="http://purl.org/dc/dcmitype/"/>
    <ds:schemaRef ds:uri="http://schemas.microsoft.com/office/2006/documentManagement/types"/>
    <ds:schemaRef ds:uri="5f39ae9d-1796-450a-b287-c9826c460469"/>
    <ds:schemaRef ds:uri="http://schemas.microsoft.com/office/infopath/2007/PartnerControls"/>
    <ds:schemaRef ds:uri="http://schemas.openxmlformats.org/package/2006/metadata/core-properties"/>
    <ds:schemaRef ds:uri="7b10212a-d75f-4923-a5b1-98c0aaee0ebd"/>
    <ds:schemaRef ds:uri="http://purl.org/dc/elements/1.1/"/>
  </ds:schemaRefs>
</ds:datastoreItem>
</file>

<file path=customXml/itemProps2.xml><?xml version="1.0" encoding="utf-8"?>
<ds:datastoreItem xmlns:ds="http://schemas.openxmlformats.org/officeDocument/2006/customXml" ds:itemID="{F35D4386-DD78-4415-8970-E4BC6CD1C8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10212a-d75f-4923-a5b1-98c0aaee0ebd"/>
    <ds:schemaRef ds:uri="5f39ae9d-1796-450a-b287-c9826c460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EFD492-E3E1-4531-8684-BDF104DEEB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UCL</Template>
  <TotalTime>1657</TotalTime>
  <Words>1566</Words>
  <Application>Microsoft Office PowerPoint</Application>
  <PresentationFormat>Widescreen</PresentationFormat>
  <Paragraphs>184</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Spreadsheets and Charts EPB January, 2020</vt:lpstr>
      <vt:lpstr>Overview</vt:lpstr>
      <vt:lpstr>Structure your data</vt:lpstr>
      <vt:lpstr>Formatting your data</vt:lpstr>
      <vt:lpstr>Where should formatting be cleaned up?</vt:lpstr>
      <vt:lpstr>Null/Zero Values</vt:lpstr>
      <vt:lpstr>Metadata</vt:lpstr>
      <vt:lpstr>Dates</vt:lpstr>
      <vt:lpstr>QA for Spreadsheets</vt:lpstr>
      <vt:lpstr>Exporting Data</vt:lpstr>
      <vt:lpstr>Making Charts</vt:lpstr>
      <vt:lpstr>Charts and Run Charts</vt:lpstr>
      <vt:lpstr>Acknowledgment </vt:lpstr>
      <vt:lpstr>Thank you!</vt:lpstr>
    </vt:vector>
  </TitlesOfParts>
  <Company>Universit of Cincinnati Libraries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Best Practices</dc:title>
  <dc:creator>Olson, Rebecca (olsonre)</dc:creator>
  <cp:lastModifiedBy>Olson, Rebecca (olsonre)</cp:lastModifiedBy>
  <cp:revision>149</cp:revision>
  <cp:lastPrinted>2019-09-27T15:39:01Z</cp:lastPrinted>
  <dcterms:created xsi:type="dcterms:W3CDTF">2019-09-25T17:26:27Z</dcterms:created>
  <dcterms:modified xsi:type="dcterms:W3CDTF">2020-01-15T17:44:58Z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0x010100DA0AE2BC36B11F45AA56C59F5847FCC3</vt:lpwstr>
  </property>
</Properties>
</file>