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59" r:id="rId3"/>
    <p:sldId id="260" r:id="rId4"/>
    <p:sldId id="261" r:id="rId5"/>
    <p:sldId id="262" r:id="rId6"/>
    <p:sldId id="270" r:id="rId7"/>
    <p:sldId id="263" r:id="rId8"/>
    <p:sldId id="265" r:id="rId9"/>
    <p:sldId id="266" r:id="rId10"/>
    <p:sldId id="267" r:id="rId11"/>
    <p:sldId id="268" r:id="rId12"/>
    <p:sldId id="271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84E6C-71BC-4FE5-845B-84CB65D3A9C5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C6741-E9FC-47E2-BDD4-256AFE08EC4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0CBCC186-5294-4822-A667-7F089B32AA1A}" type="parTrans" cxnId="{C264CEA0-B0C6-493A-907F-22FE1182449D}">
      <dgm:prSet/>
      <dgm:spPr/>
      <dgm:t>
        <a:bodyPr/>
        <a:lstStyle/>
        <a:p>
          <a:endParaRPr lang="en-US"/>
        </a:p>
      </dgm:t>
    </dgm:pt>
    <dgm:pt modelId="{AF3DE354-CB07-4EC6-A753-0192413E3541}" type="sibTrans" cxnId="{C264CEA0-B0C6-493A-907F-22FE1182449D}">
      <dgm:prSet/>
      <dgm:spPr/>
      <dgm:t>
        <a:bodyPr/>
        <a:lstStyle/>
        <a:p>
          <a:endParaRPr lang="en-US"/>
        </a:p>
      </dgm:t>
    </dgm:pt>
    <dgm:pt modelId="{B93909C2-9E46-4C8B-8212-571BE0C33D4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Descriptive</a:t>
          </a:r>
          <a:endParaRPr lang="en-US" dirty="0"/>
        </a:p>
      </dgm:t>
    </dgm:pt>
    <dgm:pt modelId="{DF01C72F-E483-4918-8B75-E351D83D5D78}" type="parTrans" cxnId="{C56BEB6B-8351-4F4B-8369-E4BB3608AE88}">
      <dgm:prSet/>
      <dgm:spPr/>
      <dgm:t>
        <a:bodyPr/>
        <a:lstStyle/>
        <a:p>
          <a:endParaRPr lang="en-US"/>
        </a:p>
      </dgm:t>
    </dgm:pt>
    <dgm:pt modelId="{367F4DDF-953B-4486-9460-B2227F246E11}" type="sibTrans" cxnId="{C56BEB6B-8351-4F4B-8369-E4BB3608AE88}">
      <dgm:prSet/>
      <dgm:spPr/>
      <dgm:t>
        <a:bodyPr/>
        <a:lstStyle/>
        <a:p>
          <a:endParaRPr lang="en-US"/>
        </a:p>
      </dgm:t>
    </dgm:pt>
    <dgm:pt modelId="{044393BD-A82C-4531-A95B-D8119DB761A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Administrative</a:t>
          </a:r>
          <a:endParaRPr lang="en-US" dirty="0"/>
        </a:p>
      </dgm:t>
    </dgm:pt>
    <dgm:pt modelId="{FB240766-F84F-46A4-8D54-7C42571A2B05}" type="parTrans" cxnId="{6422B598-5F40-47C9-932B-BD960F794C77}">
      <dgm:prSet/>
      <dgm:spPr/>
      <dgm:t>
        <a:bodyPr/>
        <a:lstStyle/>
        <a:p>
          <a:endParaRPr lang="en-US"/>
        </a:p>
      </dgm:t>
    </dgm:pt>
    <dgm:pt modelId="{60B40ABF-8AB8-4206-8986-C81448001472}" type="sibTrans" cxnId="{6422B598-5F40-47C9-932B-BD960F794C77}">
      <dgm:prSet/>
      <dgm:spPr/>
      <dgm:t>
        <a:bodyPr/>
        <a:lstStyle/>
        <a:p>
          <a:endParaRPr lang="en-US"/>
        </a:p>
      </dgm:t>
    </dgm:pt>
    <dgm:pt modelId="{47CBD205-0344-46A8-8206-1F1BFBAE0F7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ECE652E1-B09A-4DEA-82A5-106A64B75F86}" type="parTrans" cxnId="{8F15C888-7B55-42A1-BCFD-C8CE7F3EA0C8}">
      <dgm:prSet/>
      <dgm:spPr/>
      <dgm:t>
        <a:bodyPr/>
        <a:lstStyle/>
        <a:p>
          <a:endParaRPr lang="en-US"/>
        </a:p>
      </dgm:t>
    </dgm:pt>
    <dgm:pt modelId="{1842B78E-0466-40C3-97E1-8ACB131A6CA7}" type="sibTrans" cxnId="{8F15C888-7B55-42A1-BCFD-C8CE7F3EA0C8}">
      <dgm:prSet/>
      <dgm:spPr/>
      <dgm:t>
        <a:bodyPr/>
        <a:lstStyle/>
        <a:p>
          <a:endParaRPr lang="en-US"/>
        </a:p>
      </dgm:t>
    </dgm:pt>
    <dgm:pt modelId="{B30DA77C-2259-4F6F-B195-6AA29E82E134}" type="pres">
      <dgm:prSet presAssocID="{EDD84E6C-71BC-4FE5-845B-84CB65D3A9C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848478D-DD75-4A06-A2E6-23F8C222B84A}" type="pres">
      <dgm:prSet presAssocID="{139C6741-E9FC-47E2-BDD4-256AFE08EC48}" presName="singleCycle" presStyleCnt="0"/>
      <dgm:spPr/>
    </dgm:pt>
    <dgm:pt modelId="{EEA1BFC4-F335-465C-9750-01EE19161F43}" type="pres">
      <dgm:prSet presAssocID="{139C6741-E9FC-47E2-BDD4-256AFE08EC48}" presName="singleCenter" presStyleLbl="node1" presStyleIdx="0" presStyleCnt="4" custScaleX="45283" custScaleY="51840" custLinFactNeighborX="41273" custLinFactNeighborY="9664">
        <dgm:presLayoutVars>
          <dgm:chMax val="7"/>
          <dgm:chPref val="7"/>
        </dgm:presLayoutVars>
      </dgm:prSet>
      <dgm:spPr/>
    </dgm:pt>
    <dgm:pt modelId="{3B3067E8-36D0-408C-8765-C035A0162270}" type="pres">
      <dgm:prSet presAssocID="{DF01C72F-E483-4918-8B75-E351D83D5D78}" presName="Name56" presStyleLbl="parChTrans1D2" presStyleIdx="0" presStyleCnt="3"/>
      <dgm:spPr/>
    </dgm:pt>
    <dgm:pt modelId="{411498E9-DB34-4DBC-8EEB-29F0FC2A029A}" type="pres">
      <dgm:prSet presAssocID="{B93909C2-9E46-4C8B-8212-571BE0C33D4E}" presName="text0" presStyleLbl="node1" presStyleIdx="1" presStyleCnt="4" custScaleX="87296" custScaleY="81237" custRadScaleRad="86021" custRadScaleInc="121428">
        <dgm:presLayoutVars>
          <dgm:bulletEnabled val="1"/>
        </dgm:presLayoutVars>
      </dgm:prSet>
      <dgm:spPr/>
    </dgm:pt>
    <dgm:pt modelId="{2F9165B0-4FDD-4F43-B79B-BB46D6280564}" type="pres">
      <dgm:prSet presAssocID="{FB240766-F84F-46A4-8D54-7C42571A2B05}" presName="Name56" presStyleLbl="parChTrans1D2" presStyleIdx="1" presStyleCnt="3"/>
      <dgm:spPr/>
    </dgm:pt>
    <dgm:pt modelId="{84678D10-74AD-4818-8698-7690CB8DC88A}" type="pres">
      <dgm:prSet presAssocID="{044393BD-A82C-4531-A95B-D8119DB761A3}" presName="text0" presStyleLbl="node1" presStyleIdx="2" presStyleCnt="4" custScaleX="78361" custScaleY="63982" custRadScaleRad="141614" custRadScaleInc="-22180">
        <dgm:presLayoutVars>
          <dgm:bulletEnabled val="1"/>
        </dgm:presLayoutVars>
      </dgm:prSet>
      <dgm:spPr/>
    </dgm:pt>
    <dgm:pt modelId="{8774D3FD-A070-4C91-83C4-D5175CCA0537}" type="pres">
      <dgm:prSet presAssocID="{ECE652E1-B09A-4DEA-82A5-106A64B75F86}" presName="Name56" presStyleLbl="parChTrans1D2" presStyleIdx="2" presStyleCnt="3"/>
      <dgm:spPr/>
    </dgm:pt>
    <dgm:pt modelId="{5AD87939-ECEA-4324-800C-D878FEBD35AB}" type="pres">
      <dgm:prSet presAssocID="{47CBD205-0344-46A8-8206-1F1BFBAE0F7F}" presName="text0" presStyleLbl="node1" presStyleIdx="3" presStyleCnt="4" custScaleX="72740" custScaleY="59644" custRadScaleRad="61451" custRadScaleInc="-145891">
        <dgm:presLayoutVars>
          <dgm:bulletEnabled val="1"/>
        </dgm:presLayoutVars>
      </dgm:prSet>
      <dgm:spPr/>
    </dgm:pt>
  </dgm:ptLst>
  <dgm:cxnLst>
    <dgm:cxn modelId="{F2FAEF54-A701-47EE-92F0-BAB4A1A5A490}" type="presOf" srcId="{139C6741-E9FC-47E2-BDD4-256AFE08EC48}" destId="{EEA1BFC4-F335-465C-9750-01EE19161F43}" srcOrd="0" destOrd="0" presId="urn:microsoft.com/office/officeart/2008/layout/RadialCluster"/>
    <dgm:cxn modelId="{8F15C888-7B55-42A1-BCFD-C8CE7F3EA0C8}" srcId="{139C6741-E9FC-47E2-BDD4-256AFE08EC48}" destId="{47CBD205-0344-46A8-8206-1F1BFBAE0F7F}" srcOrd="2" destOrd="0" parTransId="{ECE652E1-B09A-4DEA-82A5-106A64B75F86}" sibTransId="{1842B78E-0466-40C3-97E1-8ACB131A6CA7}"/>
    <dgm:cxn modelId="{F7D3FB36-7DC8-47F1-9253-4B126B3E0517}" type="presOf" srcId="{DF01C72F-E483-4918-8B75-E351D83D5D78}" destId="{3B3067E8-36D0-408C-8765-C035A0162270}" srcOrd="0" destOrd="0" presId="urn:microsoft.com/office/officeart/2008/layout/RadialCluster"/>
    <dgm:cxn modelId="{C264CEA0-B0C6-493A-907F-22FE1182449D}" srcId="{EDD84E6C-71BC-4FE5-845B-84CB65D3A9C5}" destId="{139C6741-E9FC-47E2-BDD4-256AFE08EC48}" srcOrd="0" destOrd="0" parTransId="{0CBCC186-5294-4822-A667-7F089B32AA1A}" sibTransId="{AF3DE354-CB07-4EC6-A753-0192413E3541}"/>
    <dgm:cxn modelId="{8D19B6A4-20BF-47D1-BD7C-88105F784247}" type="presOf" srcId="{ECE652E1-B09A-4DEA-82A5-106A64B75F86}" destId="{8774D3FD-A070-4C91-83C4-D5175CCA0537}" srcOrd="0" destOrd="0" presId="urn:microsoft.com/office/officeart/2008/layout/RadialCluster"/>
    <dgm:cxn modelId="{6422B598-5F40-47C9-932B-BD960F794C77}" srcId="{139C6741-E9FC-47E2-BDD4-256AFE08EC48}" destId="{044393BD-A82C-4531-A95B-D8119DB761A3}" srcOrd="1" destOrd="0" parTransId="{FB240766-F84F-46A4-8D54-7C42571A2B05}" sibTransId="{60B40ABF-8AB8-4206-8986-C81448001472}"/>
    <dgm:cxn modelId="{73D724F8-2F9A-48AB-9CD4-C676F08CE713}" type="presOf" srcId="{47CBD205-0344-46A8-8206-1F1BFBAE0F7F}" destId="{5AD87939-ECEA-4324-800C-D878FEBD35AB}" srcOrd="0" destOrd="0" presId="urn:microsoft.com/office/officeart/2008/layout/RadialCluster"/>
    <dgm:cxn modelId="{FACAE27F-D07F-4274-B721-ABA783718D73}" type="presOf" srcId="{EDD84E6C-71BC-4FE5-845B-84CB65D3A9C5}" destId="{B30DA77C-2259-4F6F-B195-6AA29E82E134}" srcOrd="0" destOrd="0" presId="urn:microsoft.com/office/officeart/2008/layout/RadialCluster"/>
    <dgm:cxn modelId="{C56BEB6B-8351-4F4B-8369-E4BB3608AE88}" srcId="{139C6741-E9FC-47E2-BDD4-256AFE08EC48}" destId="{B93909C2-9E46-4C8B-8212-571BE0C33D4E}" srcOrd="0" destOrd="0" parTransId="{DF01C72F-E483-4918-8B75-E351D83D5D78}" sibTransId="{367F4DDF-953B-4486-9460-B2227F246E11}"/>
    <dgm:cxn modelId="{506777A1-EB66-4BCC-AF23-85A811049092}" type="presOf" srcId="{FB240766-F84F-46A4-8D54-7C42571A2B05}" destId="{2F9165B0-4FDD-4F43-B79B-BB46D6280564}" srcOrd="0" destOrd="0" presId="urn:microsoft.com/office/officeart/2008/layout/RadialCluster"/>
    <dgm:cxn modelId="{65E4FAB2-F60D-4458-B7BB-ABBB25AF6EBA}" type="presOf" srcId="{044393BD-A82C-4531-A95B-D8119DB761A3}" destId="{84678D10-74AD-4818-8698-7690CB8DC88A}" srcOrd="0" destOrd="0" presId="urn:microsoft.com/office/officeart/2008/layout/RadialCluster"/>
    <dgm:cxn modelId="{C8BB84FE-F791-423E-8403-EC39FDE4A318}" type="presOf" srcId="{B93909C2-9E46-4C8B-8212-571BE0C33D4E}" destId="{411498E9-DB34-4DBC-8EEB-29F0FC2A029A}" srcOrd="0" destOrd="0" presId="urn:microsoft.com/office/officeart/2008/layout/RadialCluster"/>
    <dgm:cxn modelId="{B5AC0C9E-0274-4582-A802-7BA9371F2168}" type="presParOf" srcId="{B30DA77C-2259-4F6F-B195-6AA29E82E134}" destId="{8848478D-DD75-4A06-A2E6-23F8C222B84A}" srcOrd="0" destOrd="0" presId="urn:microsoft.com/office/officeart/2008/layout/RadialCluster"/>
    <dgm:cxn modelId="{DE554112-AB87-4A55-A886-78C789934314}" type="presParOf" srcId="{8848478D-DD75-4A06-A2E6-23F8C222B84A}" destId="{EEA1BFC4-F335-465C-9750-01EE19161F43}" srcOrd="0" destOrd="0" presId="urn:microsoft.com/office/officeart/2008/layout/RadialCluster"/>
    <dgm:cxn modelId="{7186EEB3-9BD1-42BD-AD8E-67C45BD16469}" type="presParOf" srcId="{8848478D-DD75-4A06-A2E6-23F8C222B84A}" destId="{3B3067E8-36D0-408C-8765-C035A0162270}" srcOrd="1" destOrd="0" presId="urn:microsoft.com/office/officeart/2008/layout/RadialCluster"/>
    <dgm:cxn modelId="{A9F7E5CF-1011-41CE-BFB3-93AA24FDD047}" type="presParOf" srcId="{8848478D-DD75-4A06-A2E6-23F8C222B84A}" destId="{411498E9-DB34-4DBC-8EEB-29F0FC2A029A}" srcOrd="2" destOrd="0" presId="urn:microsoft.com/office/officeart/2008/layout/RadialCluster"/>
    <dgm:cxn modelId="{08FF37D8-9566-4C98-B042-4E37471BD2D0}" type="presParOf" srcId="{8848478D-DD75-4A06-A2E6-23F8C222B84A}" destId="{2F9165B0-4FDD-4F43-B79B-BB46D6280564}" srcOrd="3" destOrd="0" presId="urn:microsoft.com/office/officeart/2008/layout/RadialCluster"/>
    <dgm:cxn modelId="{C3DA6296-E74D-444E-8897-E122100FE798}" type="presParOf" srcId="{8848478D-DD75-4A06-A2E6-23F8C222B84A}" destId="{84678D10-74AD-4818-8698-7690CB8DC88A}" srcOrd="4" destOrd="0" presId="urn:microsoft.com/office/officeart/2008/layout/RadialCluster"/>
    <dgm:cxn modelId="{21DBD77F-31D1-4FDB-A0B6-D62FEB0D679F}" type="presParOf" srcId="{8848478D-DD75-4A06-A2E6-23F8C222B84A}" destId="{8774D3FD-A070-4C91-83C4-D5175CCA0537}" srcOrd="5" destOrd="0" presId="urn:microsoft.com/office/officeart/2008/layout/RadialCluster"/>
    <dgm:cxn modelId="{9A946B7C-A934-43F2-87C0-7251D355FDC6}" type="presParOf" srcId="{8848478D-DD75-4A06-A2E6-23F8C222B84A}" destId="{5AD87939-ECEA-4324-800C-D878FEBD35A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1BFC4-F335-465C-9750-01EE19161F43}">
      <dsp:nvSpPr>
        <dsp:cNvPr id="0" name=""/>
        <dsp:cNvSpPr/>
      </dsp:nvSpPr>
      <dsp:spPr>
        <a:xfrm>
          <a:off x="5742358" y="3442126"/>
          <a:ext cx="736120" cy="842711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Metadata</a:t>
          </a:r>
          <a:endParaRPr lang="en-US" sz="1200" kern="1200" dirty="0"/>
        </a:p>
      </dsp:txBody>
      <dsp:txXfrm>
        <a:off x="5778292" y="3478060"/>
        <a:ext cx="664252" cy="770843"/>
      </dsp:txXfrm>
    </dsp:sp>
    <dsp:sp modelId="{3B3067E8-36D0-408C-8765-C035A0162270}">
      <dsp:nvSpPr>
        <dsp:cNvPr id="0" name=""/>
        <dsp:cNvSpPr/>
      </dsp:nvSpPr>
      <dsp:spPr>
        <a:xfrm rot="16173318">
          <a:off x="5980017" y="3315979"/>
          <a:ext cx="2523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98E9-DB34-4DBC-8EEB-29F0FC2A029A}">
      <dsp:nvSpPr>
        <dsp:cNvPr id="0" name=""/>
        <dsp:cNvSpPr/>
      </dsp:nvSpPr>
      <dsp:spPr>
        <a:xfrm>
          <a:off x="5626363" y="2305037"/>
          <a:ext cx="950786" cy="88479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Descriptive</a:t>
          </a:r>
          <a:endParaRPr lang="en-US" sz="1300" kern="1200" dirty="0"/>
        </a:p>
      </dsp:txBody>
      <dsp:txXfrm>
        <a:off x="5669555" y="2348229"/>
        <a:ext cx="864402" cy="798410"/>
      </dsp:txXfrm>
    </dsp:sp>
    <dsp:sp modelId="{2F9165B0-4FDD-4F43-B79B-BB46D6280564}">
      <dsp:nvSpPr>
        <dsp:cNvPr id="0" name=""/>
        <dsp:cNvSpPr/>
      </dsp:nvSpPr>
      <dsp:spPr>
        <a:xfrm rot="1314054">
          <a:off x="6457808" y="4118281"/>
          <a:ext cx="5728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28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78D10-74AD-4818-8698-7690CB8DC88A}">
      <dsp:nvSpPr>
        <dsp:cNvPr id="0" name=""/>
        <dsp:cNvSpPr/>
      </dsp:nvSpPr>
      <dsp:spPr>
        <a:xfrm>
          <a:off x="7009963" y="4048237"/>
          <a:ext cx="853470" cy="696861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Administrative</a:t>
          </a:r>
          <a:endParaRPr lang="en-US" sz="900" kern="1200" dirty="0"/>
        </a:p>
      </dsp:txBody>
      <dsp:txXfrm>
        <a:off x="7043981" y="4082255"/>
        <a:ext cx="785434" cy="628825"/>
      </dsp:txXfrm>
    </dsp:sp>
    <dsp:sp modelId="{8774D3FD-A070-4C91-83C4-D5175CCA0537}">
      <dsp:nvSpPr>
        <dsp:cNvPr id="0" name=""/>
        <dsp:cNvSpPr/>
      </dsp:nvSpPr>
      <dsp:spPr>
        <a:xfrm rot="8819785">
          <a:off x="5097782" y="4293490"/>
          <a:ext cx="7011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1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87939-ECEA-4324-800C-D878FEBD35AB}">
      <dsp:nvSpPr>
        <dsp:cNvPr id="0" name=""/>
        <dsp:cNvSpPr/>
      </dsp:nvSpPr>
      <dsp:spPr>
        <a:xfrm>
          <a:off x="4362102" y="4416919"/>
          <a:ext cx="792249" cy="64961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Structural</a:t>
          </a:r>
          <a:endParaRPr lang="en-US" sz="1300" kern="1200" dirty="0"/>
        </a:p>
      </dsp:txBody>
      <dsp:txXfrm>
        <a:off x="4393813" y="4448630"/>
        <a:ext cx="728827" cy="58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7EA397-3F5B-4F84-9F4F-FA4D6C8C9E6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91A0CE-0080-4C89-9565-3204FCC6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AE1812-6060-4C5D-B70F-6661AB5F224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7F94F5-C1D0-4B65-A52E-38092B5B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F94F5-C1D0-4B65-A52E-38092B5BB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864111"/>
            <a:ext cx="5608320" cy="3660458"/>
          </a:xfrm>
        </p:spPr>
        <p:txBody>
          <a:bodyPr/>
          <a:lstStyle/>
          <a:p>
            <a:r>
              <a:rPr lang="en-US" dirty="0" smtClean="0"/>
              <a:t>Answers:</a:t>
            </a:r>
          </a:p>
          <a:p>
            <a:r>
              <a:rPr lang="en-US" dirty="0" smtClean="0"/>
              <a:t>Dwelling:</a:t>
            </a:r>
          </a:p>
          <a:p>
            <a:r>
              <a:rPr lang="en-US" dirty="0" err="1" smtClean="0"/>
              <a:t>Roof_type</a:t>
            </a:r>
            <a:r>
              <a:rPr lang="en-US" dirty="0" smtClean="0"/>
              <a:t>: no spaces for #4, #8, #10</a:t>
            </a:r>
          </a:p>
          <a:p>
            <a:r>
              <a:rPr lang="en-US" dirty="0" smtClean="0"/>
              <a:t>Wall Type:  no underscore for variable name</a:t>
            </a:r>
          </a:p>
          <a:p>
            <a:r>
              <a:rPr lang="en-US" dirty="0" smtClean="0"/>
              <a:t>Floor Type: misspellings for earth</a:t>
            </a:r>
          </a:p>
          <a:p>
            <a:r>
              <a:rPr lang="en-US" dirty="0" smtClean="0"/>
              <a:t>Rooms: negative number (may be a NULL), color indicating a barn. </a:t>
            </a:r>
          </a:p>
          <a:p>
            <a:r>
              <a:rPr lang="en-US" dirty="0" smtClean="0"/>
              <a:t>	-issue because – not machine readable. </a:t>
            </a:r>
          </a:p>
          <a:p>
            <a:endParaRPr lang="en-US" dirty="0" smtClean="0"/>
          </a:p>
          <a:p>
            <a:r>
              <a:rPr lang="en-US" dirty="0" smtClean="0"/>
              <a:t>Livestock:</a:t>
            </a:r>
          </a:p>
          <a:p>
            <a:r>
              <a:rPr lang="en-US" dirty="0" err="1" smtClean="0"/>
              <a:t>Livestock_owned_and_numbers</a:t>
            </a:r>
            <a:r>
              <a:rPr lang="en-US" dirty="0" smtClean="0"/>
              <a:t> : multiple variables in one cell</a:t>
            </a:r>
          </a:p>
          <a:p>
            <a:r>
              <a:rPr lang="en-US" dirty="0" smtClean="0"/>
              <a:t>Poultry</a:t>
            </a:r>
          </a:p>
          <a:p>
            <a:endParaRPr lang="en-US" dirty="0" smtClean="0"/>
          </a:p>
          <a:p>
            <a:r>
              <a:rPr lang="en-US" dirty="0" smtClean="0"/>
              <a:t>Plots:</a:t>
            </a:r>
          </a:p>
          <a:p>
            <a:r>
              <a:rPr lang="en-US" dirty="0" smtClean="0"/>
              <a:t>Plots: some blanks, some negative</a:t>
            </a:r>
          </a:p>
          <a:p>
            <a:r>
              <a:rPr lang="en-US" dirty="0" smtClean="0"/>
              <a:t>Water use: no underscore in title, N and No, Y and Yes, conditional, numbers – a mess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F94F5-C1D0-4B65-A52E-38092B5BB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95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5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cc-by-Amy Koshoffer 2019-03-01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2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3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82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1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2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3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1C491-27E4-4CC8-81F7-A2229C422C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3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" y="0"/>
            <a:ext cx="12189705" cy="68592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62899" y="6215033"/>
            <a:ext cx="3246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prstClr val="black"/>
                </a:solidFill>
                <a:latin typeface="Calibri" panose="020F0502020204030204"/>
              </a:rPr>
              <a:t>www.libraries.uc.edu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3093" y="6418043"/>
            <a:ext cx="785812" cy="3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KDATA@uc.edu" TargetMode="External"/><Relationship Id="rId2" Type="http://schemas.openxmlformats.org/officeDocument/2006/relationships/hyperlink" Target="mailto:Rebecca.olson@u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spreadsheets-socialsc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/Index/UCL_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uc-my.sharepoint.com/:x:/g/personal/olsonre_ucmail_uc_edu/EWgXUtJViaRGrpb5NN6tfiABDq0Vewt9e0GLqFjHim-Q6A?e=6ndN5C" TargetMode="External"/><Relationship Id="rId2" Type="http://schemas.openxmlformats.org/officeDocument/2006/relationships/hyperlink" Target="https://figshare.com/articles/SAFI_Survey_Results/62620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zambique%E2%80%93Tanzania_relations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js.library.queensu.ca/index.php/IEE/article/view/46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mailuc-my.sharepoint.com/:x:/g/personal/olsonre_ucmail_uc_edu/ERt_zPI0U3JHu9ZH21gkSQ4BIpkBCz0CbYDipW9XwjpNww?e=rq0HXR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iluc-my.sharepoint.com/:x:/g/personal/olsonre_ucmail_uc_edu/ETI41kVsALRJrCBxBYhK7dgB11QPCnOJpa_PYJtoTkTwXg?e=wY01k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Spreadsheet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Rebecca Olson, Business and Social Science Informationist</a:t>
            </a:r>
          </a:p>
          <a:p>
            <a:r>
              <a:rPr lang="en-US" dirty="0">
                <a:hlinkClick r:id="rId2"/>
              </a:rPr>
              <a:t>Rebecca.olson@uc.edu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ASKDATA@uc.edu</a:t>
            </a:r>
            <a:endParaRPr lang="en-US" dirty="0"/>
          </a:p>
          <a:p>
            <a:r>
              <a:rPr lang="en-US" dirty="0"/>
              <a:t>Research &amp; Data Services, UC Libraries</a:t>
            </a:r>
          </a:p>
          <a:p>
            <a:endParaRPr lang="en-US" dirty="0"/>
          </a:p>
        </p:txBody>
      </p:sp>
      <p:pic>
        <p:nvPicPr>
          <p:cNvPr id="4" name="Picture 3" descr="Questi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96" y="336430"/>
            <a:ext cx="2719119" cy="20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formatting - .</a:t>
            </a:r>
            <a:r>
              <a:rPr lang="en-US" dirty="0" err="1"/>
              <a:t>xls</a:t>
            </a:r>
            <a:r>
              <a:rPr lang="en-US" dirty="0"/>
              <a:t>, .</a:t>
            </a:r>
            <a:r>
              <a:rPr lang="en-US" dirty="0" err="1"/>
              <a:t>xlsx</a:t>
            </a:r>
            <a:endParaRPr lang="en-US" dirty="0"/>
          </a:p>
          <a:p>
            <a:r>
              <a:rPr lang="en-US" dirty="0"/>
              <a:t>Why change to .csv?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r - How to load data frame in RStudio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5" y="1389201"/>
            <a:ext cx="5055079" cy="2984391"/>
          </a:xfrm>
          <a:prstGeom prst="rect">
            <a:avLst/>
          </a:prstGeom>
        </p:spPr>
      </p:pic>
      <p:pic>
        <p:nvPicPr>
          <p:cNvPr id="6" name="Picture 5" descr="Open Refine | Visualising Information for Advocac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4" y="3271838"/>
            <a:ext cx="4645650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6" y="5754359"/>
            <a:ext cx="1400175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859" y="3347050"/>
            <a:ext cx="2124075" cy="7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was based on the Spreadsheets for Social Sciences workshop from Data Carpentry. </a:t>
            </a:r>
            <a:r>
              <a:rPr lang="en-US" dirty="0">
                <a:hlinkClick r:id="rId2"/>
              </a:rPr>
              <a:t>https://datacarpentry.org/spreadsheets-socialsci/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ASKDATA@ UC.EDU /Rebecca.Olson@uc.edu</a:t>
            </a:r>
          </a:p>
          <a:p>
            <a:r>
              <a:rPr lang="en-US" dirty="0" smtClean="0"/>
              <a:t>Collaborative </a:t>
            </a:r>
            <a:r>
              <a:rPr lang="en-US" dirty="0"/>
              <a:t>Research using the Open Science </a:t>
            </a:r>
            <a:r>
              <a:rPr lang="en-US" dirty="0" err="1" smtClean="0"/>
              <a:t>Framework,October</a:t>
            </a:r>
            <a:r>
              <a:rPr lang="en-US" dirty="0" smtClean="0"/>
              <a:t> </a:t>
            </a:r>
            <a:r>
              <a:rPr lang="en-US" dirty="0"/>
              <a:t>22, </a:t>
            </a:r>
            <a:r>
              <a:rPr lang="en-US" dirty="0" smtClean="0"/>
              <a:t>2019 10-11:00 AM (Data Viz Lab)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Cleaning </a:t>
            </a:r>
            <a:r>
              <a:rPr lang="en-US" dirty="0"/>
              <a:t>Data with Open Refine Workshop, October 28, 10-12</a:t>
            </a:r>
          </a:p>
          <a:p>
            <a:r>
              <a:rPr lang="en-US" dirty="0" smtClean="0"/>
              <a:t>Writing </a:t>
            </a:r>
            <a:r>
              <a:rPr lang="en-US" dirty="0"/>
              <a:t>a Data Management </a:t>
            </a:r>
            <a:r>
              <a:rPr lang="en-US" dirty="0" smtClean="0"/>
              <a:t>Plan, November </a:t>
            </a:r>
            <a:r>
              <a:rPr lang="en-US" dirty="0"/>
              <a:t>05, </a:t>
            </a:r>
            <a:r>
              <a:rPr lang="en-US" dirty="0" smtClean="0"/>
              <a:t>2019, 10-11 (Data Viz Lab)</a:t>
            </a:r>
          </a:p>
          <a:p>
            <a:r>
              <a:rPr lang="en-US" dirty="0">
                <a:hlinkClick r:id="rId2"/>
              </a:rPr>
              <a:t>https://webapps2.uc.edu/ce/facdev/Workshops/Index/UCL_P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9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 in Columns</a:t>
            </a:r>
          </a:p>
          <a:p>
            <a:r>
              <a:rPr lang="en-US" dirty="0"/>
              <a:t>Observations in rows – 1 observation per row</a:t>
            </a:r>
          </a:p>
          <a:p>
            <a:r>
              <a:rPr lang="en-US" dirty="0"/>
              <a:t>1 piece of information per cell</a:t>
            </a:r>
          </a:p>
          <a:p>
            <a:r>
              <a:rPr lang="en-US" dirty="0"/>
              <a:t>Leave data raw – make a copy to work from (make a new tab)</a:t>
            </a:r>
          </a:p>
          <a:p>
            <a:r>
              <a:rPr lang="en-US" dirty="0"/>
              <a:t>Export cleaned data to text based format (CSV, Tab)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1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SAFI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439400" cy="2893024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Studying African Farmer-Lead Irrigation </a:t>
            </a:r>
          </a:p>
          <a:p>
            <a:pPr marL="285750" indent="-285750"/>
            <a:r>
              <a:rPr lang="en-US" dirty="0"/>
              <a:t>Teaching version of data</a:t>
            </a:r>
          </a:p>
          <a:p>
            <a:pPr marL="285750" indent="-285750"/>
            <a:r>
              <a:rPr lang="en-US" dirty="0"/>
              <a:t>See Variables/questions at </a:t>
            </a:r>
            <a:r>
              <a:rPr lang="en-US" dirty="0">
                <a:hlinkClick r:id="rId2"/>
              </a:rPr>
              <a:t>https://figshare.com/articles/SAFI_Survey_Results/6262019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>
                <a:hlinkClick r:id="rId3"/>
              </a:rPr>
              <a:t>SAFI_Messy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4677"/>
            <a:ext cx="636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CITATION: Woodhouse, Philip; </a:t>
            </a:r>
            <a:r>
              <a:rPr lang="en-US" dirty="0" err="1" smtClean="0"/>
              <a:t>Veldwisch</a:t>
            </a:r>
            <a:r>
              <a:rPr lang="en-US" dirty="0" smtClean="0"/>
              <a:t>, </a:t>
            </a:r>
            <a:r>
              <a:rPr lang="en-US" dirty="0" err="1" smtClean="0"/>
              <a:t>Gert</a:t>
            </a:r>
            <a:r>
              <a:rPr lang="en-US" dirty="0" smtClean="0"/>
              <a:t> Jan; Brockington, Daniel; </a:t>
            </a:r>
            <a:r>
              <a:rPr lang="en-US" dirty="0" err="1" smtClean="0"/>
              <a:t>Komakech</a:t>
            </a:r>
            <a:r>
              <a:rPr lang="en-US" dirty="0" smtClean="0"/>
              <a:t>, Hans C.; </a:t>
            </a:r>
            <a:r>
              <a:rPr lang="en-US" dirty="0" err="1" smtClean="0"/>
              <a:t>Manjichi</a:t>
            </a:r>
            <a:r>
              <a:rPr lang="en-US" dirty="0" smtClean="0"/>
              <a:t>, Angela; </a:t>
            </a:r>
            <a:r>
              <a:rPr lang="en-US" dirty="0" err="1" smtClean="0"/>
              <a:t>Venot</a:t>
            </a:r>
            <a:r>
              <a:rPr lang="en-US" dirty="0" smtClean="0"/>
              <a:t>, Jean-Philippe (2018): SAFI Survey Results. doi:10.6084/m9.figshare.6262019.v1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154" y="361950"/>
            <a:ext cx="2028645" cy="2483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10270814" y="1392766"/>
            <a:ext cx="25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https://en.wikipedia.org/wiki/Mozambique%E2%80%93Tanzania_relations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your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90688"/>
            <a:ext cx="926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Formatting is just for looks. It’s program specific, not data specific.</a:t>
            </a:r>
          </a:p>
          <a:p>
            <a:r>
              <a:rPr lang="en-US" dirty="0" smtClean="0"/>
              <a:t>Don’t use it to convey information about the data or to structure the data!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370" y="2518048"/>
            <a:ext cx="5771072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Good Data Management Tip: Name Your Variables Smartly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abbreviations that make sense long term.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Avoid special characters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the Pothole(Snake Case) Test_Results_1a or Camelback (Camel Case) TestResults1a formats</a:t>
            </a:r>
            <a:endParaRPr lang="en-US" dirty="0"/>
          </a:p>
        </p:txBody>
      </p:sp>
      <p:pic>
        <p:nvPicPr>
          <p:cNvPr id="5" name="Picture 4" descr="Grade 1 Listed Church Free Stock Photo - Public Domain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35" y="2425341"/>
            <a:ext cx="1350650" cy="1181819"/>
          </a:xfrm>
          <a:prstGeom prst="rect">
            <a:avLst/>
          </a:prstGeom>
        </p:spPr>
      </p:pic>
      <p:pic>
        <p:nvPicPr>
          <p:cNvPr id="6" name="Picture 5" descr="green snake sketch, cute style lge 15cm | Flickr - Photo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5" y="3507743"/>
            <a:ext cx="1570955" cy="9752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81744"/>
              </p:ext>
            </p:extLst>
          </p:nvPr>
        </p:nvGraphicFramePr>
        <p:xfrm>
          <a:off x="914398" y="4390843"/>
          <a:ext cx="5624424" cy="222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08">
                  <a:extLst>
                    <a:ext uri="{9D8B030D-6E8A-4147-A177-3AD203B41FA5}">
                      <a16:colId xmlns:a16="http://schemas.microsoft.com/office/drawing/2014/main" val="2580586080"/>
                    </a:ext>
                  </a:extLst>
                </a:gridCol>
                <a:gridCol w="1874808">
                  <a:extLst>
                    <a:ext uri="{9D8B030D-6E8A-4147-A177-3AD203B41FA5}">
                      <a16:colId xmlns:a16="http://schemas.microsoft.com/office/drawing/2014/main" val="3135130661"/>
                    </a:ext>
                  </a:extLst>
                </a:gridCol>
                <a:gridCol w="1874808">
                  <a:extLst>
                    <a:ext uri="{9D8B030D-6E8A-4147-A177-3AD203B41FA5}">
                      <a16:colId xmlns:a16="http://schemas.microsoft.com/office/drawing/2014/main" val="4192974252"/>
                    </a:ext>
                  </a:extLst>
                </a:gridCol>
              </a:tblGrid>
              <a:tr h="370936">
                <a:tc>
                  <a:txBody>
                    <a:bodyPr/>
                    <a:lstStyle/>
                    <a:p>
                      <a:r>
                        <a:rPr lang="en-US" dirty="0" smtClean="0"/>
                        <a:t>Good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9229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Temp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37968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US" dirty="0" smtClean="0"/>
                        <a:t>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Precipitation_mm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82065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74926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19333"/>
                  </a:ext>
                </a:extLst>
              </a:tr>
              <a:tr h="37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Observation_01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Obs.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formatting be cleaned up?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4" y="1440522"/>
            <a:ext cx="7721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Null/Zero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3876435"/>
          </a:xfrm>
        </p:spPr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93961" y="1315084"/>
            <a:ext cx="7384213" cy="4663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45" y="6116128"/>
            <a:ext cx="547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https://ojs.library.queensu.ca/index.php/IEE/article/view/4608</a:t>
            </a:r>
            <a:endParaRPr lang="en-US" sz="1600" dirty="0"/>
          </a:p>
        </p:txBody>
      </p:sp>
      <p:pic>
        <p:nvPicPr>
          <p:cNvPr id="6" name="Picture 5" descr="File:Atheism symbol syreeni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63" y="1027906"/>
            <a:ext cx="2122098" cy="2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Contextual information about the data, stored with the data</a:t>
            </a:r>
          </a:p>
          <a:p>
            <a:r>
              <a:rPr lang="en-US" dirty="0"/>
              <a:t>Examples – full description of the fields, full questions and answers</a:t>
            </a:r>
          </a:p>
          <a:p>
            <a:r>
              <a:rPr lang="en-US" dirty="0"/>
              <a:t>Store it in a txt file with the CSV. </a:t>
            </a:r>
          </a:p>
          <a:p>
            <a:r>
              <a:rPr lang="en-US" dirty="0"/>
              <a:t>Reproducibility/Clarity</a:t>
            </a:r>
          </a:p>
          <a:p>
            <a:r>
              <a:rPr lang="en-US" dirty="0" err="1">
                <a:hlinkClick r:id="rId2"/>
              </a:rPr>
              <a:t>SAFI_clean</a:t>
            </a:r>
            <a:endParaRPr lang="en-US" dirty="0"/>
          </a:p>
          <a:p>
            <a:r>
              <a:rPr lang="en-US" dirty="0"/>
              <a:t>What Metadata Is needed?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58357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Regional variation</a:t>
            </a:r>
          </a:p>
          <a:p>
            <a:r>
              <a:rPr lang="en-US" dirty="0"/>
              <a:t>Solution? Split dates into separate cells.</a:t>
            </a:r>
          </a:p>
          <a:p>
            <a:r>
              <a:rPr lang="en-US" dirty="0" err="1">
                <a:hlinkClick r:id="rId2"/>
              </a:rPr>
              <a:t>SAFI_Dates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Formulas to use to the entire column: </a:t>
            </a:r>
          </a:p>
          <a:p>
            <a:r>
              <a:rPr lang="en-US" dirty="0"/>
              <a:t>=MONTH()</a:t>
            </a:r>
          </a:p>
          <a:p>
            <a:r>
              <a:rPr lang="en-US" dirty="0"/>
              <a:t>=DAY()</a:t>
            </a:r>
          </a:p>
          <a:p>
            <a:r>
              <a:rPr lang="en-US" dirty="0"/>
              <a:t>=YEAR()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094" y="2596661"/>
            <a:ext cx="2403106" cy="14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for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set parameters for data entry to validate upon entry</a:t>
            </a:r>
          </a:p>
          <a:p>
            <a:r>
              <a:rPr lang="en-US" dirty="0"/>
              <a:t>Restrict data to format, date/numeric range, list</a:t>
            </a:r>
          </a:p>
          <a:p>
            <a:r>
              <a:rPr lang="en-US" dirty="0"/>
              <a:t>Data Tab- Data Tools – Data Validation(or Validation Tools)</a:t>
            </a:r>
          </a:p>
          <a:p>
            <a:pPr lvl="1"/>
            <a:r>
              <a:rPr lang="en-US" dirty="0"/>
              <a:t>Allow: Whole number, List, etc. </a:t>
            </a:r>
          </a:p>
          <a:p>
            <a:endParaRPr lang="en-US" dirty="0"/>
          </a:p>
        </p:txBody>
      </p:sp>
      <p:pic>
        <p:nvPicPr>
          <p:cNvPr id="5" name="Picture 4" descr="Check Cross Red · Free vector graphic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5" y="4249946"/>
            <a:ext cx="3234906" cy="16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9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E5CE7D2-CE01-48A9-BA89-9B2F86073C8D}" vid="{4D6A8146-D244-47A9-B6BB-718C8CA2C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</Template>
  <TotalTime>1605</TotalTime>
  <Words>481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Spreadsheet Best Practices</vt:lpstr>
      <vt:lpstr>Structure your data</vt:lpstr>
      <vt:lpstr>SAFI Data Set</vt:lpstr>
      <vt:lpstr>Formatting your data</vt:lpstr>
      <vt:lpstr>Where should formatting be cleaned up?</vt:lpstr>
      <vt:lpstr>Null/Zero Values</vt:lpstr>
      <vt:lpstr>Metadata</vt:lpstr>
      <vt:lpstr>Dates</vt:lpstr>
      <vt:lpstr>QA for Spreadsheets</vt:lpstr>
      <vt:lpstr>Exporting Data</vt:lpstr>
      <vt:lpstr>Acknowledgment </vt:lpstr>
      <vt:lpstr>Thank you!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Best Practices</dc:title>
  <dc:creator>Olson, Rebecca (olsonre)</dc:creator>
  <cp:lastModifiedBy>Olson, Rebecca (olsonre)</cp:lastModifiedBy>
  <cp:revision>16</cp:revision>
  <cp:lastPrinted>2019-09-27T15:39:01Z</cp:lastPrinted>
  <dcterms:created xsi:type="dcterms:W3CDTF">2019-09-25T17:26:27Z</dcterms:created>
  <dcterms:modified xsi:type="dcterms:W3CDTF">2019-09-27T18:56:12Z</dcterms:modified>
</cp:coreProperties>
</file>