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61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2321B-7936-A7C4-9E4F-24DAD1A3CA32}" v="3" dt="2020-01-27T01:37:49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son, Rebecca (olsonre)" userId="S::olsonre@ucmail.uc.edu::aab7ae0c-88c3-4042-b31b-c326213ddaf4" providerId="AD" clId="Web-{2982321B-7936-A7C4-9E4F-24DAD1A3CA32}"/>
    <pc:docChg chg="modSld">
      <pc:chgData name="Olson, Rebecca (olsonre)" userId="S::olsonre@ucmail.uc.edu::aab7ae0c-88c3-4042-b31b-c326213ddaf4" providerId="AD" clId="Web-{2982321B-7936-A7C4-9E4F-24DAD1A3CA32}" dt="2020-01-27T01:39:13.148" v="692"/>
      <pc:docMkLst>
        <pc:docMk/>
      </pc:docMkLst>
      <pc:sldChg chg="modNotes">
        <pc:chgData name="Olson, Rebecca (olsonre)" userId="S::olsonre@ucmail.uc.edu::aab7ae0c-88c3-4042-b31b-c326213ddaf4" providerId="AD" clId="Web-{2982321B-7936-A7C4-9E4F-24DAD1A3CA32}" dt="2020-01-27T01:31:03.380" v="55"/>
        <pc:sldMkLst>
          <pc:docMk/>
          <pc:sldMk cId="356603988" sldId="256"/>
        </pc:sldMkLst>
      </pc:sldChg>
      <pc:sldChg chg="modNotes">
        <pc:chgData name="Olson, Rebecca (olsonre)" userId="S::olsonre@ucmail.uc.edu::aab7ae0c-88c3-4042-b31b-c326213ddaf4" providerId="AD" clId="Web-{2982321B-7936-A7C4-9E4F-24DAD1A3CA32}" dt="2020-01-27T01:32:54.521" v="230"/>
        <pc:sldMkLst>
          <pc:docMk/>
          <pc:sldMk cId="3716467904" sldId="257"/>
        </pc:sldMkLst>
      </pc:sldChg>
      <pc:sldChg chg="modNotes">
        <pc:chgData name="Olson, Rebecca (olsonre)" userId="S::olsonre@ucmail.uc.edu::aab7ae0c-88c3-4042-b31b-c326213ddaf4" providerId="AD" clId="Web-{2982321B-7936-A7C4-9E4F-24DAD1A3CA32}" dt="2020-01-27T01:37:25.600" v="605"/>
        <pc:sldMkLst>
          <pc:docMk/>
          <pc:sldMk cId="3193848846" sldId="258"/>
        </pc:sldMkLst>
      </pc:sldChg>
      <pc:sldChg chg="modNotes">
        <pc:chgData name="Olson, Rebecca (olsonre)" userId="S::olsonre@ucmail.uc.edu::aab7ae0c-88c3-4042-b31b-c326213ddaf4" providerId="AD" clId="Web-{2982321B-7936-A7C4-9E4F-24DAD1A3CA32}" dt="2020-01-27T01:37:45.304" v="633"/>
        <pc:sldMkLst>
          <pc:docMk/>
          <pc:sldMk cId="333556992" sldId="260"/>
        </pc:sldMkLst>
      </pc:sldChg>
      <pc:sldChg chg="modNotes">
        <pc:chgData name="Olson, Rebecca (olsonre)" userId="S::olsonre@ucmail.uc.edu::aab7ae0c-88c3-4042-b31b-c326213ddaf4" providerId="AD" clId="Web-{2982321B-7936-A7C4-9E4F-24DAD1A3CA32}" dt="2020-01-27T01:34:31.303" v="421"/>
        <pc:sldMkLst>
          <pc:docMk/>
          <pc:sldMk cId="884762770" sldId="261"/>
        </pc:sldMkLst>
      </pc:sldChg>
      <pc:sldChg chg="modNotes">
        <pc:chgData name="Olson, Rebecca (olsonre)" userId="S::olsonre@ucmail.uc.edu::aab7ae0c-88c3-4042-b31b-c326213ddaf4" providerId="AD" clId="Web-{2982321B-7936-A7C4-9E4F-24DAD1A3CA32}" dt="2020-01-27T01:33:48.240" v="320"/>
        <pc:sldMkLst>
          <pc:docMk/>
          <pc:sldMk cId="3794838628" sldId="262"/>
        </pc:sldMkLst>
      </pc:sldChg>
      <pc:sldChg chg="modNotes">
        <pc:chgData name="Olson, Rebecca (olsonre)" userId="S::olsonre@ucmail.uc.edu::aab7ae0c-88c3-4042-b31b-c326213ddaf4" providerId="AD" clId="Web-{2982321B-7936-A7C4-9E4F-24DAD1A3CA32}" dt="2020-01-27T01:38:13.460" v="656"/>
        <pc:sldMkLst>
          <pc:docMk/>
          <pc:sldMk cId="2022622100" sldId="263"/>
        </pc:sldMkLst>
      </pc:sldChg>
      <pc:sldChg chg="modNotes">
        <pc:chgData name="Olson, Rebecca (olsonre)" userId="S::olsonre@ucmail.uc.edu::aab7ae0c-88c3-4042-b31b-c326213ddaf4" providerId="AD" clId="Web-{2982321B-7936-A7C4-9E4F-24DAD1A3CA32}" dt="2020-01-27T01:39:13.148" v="692"/>
        <pc:sldMkLst>
          <pc:docMk/>
          <pc:sldMk cId="2998078852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7F5CC-FBAB-455A-9C0E-03110994AF8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1A217-F25A-4C90-8224-B3278C214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30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9AE76-5BA0-41FA-9BDA-7A6915404EE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02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Introduction – Background – current job.</a:t>
            </a:r>
          </a:p>
          <a:p>
            <a:r>
              <a:rPr lang="en-US" dirty="0">
                <a:cs typeface="Calibri"/>
              </a:rPr>
              <a:t>Ask what typed of IP they are familiar with.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Discuss when to use which....</a:t>
            </a:r>
          </a:p>
          <a:p>
            <a:r>
              <a:rPr lang="en-US" dirty="0">
                <a:cs typeface="Calibri"/>
              </a:rPr>
              <a:t>Trade Secrets are often used by start ups with Apps – since Apps are quick, fast, may not have time to be protected by other IP. Non Disclosure agreements.  Might be able to find them by running a news search in Nexis Uni for the company name and "trade secret"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IP do we see here on the left?  Ans – Diet Coke – Trademark and trade secret (Recipe)</a:t>
            </a:r>
          </a:p>
          <a:p>
            <a:r>
              <a:rPr lang="en-US" dirty="0">
                <a:cs typeface="Calibri"/>
              </a:rPr>
              <a:t>Right – is the patent title for Bluetooth.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Who is here as an inventor? Who is here as an investor? </a:t>
            </a:r>
          </a:p>
          <a:p>
            <a:r>
              <a:rPr lang="en-US" dirty="0">
                <a:cs typeface="Calibri"/>
              </a:rPr>
              <a:t>Think about IP  - litigation could be much, much more than the cost of a patent.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2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is a patent for a service that lets you order your whole dorm room in a box.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Discuss the parts of the patents – Why it's important to understand the parts before you start searching.  </a:t>
            </a:r>
          </a:p>
          <a:p>
            <a:r>
              <a:rPr lang="en-US" dirty="0">
                <a:cs typeface="Calibri"/>
              </a:rPr>
              <a:t>Only important part – claims. But other info should be searched.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Continue discussing parts of the patent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Where should you start?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Open Lens.org and walk through a search.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74D1F-3F9B-46FA-9229-5F947CE4A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04FCBE-3FFD-47B9-A792-7726A4900096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D897-1F2E-474B-A5E5-6C9CE202B9E0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BA79-9156-4634-99BC-D1828C6052A0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5EB0-96F0-4275-820D-B10EDEF1328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CBEB3A-B443-44FF-9042-1E9EF00ECCA2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0771-4695-4722-9EFB-E5EDDA5D4851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0BA9-1D3E-43DD-8397-7DD506AD43B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C594-3864-401A-93E0-F747D4E0DA4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794A-CCCD-423F-A8FF-3A798B5A17A2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B881149-75A6-4FB6-86BE-FF49EDB90FF3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C0A117-0D2C-4103-9EDC-2D29B82FE44B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683E23-2BBD-46DD-A084-7738D8803C54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Rebecca Olson, UC Libraries. ASKDATA@uc.edu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nku.edu/ipac.html" TargetMode="External"/><Relationship Id="rId2" Type="http://schemas.openxmlformats.org/officeDocument/2006/relationships/hyperlink" Target="https://www.uspto.gov/learning-and-resources/inventors-entrepreneurs/ohio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guides.libraries.uc.edu/patents" TargetMode="External"/><Relationship Id="rId4" Type="http://schemas.openxmlformats.org/officeDocument/2006/relationships/hyperlink" Target="https://uc1819.com/idf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uclid.uc.edu/record=b5538668~S39" TargetMode="External"/><Relationship Id="rId3" Type="http://schemas.openxmlformats.org/officeDocument/2006/relationships/hyperlink" Target="https://www.uspto.gov/learning-and-resources/support-centers/patent-and-trademark-resource-centers-ptrc/resources/seven" TargetMode="External"/><Relationship Id="rId7" Type="http://schemas.openxmlformats.org/officeDocument/2006/relationships/hyperlink" Target="https://doi.org/10.1007/978-3-642-19231-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uclid.uc.edu/record=b6320232~S39" TargetMode="External"/><Relationship Id="rId5" Type="http://schemas.openxmlformats.org/officeDocument/2006/relationships/hyperlink" Target="http://uclid.uc.edu/record=b6872262~S39" TargetMode="External"/><Relationship Id="rId4" Type="http://schemas.openxmlformats.org/officeDocument/2006/relationships/hyperlink" Target="https://doi.org/10.1201/b12982" TargetMode="External"/><Relationship Id="rId9" Type="http://schemas.openxmlformats.org/officeDocument/2006/relationships/hyperlink" Target="http://uclid.uc.edu/record=b6813465~S39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.ebscohost.com/login.aspx?direct=true&amp;db=bth&amp;AN=131689460&amp;site=ehost-live&amp;scope=site" TargetMode="External"/><Relationship Id="rId3" Type="http://schemas.openxmlformats.org/officeDocument/2006/relationships/hyperlink" Target="http://uclid.uc.edu/record=b5628038~S39" TargetMode="External"/><Relationship Id="rId7" Type="http://schemas.openxmlformats.org/officeDocument/2006/relationships/hyperlink" Target="http://www.sciencedirect.com/science/article/pii/S017221901630103X" TargetMode="External"/><Relationship Id="rId2" Type="http://schemas.openxmlformats.org/officeDocument/2006/relationships/hyperlink" Target="http://uclid.uc.edu/record=b6051654~S3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16/j.wpi.2017.02.006" TargetMode="External"/><Relationship Id="rId5" Type="http://schemas.openxmlformats.org/officeDocument/2006/relationships/hyperlink" Target="http://search.ebscohost.com/login.aspx?direct=true&amp;db=nlebk&amp;AN=1473267&amp;site=ehost-live&amp;scope=site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search.ebscohost.com/login.aspx?direct=true&amp;db=bth&amp;AN=114162734&amp;site=ehost-live&amp;scope=site" TargetMode="External"/><Relationship Id="rId9" Type="http://schemas.openxmlformats.org/officeDocument/2006/relationships/hyperlink" Target="https://bi.gale.com/global/article/GALE%7CA381591631/72865696b6f279166c0ecb79df2da9d4?u=ucinc_ma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.gale.com/global/article/GALE%7CA412733167/24b5aa4576944d8fe08b28fb16e8fcbc?u=ucinc_main" TargetMode="External"/><Relationship Id="rId2" Type="http://schemas.openxmlformats.org/officeDocument/2006/relationships/hyperlink" Target="https://search.proquest.com/docview/2010268055?accountid=290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patentattorney.com/aipla-survey-of-costs-of-patent-litigation-and-inter-partes-review/" TargetMode="External"/><Relationship Id="rId4" Type="http://schemas.openxmlformats.org/officeDocument/2006/relationships/hyperlink" Target="https://link.gale.com/apps/doc/A572943403/EAIM?u=ucinc_main&amp;sid=EAIM&amp;xid=d2dd06a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patft.uspto.gov/netahtml/PTO/index.html" TargetMode="External"/><Relationship Id="rId7" Type="http://schemas.openxmlformats.org/officeDocument/2006/relationships/hyperlink" Target="https://guides.libraries.uc.edu/az.php?q=nexis%20un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uides.libraries.uc.edu/az.php?q=derwent" TargetMode="External"/><Relationship Id="rId5" Type="http://schemas.openxmlformats.org/officeDocument/2006/relationships/hyperlink" Target="https://patents.google.com/" TargetMode="External"/><Relationship Id="rId4" Type="http://schemas.openxmlformats.org/officeDocument/2006/relationships/hyperlink" Target="https://www.len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Patents and 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7"/>
            <a:ext cx="8045373" cy="38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you should care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619" y="6479190"/>
            <a:ext cx="106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Rebecca Olson, Business and Social Science Informationist, UC Libraries       ASKDATA@uc.edu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776" y="6070343"/>
            <a:ext cx="1800497" cy="8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take my word for it…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007" y="2562045"/>
            <a:ext cx="8652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Inventor/Entrepreneur assistance in Ohio from the USPTO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NKU’s Intellectual Property Awareness Center</a:t>
            </a:r>
            <a:r>
              <a:rPr lang="en-US" dirty="0"/>
              <a:t> (offers classes at </a:t>
            </a:r>
            <a:r>
              <a:rPr lang="en-US" dirty="0" err="1"/>
              <a:t>Cinci</a:t>
            </a:r>
            <a:r>
              <a:rPr lang="en-US" dirty="0"/>
              <a:t> Pub Lib)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1819’s Venture Lab and Tech Transfer Teams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Patents Research Guide </a:t>
            </a:r>
            <a:r>
              <a:rPr lang="en-US" dirty="0"/>
              <a:t>from UC Libraries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9064" y="5953853"/>
            <a:ext cx="1800497" cy="8176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6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82385"/>
            <a:ext cx="10172700" cy="652785"/>
          </a:xfrm>
        </p:spPr>
        <p:txBody>
          <a:bodyPr>
            <a:normAutofit fontScale="90000"/>
          </a:bodyPr>
          <a:lstStyle/>
          <a:p>
            <a:r>
              <a:rPr lang="en-US" dirty="0"/>
              <a:t>Wait, there’s more!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405" y="5953853"/>
            <a:ext cx="1800497" cy="817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3743" y="1475117"/>
            <a:ext cx="90232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/>
              <a:t>Search strategy: </a:t>
            </a:r>
          </a:p>
          <a:p>
            <a:pPr fontAlgn="base"/>
            <a:r>
              <a:rPr lang="en-US" sz="1600" dirty="0"/>
              <a:t>“Seven Step Strategy.” USPTO </a:t>
            </a:r>
          </a:p>
          <a:p>
            <a:pPr fontAlgn="base"/>
            <a:r>
              <a:rPr lang="en-US" sz="1600" u="sng" dirty="0">
                <a:hlinkClick r:id="rId3"/>
              </a:rPr>
              <a:t>https://www.uspto.gov/learning-and-resources/support-centers/patent-and-trademark-resource-centers-ptrc/resources/seven</a:t>
            </a:r>
            <a:r>
              <a:rPr lang="en-US" sz="1600" dirty="0"/>
              <a:t> 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Gordon, T., </a:t>
            </a:r>
            <a:r>
              <a:rPr lang="en-US" sz="1600" dirty="0" err="1"/>
              <a:t>Cookfair</a:t>
            </a:r>
            <a:r>
              <a:rPr lang="en-US" sz="1600" dirty="0"/>
              <a:t>, A., </a:t>
            </a:r>
            <a:r>
              <a:rPr lang="en-US" sz="1600" dirty="0" err="1"/>
              <a:t>LoTempio</a:t>
            </a:r>
            <a:r>
              <a:rPr lang="en-US" sz="1600" dirty="0"/>
              <a:t>, V., Lillis, B. (2013). Patent Fundamentals for Scientists and Engineers. Boca Raton: CRC Press, </a:t>
            </a:r>
            <a:r>
              <a:rPr lang="en-US" sz="1600" u="sng" dirty="0">
                <a:hlinkClick r:id="rId4"/>
              </a:rPr>
              <a:t>https://doi.org/10.1201/b12982</a:t>
            </a:r>
            <a:r>
              <a:rPr lang="en-US" sz="1600" dirty="0"/>
              <a:t> </a:t>
            </a:r>
          </a:p>
          <a:p>
            <a:pPr fontAlgn="base"/>
            <a:r>
              <a:rPr lang="en-US" sz="1600" u="sng" dirty="0">
                <a:hlinkClick r:id="rId5"/>
              </a:rPr>
              <a:t>http://uclid.uc.edu/record=b6872262~S39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Hitchcock, D. (2017). </a:t>
            </a:r>
            <a:r>
              <a:rPr lang="en-US" sz="1600" i="1" dirty="0"/>
              <a:t>Patent Searching Made Easy : How to Do Patent Searches Online and in The Library</a:t>
            </a:r>
            <a:r>
              <a:rPr lang="en-US" sz="1600" dirty="0"/>
              <a:t> (Vol. 7th edition). Berkeley, CA: NOLO. </a:t>
            </a:r>
          </a:p>
          <a:p>
            <a:pPr fontAlgn="base"/>
            <a:r>
              <a:rPr lang="en-US" sz="1600" u="sng" dirty="0">
                <a:hlinkClick r:id="rId6"/>
              </a:rPr>
              <a:t>http://uclid.uc.edu/record=b6320232~S39</a:t>
            </a:r>
            <a:r>
              <a:rPr lang="en-US" sz="1600" dirty="0"/>
              <a:t> 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 err="1"/>
              <a:t>Lupu</a:t>
            </a:r>
            <a:r>
              <a:rPr lang="en-US" sz="1600" dirty="0"/>
              <a:t>, M. (2011). Current challenges in patent information retrieval. Berlin: Springer. </a:t>
            </a:r>
            <a:r>
              <a:rPr lang="en-US" sz="1600" dirty="0" err="1"/>
              <a:t>doi</a:t>
            </a:r>
            <a:r>
              <a:rPr lang="en-US" sz="1600" dirty="0"/>
              <a:t>: </a:t>
            </a:r>
            <a:r>
              <a:rPr lang="en-US" sz="1600" u="sng" dirty="0">
                <a:hlinkClick r:id="rId7"/>
              </a:rPr>
              <a:t>https://doi.org/10.1007/978-3-642-19231-9</a:t>
            </a:r>
            <a:r>
              <a:rPr lang="en-US" sz="1600" dirty="0"/>
              <a:t> </a:t>
            </a:r>
          </a:p>
          <a:p>
            <a:pPr fontAlgn="base"/>
            <a:r>
              <a:rPr lang="en-US" sz="1600" u="sng" dirty="0">
                <a:hlinkClick r:id="rId8"/>
              </a:rPr>
              <a:t>http://uclid.uc.edu/record=b5538668~S39</a:t>
            </a:r>
            <a:r>
              <a:rPr lang="en-US" sz="1600" dirty="0"/>
              <a:t> 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 err="1"/>
              <a:t>Nissing</a:t>
            </a:r>
            <a:r>
              <a:rPr lang="en-US" sz="1600" dirty="0"/>
              <a:t>, N. (2013). Patents and strategic inventing: the corporate inventors guide to creating sustainable competitive advantage. McGraw Hill. </a:t>
            </a:r>
          </a:p>
          <a:p>
            <a:pPr fontAlgn="base"/>
            <a:r>
              <a:rPr lang="en-US" sz="1600" u="sng" dirty="0">
                <a:hlinkClick r:id="rId9"/>
              </a:rPr>
              <a:t>http://uclid.uc.edu/record=b6813465~S39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7300" y="381000"/>
            <a:ext cx="103969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err="1"/>
              <a:t>Currano</a:t>
            </a:r>
            <a:r>
              <a:rPr lang="en-US" sz="1600" dirty="0"/>
              <a:t>, J., &amp; Roth, D. (Eds.). (2013). Chemical information for chemists : A primer. </a:t>
            </a:r>
          </a:p>
          <a:p>
            <a:pPr fontAlgn="base"/>
            <a:r>
              <a:rPr lang="en-US" sz="1600" u="sng" dirty="0">
                <a:hlinkClick r:id="rId2"/>
              </a:rPr>
              <a:t>http://uclid.uc.edu/record=b6051654~S39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 </a:t>
            </a:r>
          </a:p>
          <a:p>
            <a:pPr fontAlgn="base"/>
            <a:r>
              <a:rPr lang="en-US" sz="1600" dirty="0"/>
              <a:t>Law Library resource: </a:t>
            </a:r>
          </a:p>
          <a:p>
            <a:pPr fontAlgn="base"/>
            <a:r>
              <a:rPr lang="en-US" sz="1600" dirty="0" err="1"/>
              <a:t>Stobbs</a:t>
            </a:r>
            <a:r>
              <a:rPr lang="en-US" sz="1600" dirty="0"/>
              <a:t>, G.A. (2012, updates, 2019). </a:t>
            </a:r>
            <a:r>
              <a:rPr lang="en-US" sz="1600" i="1" dirty="0"/>
              <a:t>Software Patents</a:t>
            </a:r>
            <a:r>
              <a:rPr lang="en-US" sz="1600" dirty="0"/>
              <a:t>. New York, NY: Wolters Kluwer Law &amp; Business </a:t>
            </a:r>
          </a:p>
          <a:p>
            <a:pPr fontAlgn="base"/>
            <a:r>
              <a:rPr lang="en-US" sz="1600" dirty="0"/>
              <a:t>Law Stacks KF3133.C65 S76 2012   </a:t>
            </a:r>
          </a:p>
          <a:p>
            <a:pPr fontAlgn="base"/>
            <a:r>
              <a:rPr lang="en-US" sz="1600" u="sng" dirty="0">
                <a:hlinkClick r:id="rId3"/>
              </a:rPr>
              <a:t>http://uclid.uc.edu/record=b5628038~S39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QUINN, G. (2016). Why Patent Searches Are Always a Good Idea. </a:t>
            </a:r>
            <a:r>
              <a:rPr lang="en-US" sz="1600" i="1" dirty="0"/>
              <a:t>Inventors’ Digest</a:t>
            </a:r>
            <a:r>
              <a:rPr lang="en-US" sz="1600" dirty="0"/>
              <a:t>, </a:t>
            </a:r>
            <a:r>
              <a:rPr lang="en-US" sz="1600" i="1" dirty="0"/>
              <a:t>32</a:t>
            </a:r>
            <a:r>
              <a:rPr lang="en-US" sz="1600" dirty="0"/>
              <a:t>(4), 22. Retrieved from </a:t>
            </a:r>
            <a:r>
              <a:rPr lang="en-US" sz="1600" u="sng" dirty="0">
                <a:hlinkClick r:id="rId4"/>
              </a:rPr>
              <a:t>http://search.ebscohost.com/login.aspx?direct=true&amp;db=bth&amp;AN=114162734&amp;site=ehost-live&amp;scope=site</a:t>
            </a:r>
            <a:r>
              <a:rPr lang="en-US" sz="1600" dirty="0"/>
              <a:t> 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Hitchcock, D. (2017). </a:t>
            </a:r>
            <a:r>
              <a:rPr lang="en-US" sz="1600" i="1" dirty="0"/>
              <a:t>Patent Searching Made Easy : How to Do Patent Searches Online and in The Library</a:t>
            </a:r>
            <a:r>
              <a:rPr lang="en-US" sz="1600" dirty="0"/>
              <a:t> (Vol. 7th edition). Berkeley, CA: NOLO. Retrieved from </a:t>
            </a:r>
            <a:r>
              <a:rPr lang="en-US" sz="1600" u="sng" dirty="0">
                <a:hlinkClick r:id="rId5"/>
              </a:rPr>
              <a:t>http://search.ebscohost.com/login.aspx?direct=true&amp;db=nlebk&amp;AN=1473267&amp;site=ehost-live&amp;scope=site</a:t>
            </a:r>
            <a:r>
              <a:rPr lang="en-US" sz="1600" dirty="0"/>
              <a:t> 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Clark, N.S. (2018). The Basics of Patent Searching. </a:t>
            </a:r>
            <a:r>
              <a:rPr lang="en-US" sz="1600" i="1" dirty="0"/>
              <a:t>World Patent Information</a:t>
            </a:r>
            <a:r>
              <a:rPr lang="en-US" sz="1600" dirty="0"/>
              <a:t>, 54(</a:t>
            </a:r>
            <a:r>
              <a:rPr lang="en-US" sz="1600" dirty="0" err="1"/>
              <a:t>Supp</a:t>
            </a:r>
            <a:r>
              <a:rPr lang="en-US" sz="1600" dirty="0"/>
              <a:t>), S4-S10. Retrieved from </a:t>
            </a:r>
            <a:r>
              <a:rPr lang="en-US" sz="1600" u="sng" dirty="0">
                <a:hlinkClick r:id="rId6"/>
              </a:rPr>
              <a:t>https://doi.org/10.1016/j.wpi.2017.02.006</a:t>
            </a:r>
            <a:r>
              <a:rPr lang="en-US" sz="1600" dirty="0"/>
              <a:t>. </a:t>
            </a:r>
            <a:r>
              <a:rPr lang="en-US" sz="1600" u="sng" dirty="0">
                <a:hlinkClick r:id="rId7"/>
              </a:rPr>
              <a:t>http://www.sciencedirect.com/science/article/pii/S017221901630103X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Even with an open source based start-up, Trademarks are still important. </a:t>
            </a:r>
          </a:p>
          <a:p>
            <a:pPr fontAlgn="base"/>
            <a:r>
              <a:rPr lang="en-US" sz="1600" dirty="0" err="1"/>
              <a:t>Loney</a:t>
            </a:r>
            <a:r>
              <a:rPr lang="en-US" sz="1600" dirty="0"/>
              <a:t>, M. (2018). Inside the IP needs of a $1 billion start up. </a:t>
            </a:r>
            <a:r>
              <a:rPr lang="en-US" sz="1600" i="1" dirty="0"/>
              <a:t>Managing Intellectual Property</a:t>
            </a:r>
            <a:r>
              <a:rPr lang="en-US" sz="1600" dirty="0"/>
              <a:t>, N.PAG. Retrieved from </a:t>
            </a:r>
            <a:r>
              <a:rPr lang="en-US" sz="1600" u="sng" dirty="0">
                <a:hlinkClick r:id="rId8"/>
              </a:rPr>
              <a:t>http://search.ebscohost.com/login.aspx?direct=true&amp;db=bth&amp;AN=131689460&amp;site=ehost-live&amp;scope=site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 err="1"/>
              <a:t>Michels</a:t>
            </a:r>
            <a:r>
              <a:rPr lang="en-US" sz="1600" dirty="0"/>
              <a:t>, R. (2014, September 5). Trademark Searching Like A Rock Star. </a:t>
            </a:r>
            <a:r>
              <a:rPr lang="en-US" sz="1600" dirty="0" err="1"/>
              <a:t>Mondaq</a:t>
            </a:r>
            <a:r>
              <a:rPr lang="en-US" sz="1600" dirty="0"/>
              <a:t> Business Briefing. Retrieved from </a:t>
            </a:r>
            <a:r>
              <a:rPr lang="en-US" sz="1600" u="sng" dirty="0">
                <a:hlinkClick r:id="rId9"/>
              </a:rPr>
              <a:t>https://bi.gale.com/global/article/GALE%7CA381591631/72865696b6f279166c0ecb79df2da9d4?u=ucinc_main</a:t>
            </a:r>
            <a:r>
              <a:rPr lang="en-US" sz="1600" dirty="0"/>
              <a:t> 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6152" y="6040307"/>
            <a:ext cx="1800497" cy="8176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1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448574"/>
            <a:ext cx="101727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err="1"/>
              <a:t>Loney</a:t>
            </a:r>
            <a:r>
              <a:rPr lang="en-US" sz="1600" dirty="0"/>
              <a:t>, M. (2018). Global trade mark survey finds increase in infringement and </a:t>
            </a:r>
            <a:r>
              <a:rPr lang="en-US" sz="1600" dirty="0" err="1"/>
              <a:t>filing.</a:t>
            </a:r>
            <a:r>
              <a:rPr lang="en-US" sz="1600" i="1" dirty="0" err="1"/>
              <a:t>Managing</a:t>
            </a:r>
            <a:r>
              <a:rPr lang="en-US" sz="1600" i="1" dirty="0"/>
              <a:t> Intellectual Property, </a:t>
            </a:r>
            <a:r>
              <a:rPr lang="en-US" sz="1600" dirty="0"/>
              <a:t>Retrieved from </a:t>
            </a:r>
            <a:r>
              <a:rPr lang="en-US" sz="1600" u="sng" dirty="0">
                <a:hlinkClick r:id="rId2"/>
              </a:rPr>
              <a:t>https://search.proquest.com/docview/2010268055?accountid=2909</a:t>
            </a:r>
            <a:r>
              <a:rPr lang="en-US" sz="1600" dirty="0"/>
              <a:t> 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Hinton, J. (2015, May 8). The New Innovator’s Commercialization Dilemma. </a:t>
            </a:r>
            <a:r>
              <a:rPr lang="en-US" sz="1600" dirty="0" err="1"/>
              <a:t>Mondaq</a:t>
            </a:r>
            <a:r>
              <a:rPr lang="en-US" sz="1600" dirty="0"/>
              <a:t> Business Briefing. Retrieved from </a:t>
            </a:r>
            <a:r>
              <a:rPr lang="en-US" sz="1600" u="sng" dirty="0">
                <a:hlinkClick r:id="rId3"/>
              </a:rPr>
              <a:t>https://bi.gale.com/global/article/GALE%7CA412733167/24b5aa4576944d8fe08b28fb16e8fcbc?u=ucinc_main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Levine, D. S., &amp; </a:t>
            </a:r>
            <a:r>
              <a:rPr lang="en-US" sz="1600" dirty="0" err="1"/>
              <a:t>Sichelman</a:t>
            </a:r>
            <a:r>
              <a:rPr lang="en-US" sz="1600" dirty="0"/>
              <a:t>, T. (2018, December). WHY DO STARTUPS USE TRADE SECRETS? </a:t>
            </a:r>
            <a:r>
              <a:rPr lang="en-US" sz="1600" i="1" dirty="0"/>
              <a:t>Notre Dame Law Review</a:t>
            </a:r>
            <a:r>
              <a:rPr lang="en-US" sz="1600" dirty="0"/>
              <a:t>, </a:t>
            </a:r>
            <a:r>
              <a:rPr lang="en-US" sz="1600" i="1" dirty="0"/>
              <a:t>94</a:t>
            </a:r>
            <a:r>
              <a:rPr lang="en-US" sz="1600" dirty="0"/>
              <a:t>(2), 751+. Retrieved from </a:t>
            </a:r>
            <a:r>
              <a:rPr lang="en-US" sz="1600" u="sng" dirty="0">
                <a:hlinkClick r:id="rId4"/>
              </a:rPr>
              <a:t>https://link.gale.com/apps/doc/A572943403/EAIM?u=ucinc_main&amp;sid=EAIM&amp;xid=d2dd06a9</a:t>
            </a:r>
            <a:r>
              <a:rPr lang="en-US" sz="1600" dirty="0"/>
              <a:t> </a:t>
            </a:r>
          </a:p>
          <a:p>
            <a:pPr fontAlgn="base"/>
            <a:r>
              <a:rPr lang="en-US" sz="1600" dirty="0"/>
              <a:t>  </a:t>
            </a:r>
          </a:p>
          <a:p>
            <a:pPr fontAlgn="base"/>
            <a:r>
              <a:rPr lang="en-US" sz="1600" dirty="0"/>
              <a:t>Vermont, S. (2017) Median Costs of Patent Litigation. AIPLA Survey of Costs of Patent Litigation and Inter </a:t>
            </a:r>
            <a:r>
              <a:rPr lang="en-US" sz="1600" dirty="0" err="1"/>
              <a:t>Partes</a:t>
            </a:r>
            <a:r>
              <a:rPr lang="en-US" sz="1600" dirty="0"/>
              <a:t> Review. Retrieved from: </a:t>
            </a:r>
          </a:p>
          <a:p>
            <a:pPr fontAlgn="base"/>
            <a:r>
              <a:rPr lang="en-US" sz="1600" u="sng" dirty="0">
                <a:hlinkClick r:id="rId5"/>
              </a:rPr>
              <a:t>https://www.patentattorney.com/aipla-survey-of-costs-of-patent-litigation-and-inter-partes-review/</a:t>
            </a:r>
            <a:r>
              <a:rPr lang="en-US" sz="1600" dirty="0"/>
              <a:t> 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3405" y="5953853"/>
            <a:ext cx="1800497" cy="817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8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Patents</a:t>
            </a:r>
            <a:r>
              <a:rPr lang="en-US" dirty="0"/>
              <a:t> – legal method to protect a </a:t>
            </a:r>
            <a:r>
              <a:rPr lang="en-US" b="1" dirty="0"/>
              <a:t>novel</a:t>
            </a:r>
            <a:r>
              <a:rPr lang="en-US" dirty="0"/>
              <a:t> way of doing something. </a:t>
            </a:r>
          </a:p>
          <a:p>
            <a:r>
              <a:rPr lang="en-US" b="1" dirty="0"/>
              <a:t>Trademarks</a:t>
            </a:r>
            <a:r>
              <a:rPr lang="en-US" dirty="0"/>
              <a:t> –word, phrase, symbol, sound, color, scent or design. Logo, brand, catch phrase.  </a:t>
            </a:r>
          </a:p>
          <a:p>
            <a:r>
              <a:rPr lang="en-US" b="1" dirty="0"/>
              <a:t>Copyrights</a:t>
            </a:r>
            <a:r>
              <a:rPr lang="en-US" dirty="0"/>
              <a:t> – “published” material </a:t>
            </a:r>
          </a:p>
          <a:p>
            <a:r>
              <a:rPr lang="en-US" b="1" dirty="0"/>
              <a:t>Trade Secrets </a:t>
            </a:r>
            <a:r>
              <a:rPr lang="en-US" dirty="0"/>
              <a:t>– recipes,  software code, customer lists, algorithms, other tech info.  </a:t>
            </a:r>
          </a:p>
        </p:txBody>
      </p:sp>
      <p:sp>
        <p:nvSpPr>
          <p:cNvPr id="4" name="Explosion 1 3"/>
          <p:cNvSpPr/>
          <p:nvPr/>
        </p:nvSpPr>
        <p:spPr>
          <a:xfrm>
            <a:off x="8298612" y="1190446"/>
            <a:ext cx="1984075" cy="161313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NEW!!!!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19" y="5969479"/>
            <a:ext cx="1800497" cy="8885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pic>
        <p:nvPicPr>
          <p:cNvPr id="6" name="Picture 2" descr="Image result for coke log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17" y="2384401"/>
            <a:ext cx="3303917" cy="150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29554" y="45119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venir"/>
              </a:rPr>
              <a:t>"Peer to peer information exchange for mobile communications devices"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466" y="6040307"/>
            <a:ext cx="1800497" cy="81769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3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and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Inventors</a:t>
            </a:r>
            <a:r>
              <a:rPr lang="en-US" dirty="0"/>
              <a:t> – protect your idea!</a:t>
            </a:r>
          </a:p>
          <a:p>
            <a:r>
              <a:rPr lang="en-US" b="1" dirty="0"/>
              <a:t>Investors</a:t>
            </a:r>
            <a:r>
              <a:rPr lang="en-US" dirty="0"/>
              <a:t> – protect your money!</a:t>
            </a:r>
          </a:p>
          <a:p>
            <a:r>
              <a:rPr lang="en-US" b="1" dirty="0"/>
              <a:t>Individuals</a:t>
            </a:r>
            <a:r>
              <a:rPr lang="en-US" dirty="0"/>
              <a:t> – Do your Due Diligence!</a:t>
            </a:r>
          </a:p>
          <a:p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6452557" y="1568192"/>
            <a:ext cx="4261451" cy="2943423"/>
          </a:xfrm>
          <a:prstGeom prst="cloudCallout">
            <a:avLst>
              <a:gd name="adj1" fmla="val -78728"/>
              <a:gd name="adj2" fmla="val -10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Median cost of patent litigation for value of $1to10 million is $2 million!!! </a:t>
            </a:r>
            <a:r>
              <a:rPr lang="en-US" sz="1200" dirty="0"/>
              <a:t>(AIPLA Survey, 2017)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759" y="6040307"/>
            <a:ext cx="1800497" cy="81769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0"/>
            <a:ext cx="5876925" cy="68580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966822" y="6038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4" name="Left Arrow 3"/>
          <p:cNvSpPr/>
          <p:nvPr/>
        </p:nvSpPr>
        <p:spPr>
          <a:xfrm>
            <a:off x="9145659" y="2458661"/>
            <a:ext cx="1423359" cy="1035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82480" y="1358660"/>
            <a:ext cx="1768684" cy="1854679"/>
          </a:xfrm>
          <a:prstGeom prst="wedgeRoundRectCallout">
            <a:avLst>
              <a:gd name="adj1" fmla="val 70861"/>
              <a:gd name="adj2" fmla="val -43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Inventor(who created it) and Assignee (who owns it)</a:t>
            </a:r>
          </a:p>
        </p:txBody>
      </p:sp>
      <p:sp>
        <p:nvSpPr>
          <p:cNvPr id="6" name="Left Arrow 5"/>
          <p:cNvSpPr/>
          <p:nvPr/>
        </p:nvSpPr>
        <p:spPr>
          <a:xfrm rot="20364355">
            <a:off x="4719334" y="2216345"/>
            <a:ext cx="181499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Filing Date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246769" y="4597881"/>
            <a:ext cx="2380891" cy="534838"/>
          </a:xfrm>
          <a:prstGeom prst="wedgeRoundRectCallout">
            <a:avLst>
              <a:gd name="adj1" fmla="val -96195"/>
              <a:gd name="adj2" fmla="val -18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claims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011379" y="3942273"/>
            <a:ext cx="1992971" cy="1846053"/>
          </a:xfrm>
          <a:prstGeom prst="wedgeRoundRectCallout">
            <a:avLst>
              <a:gd name="adj1" fmla="val 61840"/>
              <a:gd name="adj2" fmla="val -56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publications and classification codes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6769" y="381000"/>
            <a:ext cx="2485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cap="all" spc="200">
                <a:solidFill>
                  <a:srgbClr val="2A1A00"/>
                </a:solidFill>
                <a:latin typeface="Impact" panose="020B0806030902050204"/>
                <a:ea typeface="+mj-ea"/>
                <a:cs typeface="+mj-cs"/>
              </a:rPr>
              <a:t>the patent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163" y="5953853"/>
            <a:ext cx="1800497" cy="817693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2732"/>
          </a:xfrm>
        </p:spPr>
        <p:txBody>
          <a:bodyPr/>
          <a:lstStyle/>
          <a:p>
            <a:r>
              <a:rPr lang="en-US" dirty="0"/>
              <a:t>Parts of the patent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23" y="993790"/>
            <a:ext cx="5915025" cy="34125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805" y="4943024"/>
            <a:ext cx="283845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822" y="1475117"/>
            <a:ext cx="3048000" cy="131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822" y="3718794"/>
            <a:ext cx="2876550" cy="24384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9099069" y="381000"/>
            <a:ext cx="1840303" cy="759125"/>
          </a:xfrm>
          <a:prstGeom prst="wedgeRoundRectCallout">
            <a:avLst>
              <a:gd name="adj1" fmla="val -25052"/>
              <a:gd name="adj2" fmla="val 104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Claims, eventually.</a:t>
            </a:r>
          </a:p>
        </p:txBody>
      </p:sp>
      <p:sp>
        <p:nvSpPr>
          <p:cNvPr id="10" name="Right Arrow 9"/>
          <p:cNvSpPr/>
          <p:nvPr/>
        </p:nvSpPr>
        <p:spPr>
          <a:xfrm rot="19273466">
            <a:off x="6678298" y="4328404"/>
            <a:ext cx="15842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241972" y="5101984"/>
            <a:ext cx="1673525" cy="13680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info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46649" y="4835735"/>
            <a:ext cx="1173193" cy="1526965"/>
          </a:xfrm>
          <a:prstGeom prst="wedgeRoundRectCallout">
            <a:avLst>
              <a:gd name="adj1" fmla="val 82692"/>
              <a:gd name="adj2" fmla="val -151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and what is this invention for?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12566" y="956068"/>
            <a:ext cx="1241357" cy="1559943"/>
          </a:xfrm>
          <a:prstGeom prst="wedgeRoundRectCallout">
            <a:avLst>
              <a:gd name="adj1" fmla="val 86879"/>
              <a:gd name="adj2" fmla="val 34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other related patents?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9220" y="6157194"/>
            <a:ext cx="1541535" cy="72379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/>
              <a:t>Patents – WHERE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864" y="2432649"/>
            <a:ext cx="8954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USPTO.gov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Lens.org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Google Patent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Derwent Innovation Index </a:t>
            </a:r>
            <a:r>
              <a:rPr lang="en-US" sz="2000" dirty="0"/>
              <a:t>(UC Libraries)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TotalPatentOne</a:t>
            </a:r>
            <a:r>
              <a:rPr lang="en-US" sz="2000" dirty="0"/>
              <a:t> via </a:t>
            </a:r>
            <a:r>
              <a:rPr lang="en-US" sz="2000" dirty="0" err="1">
                <a:hlinkClick r:id="rId7"/>
              </a:rPr>
              <a:t>Nexis-Uni</a:t>
            </a:r>
            <a:r>
              <a:rPr lang="en-US" sz="2000" dirty="0"/>
              <a:t> (UC Libraries)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4587" y="5953853"/>
            <a:ext cx="1800497" cy="8176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Patents – WHAT? HOW?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14979"/>
              </p:ext>
            </p:extLst>
          </p:nvPr>
        </p:nvGraphicFramePr>
        <p:xfrm>
          <a:off x="1686944" y="2384564"/>
          <a:ext cx="5418666" cy="3498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31912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3914867"/>
                    </a:ext>
                  </a:extLst>
                </a:gridCol>
              </a:tblGrid>
              <a:tr h="469395">
                <a:tc>
                  <a:txBody>
                    <a:bodyPr/>
                    <a:lstStyle/>
                    <a:p>
                      <a:r>
                        <a:rPr lang="en-US" dirty="0"/>
                        <a:t>I want to search: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How should I search?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10099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dirty="0"/>
                        <a:t>For the inventor!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 = Author = Inventor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09491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dirty="0"/>
                        <a:t>Just to browse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  <a:r>
                        <a:rPr lang="en-US" baseline="0" dirty="0"/>
                        <a:t> text 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92463"/>
                  </a:ext>
                </a:extLst>
              </a:tr>
              <a:tr h="810188">
                <a:tc>
                  <a:txBody>
                    <a:bodyPr/>
                    <a:lstStyle/>
                    <a:p>
                      <a:r>
                        <a:rPr lang="en-US" dirty="0"/>
                        <a:t>Targeted search for my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Title, Claims, Abstracts (TI, CL, AB)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7646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dirty="0"/>
                        <a:t>I found a patent, and want</a:t>
                      </a:r>
                      <a:r>
                        <a:rPr lang="en-US" baseline="0" dirty="0"/>
                        <a:t> to find similar ones.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similar class code.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47639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dirty="0"/>
                        <a:t>For all</a:t>
                      </a:r>
                      <a:r>
                        <a:rPr lang="en-US" baseline="0" dirty="0"/>
                        <a:t> patents this company owns.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= Assignee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5330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943" y="6040307"/>
            <a:ext cx="1800497" cy="817693"/>
          </a:xfrm>
          <a:prstGeom prst="rect">
            <a:avLst/>
          </a:prstGeom>
        </p:spPr>
      </p:pic>
      <p:sp>
        <p:nvSpPr>
          <p:cNvPr id="5" name="Down Ribbon 4"/>
          <p:cNvSpPr/>
          <p:nvPr/>
        </p:nvSpPr>
        <p:spPr>
          <a:xfrm>
            <a:off x="7703389" y="3260785"/>
            <a:ext cx="3795622" cy="1734082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Granted US Patents usually end in B.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7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TRADEMARKS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9186" y="2286000"/>
            <a:ext cx="3278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USPTO.gov [TESS]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General Google Search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Domain registration 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438" y="5953853"/>
            <a:ext cx="1800497" cy="817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3713" y="2286000"/>
            <a:ext cx="436496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TESS Searching:</a:t>
            </a:r>
          </a:p>
          <a:p>
            <a:r>
              <a:rPr lang="en-US" dirty="0"/>
              <a:t>Search by Owner</a:t>
            </a:r>
          </a:p>
          <a:p>
            <a:r>
              <a:rPr lang="en-US" dirty="0"/>
              <a:t>Search by Actual Term</a:t>
            </a:r>
          </a:p>
          <a:p>
            <a:r>
              <a:rPr lang="en-US" dirty="0"/>
              <a:t>Search by Goods &amp; Services code</a:t>
            </a:r>
          </a:p>
          <a:p>
            <a:endParaRPr lang="en-US" dirty="0"/>
          </a:p>
          <a:p>
            <a:r>
              <a:rPr lang="en-US" dirty="0"/>
              <a:t>Look for LIVE/DEAD status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Rebecca Olson, UC Libraries. ASKDATA@uc.edu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636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3220</TotalTime>
  <Words>495</Words>
  <Application>Microsoft Office PowerPoint</Application>
  <PresentationFormat>Widescreen</PresentationFormat>
  <Paragraphs>128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Badge</vt:lpstr>
      <vt:lpstr>Patents and IP</vt:lpstr>
      <vt:lpstr>Intellectual Property </vt:lpstr>
      <vt:lpstr>Pop QUIZ</vt:lpstr>
      <vt:lpstr>IP and you</vt:lpstr>
      <vt:lpstr>PowerPoint Presentation</vt:lpstr>
      <vt:lpstr>Parts of the patent</vt:lpstr>
      <vt:lpstr>Searching Patents – WHERE?</vt:lpstr>
      <vt:lpstr>Searching Patents – WHAT? HOW?</vt:lpstr>
      <vt:lpstr>SEARCHING TRADEMARKS</vt:lpstr>
      <vt:lpstr>Don’t take my word for it…</vt:lpstr>
      <vt:lpstr>Wait, there’s more!</vt:lpstr>
      <vt:lpstr>PowerPoint Presentation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Patents and IP</dc:title>
  <dc:creator>Olson, Rebecca (olsonre)</dc:creator>
  <cp:lastModifiedBy>Olson, Rebecca (olsonre)</cp:lastModifiedBy>
  <cp:revision>119</cp:revision>
  <dcterms:created xsi:type="dcterms:W3CDTF">2019-09-03T14:36:13Z</dcterms:created>
  <dcterms:modified xsi:type="dcterms:W3CDTF">2020-01-27T01:39:18Z</dcterms:modified>
</cp:coreProperties>
</file>