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4" r:id="rId5"/>
    <p:sldId id="267" r:id="rId6"/>
    <p:sldId id="275" r:id="rId7"/>
    <p:sldId id="276" r:id="rId8"/>
    <p:sldId id="277" r:id="rId9"/>
    <p:sldId id="278" r:id="rId10"/>
    <p:sldId id="279" r:id="rId11"/>
    <p:sldId id="281" r:id="rId12"/>
    <p:sldId id="280" r:id="rId13"/>
    <p:sldId id="282" r:id="rId14"/>
    <p:sldId id="269" r:id="rId15"/>
    <p:sldId id="283" r:id="rId16"/>
    <p:sldId id="270" r:id="rId17"/>
    <p:sldId id="284" r:id="rId18"/>
    <p:sldId id="271" r:id="rId19"/>
    <p:sldId id="285" r:id="rId20"/>
    <p:sldId id="286" r:id="rId21"/>
    <p:sldId id="287" r:id="rId22"/>
    <p:sldId id="288" r:id="rId23"/>
    <p:sldId id="272" r:id="rId24"/>
    <p:sldId id="289" r:id="rId25"/>
    <p:sldId id="290" r:id="rId26"/>
    <p:sldId id="292" r:id="rId27"/>
    <p:sldId id="291" r:id="rId28"/>
    <p:sldId id="293"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7" autoAdjust="0"/>
    <p:restoredTop sz="94660"/>
  </p:normalViewPr>
  <p:slideViewPr>
    <p:cSldViewPr snapToGrid="0">
      <p:cViewPr varScale="1">
        <p:scale>
          <a:sx n="47" d="100"/>
          <a:sy n="47" d="100"/>
        </p:scale>
        <p:origin x="48"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Abschnitts-&#10;überschrift">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1850" y="1709738"/>
            <a:ext cx="10515600" cy="2852737"/>
          </a:xfrm>
        </p:spPr>
        <p:txBody>
          <a:bodyPr anchor="b">
            <a:normAutofit/>
          </a:bodyPr>
          <a:lstStyle>
            <a:lvl1pPr>
              <a:lnSpc>
                <a:spcPct val="114000"/>
              </a:lnSpc>
              <a:defRPr sz="4400" b="1" cap="all" baseline="0">
                <a:solidFill>
                  <a:schemeClr val="bg1"/>
                </a:solidFill>
              </a:defRPr>
            </a:lvl1pPr>
          </a:lstStyle>
          <a:p>
            <a:r>
              <a:rPr lang="de-DE" dirty="0" smtClean="0"/>
              <a:t>TITELMASTERFORMAT DURCH KLICKEN BEARBEITEN</a:t>
            </a:r>
            <a:endParaRPr lang="de-AT" dirty="0"/>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smtClean="0"/>
              <a:t>Formatvorlagen des Textmasters bearbeiten</a:t>
            </a:r>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74490" y="411406"/>
            <a:ext cx="1620000" cy="1298332"/>
          </a:xfrm>
          <a:prstGeom prst="rect">
            <a:avLst/>
          </a:prstGeom>
        </p:spPr>
      </p:pic>
    </p:spTree>
    <p:extLst>
      <p:ext uri="{BB962C8B-B14F-4D97-AF65-F5344CB8AC3E}">
        <p14:creationId xmlns:p14="http://schemas.microsoft.com/office/powerpoint/2010/main" val="80324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524000" y="1122363"/>
            <a:ext cx="9144000" cy="2387600"/>
          </a:xfrm>
        </p:spPr>
        <p:txBody>
          <a:bodyPr anchor="b">
            <a:normAutofit/>
          </a:bodyPr>
          <a:lstStyle>
            <a:lvl1pPr algn="ctr">
              <a:defRPr sz="3600" b="1" cap="all" baseline="0">
                <a:solidFill>
                  <a:schemeClr val="bg1"/>
                </a:solidFill>
              </a:defRPr>
            </a:lvl1pPr>
          </a:lstStyle>
          <a:p>
            <a:r>
              <a:rPr lang="de-DE" dirty="0" smtClean="0"/>
              <a:t>TITELMASTERFORMAT DURCH KLICKEN BEARBEITEN</a:t>
            </a:r>
            <a:endParaRPr lang="de-AT"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6000" y="3890913"/>
            <a:ext cx="1620000" cy="1298332"/>
          </a:xfrm>
          <a:prstGeom prst="rect">
            <a:avLst/>
          </a:prstGeom>
        </p:spPr>
      </p:pic>
    </p:spTree>
    <p:extLst>
      <p:ext uri="{BB962C8B-B14F-4D97-AF65-F5344CB8AC3E}">
        <p14:creationId xmlns:p14="http://schemas.microsoft.com/office/powerpoint/2010/main" val="39682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838200" y="365125"/>
            <a:ext cx="8757062" cy="1325563"/>
          </a:xfrm>
        </p:spPr>
        <p:txBody>
          <a:bodyPr/>
          <a:lstStyle>
            <a:lvl1pPr>
              <a:defRPr b="1" cap="all" baseline="0"/>
            </a:lvl1pPr>
          </a:lstStyle>
          <a:p>
            <a:r>
              <a:rPr lang="de-DE" dirty="0" smtClean="0"/>
              <a:t>TITELMASTERFORMAT DURCH KLICKEN BEARBEITEN</a:t>
            </a:r>
            <a:endParaRPr lang="de-AT" dirty="0"/>
          </a:p>
        </p:txBody>
      </p:sp>
      <p:sp>
        <p:nvSpPr>
          <p:cNvPr id="9" name="Inhaltsplatzhalter 2"/>
          <p:cNvSpPr>
            <a:spLocks noGrp="1"/>
          </p:cNvSpPr>
          <p:nvPr>
            <p:ph idx="1"/>
          </p:nvPr>
        </p:nvSpPr>
        <p:spPr>
          <a:xfrm>
            <a:off x="838200" y="1825625"/>
            <a:ext cx="10515600" cy="4351338"/>
          </a:xfrm>
        </p:spPr>
        <p:txBody>
          <a:bodyPr/>
          <a:lstStyle>
            <a:lvl1pPr marL="179388" indent="-228600">
              <a:lnSpc>
                <a:spcPct val="114000"/>
              </a:lnSpc>
              <a:defRPr/>
            </a:lvl1pPr>
            <a:lvl2pPr marL="361950" indent="-180975">
              <a:lnSpc>
                <a:spcPct val="114000"/>
              </a:lnSpc>
              <a:defRPr b="0"/>
            </a:lvl2pPr>
            <a:lvl3pPr marL="534988" indent="-173038">
              <a:lnSpc>
                <a:spcPct val="114000"/>
              </a:lnSpc>
              <a:defRPr/>
            </a:lvl3pPr>
          </a:lstStyle>
          <a:p>
            <a:pPr lvl="0"/>
            <a:r>
              <a:rPr lang="de-DE" dirty="0" smtClean="0"/>
              <a:t>Formatvorlagen des Textmasters bearbeiten</a:t>
            </a:r>
          </a:p>
          <a:p>
            <a:pPr lvl="1"/>
            <a:r>
              <a:rPr lang="de-DE" dirty="0" smtClean="0"/>
              <a:t>Zweite Ebene</a:t>
            </a:r>
          </a:p>
          <a:p>
            <a:pPr lvl="2"/>
            <a:r>
              <a:rPr lang="de-DE" dirty="0" smtClean="0"/>
              <a:t>Dritte Ebene</a:t>
            </a:r>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9824" y="392356"/>
            <a:ext cx="1619998" cy="1298332"/>
          </a:xfrm>
          <a:prstGeom prst="rect">
            <a:avLst/>
          </a:prstGeom>
        </p:spPr>
      </p:pic>
    </p:spTree>
    <p:extLst>
      <p:ext uri="{BB962C8B-B14F-4D97-AF65-F5344CB8AC3E}">
        <p14:creationId xmlns:p14="http://schemas.microsoft.com/office/powerpoint/2010/main" val="235127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838200" y="365125"/>
            <a:ext cx="8757062" cy="1325563"/>
          </a:xfrm>
        </p:spPr>
        <p:txBody>
          <a:bodyPr/>
          <a:lstStyle>
            <a:lvl1pPr>
              <a:defRPr b="1" cap="all" baseline="0"/>
            </a:lvl1pPr>
          </a:lstStyle>
          <a:p>
            <a:r>
              <a:rPr lang="de-DE" dirty="0" smtClean="0"/>
              <a:t>TITELMASTERFORMAT DURCH KLICKEN BEARBEITEN</a:t>
            </a:r>
            <a:endParaRPr lang="de-AT" dirty="0"/>
          </a:p>
        </p:txBody>
      </p:sp>
      <p:sp>
        <p:nvSpPr>
          <p:cNvPr id="8" name="Inhaltsplatzhalter 2"/>
          <p:cNvSpPr>
            <a:spLocks noGrp="1"/>
          </p:cNvSpPr>
          <p:nvPr>
            <p:ph sz="half" idx="1"/>
          </p:nvPr>
        </p:nvSpPr>
        <p:spPr>
          <a:xfrm>
            <a:off x="838200" y="1825625"/>
            <a:ext cx="5181600" cy="4351338"/>
          </a:xfrm>
        </p:spPr>
        <p:txBody>
          <a:bodyPr/>
          <a:lstStyle>
            <a:lvl1pPr>
              <a:lnSpc>
                <a:spcPct val="114000"/>
              </a:lnSpc>
              <a:defRPr/>
            </a:lvl1pPr>
            <a:lvl2pPr marL="361950" indent="-180975">
              <a:lnSpc>
                <a:spcPct val="114000"/>
              </a:lnSpc>
              <a:defRPr/>
            </a:lvl2pPr>
            <a:lvl3pPr marL="534988" indent="-173038">
              <a:lnSpc>
                <a:spcPct val="114000"/>
              </a:lnSpc>
              <a:defRPr/>
            </a:lvl3pPr>
          </a:lstStyle>
          <a:p>
            <a:pPr lvl="0"/>
            <a:r>
              <a:rPr lang="de-DE" dirty="0" smtClean="0"/>
              <a:t>Formatvorlagen des Textmasters bearbeiten</a:t>
            </a:r>
          </a:p>
          <a:p>
            <a:pPr lvl="1"/>
            <a:r>
              <a:rPr lang="de-DE" dirty="0" smtClean="0"/>
              <a:t>Zweite Ebene</a:t>
            </a:r>
          </a:p>
          <a:p>
            <a:pPr lvl="2"/>
            <a:r>
              <a:rPr lang="de-DE" dirty="0" smtClean="0"/>
              <a:t>Dritte Ebene</a:t>
            </a:r>
          </a:p>
        </p:txBody>
      </p:sp>
      <p:sp>
        <p:nvSpPr>
          <p:cNvPr id="10" name="Inhaltsplatzhalter 3"/>
          <p:cNvSpPr>
            <a:spLocks noGrp="1"/>
          </p:cNvSpPr>
          <p:nvPr>
            <p:ph sz="half" idx="2"/>
          </p:nvPr>
        </p:nvSpPr>
        <p:spPr>
          <a:xfrm>
            <a:off x="6172200" y="1825625"/>
            <a:ext cx="5181600" cy="4351338"/>
          </a:xfrm>
        </p:spPr>
        <p:txBody>
          <a:bodyPr/>
          <a:lstStyle>
            <a:lvl1pPr marL="180975" indent="-180975">
              <a:lnSpc>
                <a:spcPct val="114000"/>
              </a:lnSpc>
              <a:defRPr/>
            </a:lvl1pPr>
            <a:lvl2pPr marL="361950" indent="-180975">
              <a:lnSpc>
                <a:spcPct val="114000"/>
              </a:lnSpc>
              <a:defRPr/>
            </a:lvl2pPr>
            <a:lvl3pPr marL="534988" indent="-173038">
              <a:lnSpc>
                <a:spcPct val="114000"/>
              </a:lnSpc>
              <a:defRPr/>
            </a:lvl3pPr>
          </a:lstStyle>
          <a:p>
            <a:pPr lvl="0"/>
            <a:r>
              <a:rPr lang="de-DE" dirty="0" smtClean="0"/>
              <a:t>Formatvorlagen des Textmasters bearbeiten</a:t>
            </a:r>
          </a:p>
          <a:p>
            <a:pPr lvl="1"/>
            <a:r>
              <a:rPr lang="de-DE" dirty="0" smtClean="0"/>
              <a:t>Zweite Ebene</a:t>
            </a:r>
          </a:p>
          <a:p>
            <a:pPr lvl="2"/>
            <a:r>
              <a:rPr lang="de-DE" dirty="0" smtClean="0"/>
              <a:t>Dritte Ebene</a:t>
            </a:r>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99823" y="365125"/>
            <a:ext cx="1653978" cy="1325563"/>
          </a:xfrm>
          <a:prstGeom prst="rect">
            <a:avLst/>
          </a:prstGeom>
        </p:spPr>
      </p:pic>
    </p:spTree>
    <p:extLst>
      <p:ext uri="{BB962C8B-B14F-4D97-AF65-F5344CB8AC3E}">
        <p14:creationId xmlns:p14="http://schemas.microsoft.com/office/powerpoint/2010/main" val="33740893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8757062" cy="1325563"/>
          </a:xfrm>
          <a:prstGeom prst="rect">
            <a:avLst/>
          </a:prstGeom>
        </p:spPr>
        <p:txBody>
          <a:bodyPr vert="horz" lIns="91440" tIns="45720" rIns="91440" bIns="45720" rtlCol="0" anchor="ctr">
            <a:normAutofit/>
          </a:bodyPr>
          <a:lstStyle/>
          <a:p>
            <a:r>
              <a:rPr lang="de-DE" dirty="0" smtClean="0"/>
              <a:t>TITELMASTERFORMAT DURCH KLICKEN BEARBEITEN</a:t>
            </a:r>
            <a:endParaRPr lang="de-AT" dirty="0"/>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Tree>
    <p:extLst>
      <p:ext uri="{BB962C8B-B14F-4D97-AF65-F5344CB8AC3E}">
        <p14:creationId xmlns:p14="http://schemas.microsoft.com/office/powerpoint/2010/main" val="3692588694"/>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Lst>
  <p:txStyles>
    <p:titleStyle>
      <a:lvl1pPr algn="l" defTabSz="914400" rtl="0" eaLnBrk="1" latinLnBrk="0" hangingPunct="1">
        <a:lnSpc>
          <a:spcPct val="90000"/>
        </a:lnSpc>
        <a:spcBef>
          <a:spcPct val="0"/>
        </a:spcBef>
        <a:buNone/>
        <a:defRPr sz="4400" b="1" kern="1200" cap="all" baseline="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
            </a:r>
            <a:br>
              <a:rPr lang="de-DE" dirty="0" smtClean="0"/>
            </a:br>
            <a:r>
              <a:rPr lang="de-DE" dirty="0"/>
              <a:t>Bedingte Code </a:t>
            </a:r>
            <a:r>
              <a:rPr lang="de-DE" dirty="0" smtClean="0"/>
              <a:t>Ausführung</a:t>
            </a:r>
            <a:br>
              <a:rPr lang="de-DE" dirty="0" smtClean="0"/>
            </a:br>
            <a:r>
              <a:rPr lang="de-DE" dirty="0" smtClean="0"/>
              <a:t>(</a:t>
            </a:r>
            <a:r>
              <a:rPr lang="de-DE" dirty="0" err="1" smtClean="0"/>
              <a:t>if-else</a:t>
            </a:r>
            <a:r>
              <a:rPr lang="de-DE" dirty="0" smtClean="0"/>
              <a:t>, </a:t>
            </a:r>
            <a:r>
              <a:rPr lang="de-DE" dirty="0" err="1" smtClean="0"/>
              <a:t>switch</a:t>
            </a:r>
            <a:r>
              <a:rPr lang="de-DE" dirty="0" smtClean="0"/>
              <a:t>)</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180355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err="1" smtClean="0"/>
              <a:t>If</a:t>
            </a:r>
            <a:r>
              <a:rPr lang="de-DE" dirty="0" smtClean="0"/>
              <a:t>-</a:t>
            </a:r>
            <a:r>
              <a:rPr lang="de-DE" dirty="0" err="1" smtClean="0"/>
              <a:t>else</a:t>
            </a:r>
            <a:r>
              <a:rPr lang="de-DE" dirty="0" smtClean="0"/>
              <a:t>-anweisung</a:t>
            </a:r>
            <a:br>
              <a:rPr lang="de-DE" dirty="0" smtClean="0"/>
            </a:br>
            <a:r>
              <a:rPr lang="de-DE" dirty="0" err="1" smtClean="0"/>
              <a:t>syntaxbeschreibung</a:t>
            </a:r>
            <a:endParaRPr lang="de-AT" dirty="0"/>
          </a:p>
        </p:txBody>
      </p:sp>
      <p:sp>
        <p:nvSpPr>
          <p:cNvPr id="12" name="Inhaltsplatzhalter 2"/>
          <p:cNvSpPr>
            <a:spLocks noGrp="1"/>
          </p:cNvSpPr>
          <p:nvPr>
            <p:ph idx="4294967295"/>
          </p:nvPr>
        </p:nvSpPr>
        <p:spPr>
          <a:xfrm>
            <a:off x="838200" y="1881610"/>
            <a:ext cx="10515600" cy="4465402"/>
          </a:xfrm>
        </p:spPr>
        <p:txBody>
          <a:bodyPr>
            <a:normAutofit/>
          </a:bodyPr>
          <a:lstStyle/>
          <a:p>
            <a:pPr marL="0" indent="0">
              <a:lnSpc>
                <a:spcPct val="110000"/>
              </a:lnSpc>
              <a:spcBef>
                <a:spcPts val="0"/>
              </a:spcBef>
              <a:buNone/>
            </a:pPr>
            <a:r>
              <a:rPr lang="de-DE" dirty="0" smtClean="0"/>
              <a:t>Während </a:t>
            </a:r>
            <a:r>
              <a:rPr lang="de-DE" dirty="0"/>
              <a:t>die Syntaxbeschreibung im Quellcode-Layout sehr übersichtlich ist, bietet das </a:t>
            </a:r>
            <a:r>
              <a:rPr lang="de-DE" dirty="0" smtClean="0"/>
              <a:t>Syntaxdiagramm </a:t>
            </a:r>
            <a:r>
              <a:rPr lang="de-DE" dirty="0"/>
              <a:t>den Vorteil, bei komplizierter, variantenreicher Syntax alle zulässigen Formulierungen kompakt und präzise als Pfade durch das Diagramm zu beschreiben. </a:t>
            </a:r>
            <a:endParaRPr lang="de-DE" dirty="0" smtClean="0"/>
          </a:p>
          <a:p>
            <a:pPr marL="0" indent="0">
              <a:lnSpc>
                <a:spcPct val="110000"/>
              </a:lnSpc>
              <a:spcBef>
                <a:spcPts val="0"/>
              </a:spcBef>
              <a:buNone/>
            </a:pPr>
            <a:endParaRPr lang="de-DE" dirty="0"/>
          </a:p>
          <a:p>
            <a:pPr marL="0" indent="0">
              <a:lnSpc>
                <a:spcPct val="110000"/>
              </a:lnSpc>
              <a:spcBef>
                <a:spcPts val="0"/>
              </a:spcBef>
              <a:buNone/>
            </a:pPr>
            <a:r>
              <a:rPr lang="de-DE" dirty="0"/>
              <a:t>Wie schon bei der einfachen </a:t>
            </a:r>
            <a:r>
              <a:rPr lang="de-DE" b="1" dirty="0" err="1"/>
              <a:t>if</a:t>
            </a:r>
            <a:r>
              <a:rPr lang="de-DE" b="1" dirty="0"/>
              <a:t>-Anweisung</a:t>
            </a:r>
            <a:r>
              <a:rPr lang="de-DE" dirty="0"/>
              <a:t> gilt auch bei der </a:t>
            </a:r>
            <a:endParaRPr lang="de-DE" dirty="0" smtClean="0"/>
          </a:p>
          <a:p>
            <a:pPr marL="0" indent="0">
              <a:lnSpc>
                <a:spcPct val="110000"/>
              </a:lnSpc>
              <a:spcBef>
                <a:spcPts val="0"/>
              </a:spcBef>
              <a:buNone/>
            </a:pPr>
            <a:r>
              <a:rPr lang="de-DE" b="1" dirty="0" err="1" smtClean="0"/>
              <a:t>if</a:t>
            </a:r>
            <a:r>
              <a:rPr lang="de-DE" b="1" dirty="0" smtClean="0"/>
              <a:t>-</a:t>
            </a:r>
            <a:r>
              <a:rPr lang="de-DE" b="1" dirty="0" err="1" smtClean="0"/>
              <a:t>else</a:t>
            </a:r>
            <a:r>
              <a:rPr lang="de-DE" b="1" dirty="0" smtClean="0"/>
              <a:t>-Anweisung</a:t>
            </a:r>
            <a:r>
              <a:rPr lang="de-DE" dirty="0"/>
              <a:t>, dass </a:t>
            </a:r>
            <a:r>
              <a:rPr lang="de-DE" dirty="0" smtClean="0"/>
              <a:t>Variablen </a:t>
            </a:r>
            <a:r>
              <a:rPr lang="de-DE" dirty="0"/>
              <a:t>als eingebettete Anweisungen erlaubt sind. </a:t>
            </a:r>
            <a:endParaRPr lang="de-DE"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7568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If</a:t>
            </a:r>
            <a:r>
              <a:rPr lang="de-DE" dirty="0"/>
              <a:t>-</a:t>
            </a:r>
            <a:r>
              <a:rPr lang="de-DE" dirty="0" err="1"/>
              <a:t>else</a:t>
            </a:r>
            <a:r>
              <a:rPr lang="de-DE" dirty="0"/>
              <a:t>-anweisung</a:t>
            </a:r>
            <a:endParaRPr lang="de-AT" dirty="0"/>
          </a:p>
        </p:txBody>
      </p:sp>
      <p:sp>
        <p:nvSpPr>
          <p:cNvPr id="12" name="Inhaltsplatzhalter 2"/>
          <p:cNvSpPr>
            <a:spLocks noGrp="1"/>
          </p:cNvSpPr>
          <p:nvPr>
            <p:ph idx="4294967295"/>
          </p:nvPr>
        </p:nvSpPr>
        <p:spPr>
          <a:xfrm>
            <a:off x="838200" y="1881611"/>
            <a:ext cx="5464629" cy="4643173"/>
          </a:xfrm>
        </p:spPr>
        <p:txBody>
          <a:bodyPr>
            <a:normAutofit/>
          </a:bodyPr>
          <a:lstStyle/>
          <a:p>
            <a:pPr marL="0" indent="0">
              <a:lnSpc>
                <a:spcPct val="110000"/>
              </a:lnSpc>
              <a:spcBef>
                <a:spcPts val="0"/>
              </a:spcBef>
              <a:buNone/>
            </a:pPr>
            <a:r>
              <a:rPr lang="de-DE" dirty="0"/>
              <a:t>Eine bedingt auszuführende Anweisung darf durchaus wiederum vom </a:t>
            </a:r>
            <a:r>
              <a:rPr lang="de-DE" b="1" dirty="0" err="1" smtClean="0"/>
              <a:t>if</a:t>
            </a:r>
            <a:r>
              <a:rPr lang="de-DE" b="1" dirty="0" smtClean="0"/>
              <a:t>-</a:t>
            </a:r>
            <a:r>
              <a:rPr lang="de-DE" dirty="0" smtClean="0"/>
              <a:t> </a:t>
            </a:r>
            <a:r>
              <a:rPr lang="de-DE" dirty="0"/>
              <a:t>bzw. </a:t>
            </a:r>
            <a:r>
              <a:rPr lang="de-DE" b="1" dirty="0" err="1" smtClean="0"/>
              <a:t>if</a:t>
            </a:r>
            <a:r>
              <a:rPr lang="de-DE" b="1" dirty="0" smtClean="0"/>
              <a:t>-</a:t>
            </a:r>
            <a:r>
              <a:rPr lang="de-DE" b="1" dirty="0" err="1" smtClean="0"/>
              <a:t>else</a:t>
            </a:r>
            <a:r>
              <a:rPr lang="de-DE" b="1" dirty="0" smtClean="0"/>
              <a:t>-Typ</a:t>
            </a:r>
            <a:r>
              <a:rPr lang="de-DE" dirty="0" smtClean="0"/>
              <a:t> </a:t>
            </a:r>
            <a:r>
              <a:rPr lang="de-DE" dirty="0"/>
              <a:t>sein, so dass sich mehrere, hierarchisch geschachtelte Fälle unterscheiden lassen. </a:t>
            </a:r>
            <a:r>
              <a:rPr lang="de-DE" dirty="0" smtClean="0"/>
              <a:t> </a:t>
            </a:r>
            <a:endParaRPr lang="de-DE" dirty="0"/>
          </a:p>
          <a:p>
            <a:pPr marL="0" indent="0">
              <a:lnSpc>
                <a:spcPct val="110000"/>
              </a:lnSpc>
              <a:spcBef>
                <a:spcPts val="0"/>
              </a:spcBef>
              <a:buNone/>
            </a:pPr>
            <a:r>
              <a:rPr lang="de-DE" dirty="0"/>
              <a:t> </a:t>
            </a:r>
            <a:endParaRPr lang="de-DE" sz="3600" b="1" dirty="0">
              <a:latin typeface="Courier New" panose="02070309020205020404" pitchFamily="49" charset="0"/>
              <a:cs typeface="Courier New" panose="02070309020205020404" pitchFamily="49" charset="0"/>
            </a:endParaRPr>
          </a:p>
        </p:txBody>
      </p:sp>
      <p:pic>
        <p:nvPicPr>
          <p:cNvPr id="7" name="Grafik 6"/>
          <p:cNvPicPr>
            <a:picLocks noChangeAspect="1"/>
          </p:cNvPicPr>
          <p:nvPr/>
        </p:nvPicPr>
        <p:blipFill rotWithShape="1">
          <a:blip r:embed="rId2"/>
          <a:srcRect l="5911" t="2087" r="7135"/>
          <a:stretch/>
        </p:blipFill>
        <p:spPr>
          <a:xfrm>
            <a:off x="6498530" y="1881611"/>
            <a:ext cx="4870055" cy="4976389"/>
          </a:xfrm>
          <a:prstGeom prst="rect">
            <a:avLst/>
          </a:prstGeom>
        </p:spPr>
      </p:pic>
    </p:spTree>
    <p:extLst>
      <p:ext uri="{BB962C8B-B14F-4D97-AF65-F5344CB8AC3E}">
        <p14:creationId xmlns:p14="http://schemas.microsoft.com/office/powerpoint/2010/main" val="3980308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err="1" smtClean="0"/>
              <a:t>If</a:t>
            </a:r>
            <a:r>
              <a:rPr lang="de-DE" dirty="0" smtClean="0"/>
              <a:t>-</a:t>
            </a:r>
            <a:r>
              <a:rPr lang="de-DE" dirty="0" err="1" smtClean="0"/>
              <a:t>else</a:t>
            </a:r>
            <a:r>
              <a:rPr lang="de-DE" dirty="0" smtClean="0"/>
              <a:t>-anweisung</a:t>
            </a:r>
            <a:br>
              <a:rPr lang="de-DE" dirty="0" smtClean="0"/>
            </a:br>
            <a:r>
              <a:rPr lang="de-DE" dirty="0" smtClean="0"/>
              <a:t>Beispiel</a:t>
            </a:r>
            <a:endParaRPr lang="de-AT" dirty="0"/>
          </a:p>
        </p:txBody>
      </p:sp>
      <p:graphicFrame>
        <p:nvGraphicFramePr>
          <p:cNvPr id="2" name="Tabelle 1"/>
          <p:cNvGraphicFramePr>
            <a:graphicFrameLocks noGrp="1"/>
          </p:cNvGraphicFramePr>
          <p:nvPr>
            <p:extLst>
              <p:ext uri="{D42A27DB-BD31-4B8C-83A1-F6EECF244321}">
                <p14:modId xmlns:p14="http://schemas.microsoft.com/office/powerpoint/2010/main" val="639335999"/>
              </p:ext>
            </p:extLst>
          </p:nvPr>
        </p:nvGraphicFramePr>
        <p:xfrm>
          <a:off x="838200" y="1846732"/>
          <a:ext cx="10475260" cy="4733362"/>
        </p:xfrm>
        <a:graphic>
          <a:graphicData uri="http://schemas.openxmlformats.org/drawingml/2006/table">
            <a:tbl>
              <a:tblPr firstRow="1" bandRow="1">
                <a:tableStyleId>{912C8C85-51F0-491E-9774-3900AFEF0FD7}</a:tableStyleId>
              </a:tblPr>
              <a:tblGrid>
                <a:gridCol w="3913094">
                  <a:extLst>
                    <a:ext uri="{9D8B030D-6E8A-4147-A177-3AD203B41FA5}">
                      <a16:colId xmlns:a16="http://schemas.microsoft.com/office/drawing/2014/main" val="23771258"/>
                    </a:ext>
                  </a:extLst>
                </a:gridCol>
                <a:gridCol w="6562166">
                  <a:extLst>
                    <a:ext uri="{9D8B030D-6E8A-4147-A177-3AD203B41FA5}">
                      <a16:colId xmlns:a16="http://schemas.microsoft.com/office/drawing/2014/main" val="2014487601"/>
                    </a:ext>
                  </a:extLst>
                </a:gridCol>
              </a:tblGrid>
              <a:tr h="609600">
                <a:tc>
                  <a:txBody>
                    <a:bodyPr/>
                    <a:lstStyle/>
                    <a:p>
                      <a:r>
                        <a:rPr lang="de-DE" sz="2800" dirty="0" smtClean="0">
                          <a:latin typeface="Arial" panose="020B0604020202020204" pitchFamily="34" charset="0"/>
                          <a:cs typeface="Arial" panose="020B0604020202020204" pitchFamily="34" charset="0"/>
                        </a:rPr>
                        <a:t>Quellcode</a:t>
                      </a:r>
                      <a:endParaRPr lang="de-AT" sz="2800" dirty="0">
                        <a:latin typeface="Arial" panose="020B0604020202020204" pitchFamily="34" charset="0"/>
                        <a:cs typeface="Arial" panose="020B0604020202020204" pitchFamily="34" charset="0"/>
                      </a:endParaRPr>
                    </a:p>
                  </a:txBody>
                  <a:tcPr/>
                </a:tc>
                <a:tc>
                  <a:txBody>
                    <a:bodyPr/>
                    <a:lstStyle/>
                    <a:p>
                      <a:r>
                        <a:rPr lang="de-DE" sz="2800" dirty="0" smtClean="0">
                          <a:latin typeface="Arial" panose="020B0604020202020204" pitchFamily="34" charset="0"/>
                          <a:cs typeface="Arial" panose="020B0604020202020204" pitchFamily="34" charset="0"/>
                        </a:rPr>
                        <a:t>Ein- und Ausgabe</a:t>
                      </a:r>
                      <a:endParaRPr lang="de-AT"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06524706"/>
                  </a:ext>
                </a:extLst>
              </a:tr>
              <a:tr h="4123762">
                <a:tc>
                  <a:txBody>
                    <a:bodyPr/>
                    <a:lstStyle/>
                    <a:p>
                      <a:endParaRPr lang="de-AT" sz="2800" dirty="0">
                        <a:latin typeface="Arial" panose="020B0604020202020204" pitchFamily="34" charset="0"/>
                        <a:cs typeface="Arial" panose="020B0604020202020204" pitchFamily="34" charset="0"/>
                      </a:endParaRPr>
                    </a:p>
                  </a:txBody>
                  <a:tcPr/>
                </a:tc>
                <a:tc>
                  <a:txBody>
                    <a:bodyPr/>
                    <a:lstStyle/>
                    <a:p>
                      <a:pPr>
                        <a:lnSpc>
                          <a:spcPct val="110000"/>
                        </a:lnSpc>
                      </a:pPr>
                      <a:r>
                        <a:rPr lang="de-DE" sz="2800" dirty="0" smtClean="0">
                          <a:latin typeface="Arial" panose="020B0604020202020204" pitchFamily="34" charset="0"/>
                          <a:cs typeface="Arial" panose="020B0604020202020204" pitchFamily="34" charset="0"/>
                        </a:rPr>
                        <a:t>Da a gleich 5 ist und b gleich 6, ergibt sich für den Ausdruck a &lt; b (5&lt;6) der boolesche Wert </a:t>
                      </a:r>
                      <a:r>
                        <a:rPr lang="de-DE" sz="2800" dirty="0" err="1" smtClean="0">
                          <a:latin typeface="Arial" panose="020B0604020202020204" pitchFamily="34" charset="0"/>
                          <a:cs typeface="Arial" panose="020B0604020202020204" pitchFamily="34" charset="0"/>
                        </a:rPr>
                        <a:t>true</a:t>
                      </a:r>
                      <a:r>
                        <a:rPr lang="de-DE" sz="2800" dirty="0" smtClean="0">
                          <a:latin typeface="Arial" panose="020B0604020202020204" pitchFamily="34" charset="0"/>
                          <a:cs typeface="Arial" panose="020B0604020202020204" pitchFamily="34" charset="0"/>
                        </a:rPr>
                        <a:t>. Da die Bedingung wahr ist, wird der Anweisungsblock direkt unter der Bedingung durchlaufen und nicht der Anweisungsblock unter dem </a:t>
                      </a:r>
                      <a:r>
                        <a:rPr lang="de-DE" sz="2800" dirty="0" err="1" smtClean="0">
                          <a:latin typeface="Arial" panose="020B0604020202020204" pitchFamily="34" charset="0"/>
                          <a:cs typeface="Arial" panose="020B0604020202020204" pitchFamily="34" charset="0"/>
                        </a:rPr>
                        <a:t>else</a:t>
                      </a:r>
                      <a:r>
                        <a:rPr lang="de-DE" sz="2800" dirty="0" smtClean="0">
                          <a:latin typeface="Arial" panose="020B0604020202020204" pitchFamily="34" charset="0"/>
                          <a:cs typeface="Arial" panose="020B0604020202020204" pitchFamily="34" charset="0"/>
                        </a:rPr>
                        <a:t>-Zweig.</a:t>
                      </a:r>
                      <a:endParaRPr lang="de-AT"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69394039"/>
                  </a:ext>
                </a:extLst>
              </a:tr>
            </a:tbl>
          </a:graphicData>
        </a:graphic>
      </p:graphicFrame>
      <p:pic>
        <p:nvPicPr>
          <p:cNvPr id="3" name="Grafik 2"/>
          <p:cNvPicPr>
            <a:picLocks noChangeAspect="1"/>
          </p:cNvPicPr>
          <p:nvPr/>
        </p:nvPicPr>
        <p:blipFill rotWithShape="1">
          <a:blip r:embed="rId2"/>
          <a:srcRect l="15552"/>
          <a:stretch/>
        </p:blipFill>
        <p:spPr>
          <a:xfrm>
            <a:off x="969948" y="2518840"/>
            <a:ext cx="3486046" cy="4028540"/>
          </a:xfrm>
          <a:prstGeom prst="rect">
            <a:avLst/>
          </a:prstGeom>
        </p:spPr>
      </p:pic>
    </p:spTree>
    <p:extLst>
      <p:ext uri="{BB962C8B-B14F-4D97-AF65-F5344CB8AC3E}">
        <p14:creationId xmlns:p14="http://schemas.microsoft.com/office/powerpoint/2010/main" val="2649822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a:t>If</a:t>
            </a:r>
            <a:r>
              <a:rPr lang="de-DE" dirty="0"/>
              <a:t>-</a:t>
            </a:r>
            <a:r>
              <a:rPr lang="de-DE" dirty="0" err="1"/>
              <a:t>else</a:t>
            </a:r>
            <a:r>
              <a:rPr lang="de-DE" dirty="0"/>
              <a:t>-anweisung</a:t>
            </a:r>
            <a:endParaRPr lang="de-AT" dirty="0"/>
          </a:p>
        </p:txBody>
      </p:sp>
      <p:sp>
        <p:nvSpPr>
          <p:cNvPr id="12" name="Inhaltsplatzhalter 2"/>
          <p:cNvSpPr>
            <a:spLocks noGrp="1"/>
          </p:cNvSpPr>
          <p:nvPr>
            <p:ph idx="4294967295"/>
          </p:nvPr>
        </p:nvSpPr>
        <p:spPr>
          <a:xfrm>
            <a:off x="838200" y="1881611"/>
            <a:ext cx="10475794" cy="4976389"/>
          </a:xfrm>
        </p:spPr>
        <p:txBody>
          <a:bodyPr>
            <a:normAutofit/>
          </a:bodyPr>
          <a:lstStyle/>
          <a:p>
            <a:pPr marL="0" indent="0">
              <a:lnSpc>
                <a:spcPct val="110000"/>
              </a:lnSpc>
              <a:spcBef>
                <a:spcPts val="0"/>
              </a:spcBef>
              <a:buNone/>
            </a:pPr>
            <a:r>
              <a:rPr lang="de-DE" dirty="0" smtClean="0"/>
              <a:t>Diesen </a:t>
            </a:r>
            <a:r>
              <a:rPr lang="de-DE" dirty="0"/>
              <a:t>PAP mit „sukzessiver Restaufspaltung“ realisiert z. B. eine </a:t>
            </a:r>
            <a:r>
              <a:rPr lang="de-DE" dirty="0" err="1" smtClean="0"/>
              <a:t>if</a:t>
            </a:r>
            <a:r>
              <a:rPr lang="de-DE" dirty="0" smtClean="0"/>
              <a:t>-</a:t>
            </a:r>
            <a:r>
              <a:rPr lang="de-DE" dirty="0" err="1" smtClean="0"/>
              <a:t>else</a:t>
            </a:r>
            <a:r>
              <a:rPr lang="de-DE" dirty="0" smtClean="0"/>
              <a:t>-Konstruktion </a:t>
            </a:r>
            <a:r>
              <a:rPr lang="de-DE" dirty="0"/>
              <a:t>nach diesem Muster: </a:t>
            </a:r>
            <a:r>
              <a:rPr lang="de-DE" dirty="0" smtClean="0"/>
              <a:t/>
            </a:r>
            <a:br>
              <a:rPr lang="de-DE" dirty="0" smtClean="0"/>
            </a:br>
            <a:endParaRPr lang="de-DE" sz="1000" dirty="0"/>
          </a:p>
          <a:p>
            <a:pPr marL="0" indent="0">
              <a:lnSpc>
                <a:spcPct val="110000"/>
              </a:lnSpc>
              <a:spcBef>
                <a:spcPts val="0"/>
              </a:spcBef>
              <a:buNone/>
            </a:pPr>
            <a:r>
              <a:rPr lang="de-DE" sz="2400" b="1" dirty="0" err="1">
                <a:latin typeface="Courier New" panose="02070309020205020404" pitchFamily="49" charset="0"/>
                <a:cs typeface="Courier New" panose="02070309020205020404" pitchFamily="49" charset="0"/>
              </a:rPr>
              <a:t>if</a:t>
            </a:r>
            <a:r>
              <a:rPr lang="de-DE" sz="2400" dirty="0">
                <a:latin typeface="Courier New" panose="02070309020205020404" pitchFamily="49" charset="0"/>
                <a:cs typeface="Courier New" panose="02070309020205020404" pitchFamily="49" charset="0"/>
              </a:rPr>
              <a:t> </a:t>
            </a:r>
            <a:r>
              <a:rPr lang="de-DE" sz="2400" i="1" dirty="0">
                <a:latin typeface="Courier New" panose="02070309020205020404" pitchFamily="49" charset="0"/>
                <a:cs typeface="Courier New" panose="02070309020205020404" pitchFamily="49" charset="0"/>
              </a:rPr>
              <a:t>(Logischer </a:t>
            </a:r>
            <a:r>
              <a:rPr lang="de-DE" sz="2400" i="1" dirty="0" smtClean="0">
                <a:latin typeface="Courier New" panose="02070309020205020404" pitchFamily="49" charset="0"/>
                <a:cs typeface="Courier New" panose="02070309020205020404" pitchFamily="49" charset="0"/>
              </a:rPr>
              <a:t>Ausdruck 1)</a:t>
            </a:r>
            <a:endParaRPr lang="de-DE" sz="2400" i="1"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de-DE" sz="2400" i="1" dirty="0">
                <a:latin typeface="Courier New" panose="02070309020205020404" pitchFamily="49" charset="0"/>
                <a:cs typeface="Courier New" panose="02070309020205020404" pitchFamily="49" charset="0"/>
              </a:rPr>
              <a:t>	Anweisung 1</a:t>
            </a:r>
          </a:p>
          <a:p>
            <a:pPr marL="0" indent="0">
              <a:lnSpc>
                <a:spcPct val="110000"/>
              </a:lnSpc>
              <a:spcBef>
                <a:spcPts val="0"/>
              </a:spcBef>
              <a:buNone/>
            </a:pPr>
            <a:r>
              <a:rPr lang="de-DE" sz="2400" b="1" dirty="0" err="1">
                <a:latin typeface="Courier New" panose="02070309020205020404" pitchFamily="49" charset="0"/>
                <a:cs typeface="Courier New" panose="02070309020205020404" pitchFamily="49" charset="0"/>
              </a:rPr>
              <a:t>e</a:t>
            </a:r>
            <a:r>
              <a:rPr lang="de-DE" sz="2400" b="1" dirty="0" err="1" smtClean="0">
                <a:latin typeface="Courier New" panose="02070309020205020404" pitchFamily="49" charset="0"/>
                <a:cs typeface="Courier New" panose="02070309020205020404" pitchFamily="49" charset="0"/>
              </a:rPr>
              <a:t>lse</a:t>
            </a:r>
            <a:r>
              <a:rPr lang="de-DE" sz="2400" b="1" dirty="0" smtClean="0">
                <a:latin typeface="Courier New" panose="02070309020205020404" pitchFamily="49" charset="0"/>
                <a:cs typeface="Courier New" panose="02070309020205020404" pitchFamily="49" charset="0"/>
              </a:rPr>
              <a:t> </a:t>
            </a:r>
            <a:r>
              <a:rPr lang="de-DE" sz="2400" b="1" dirty="0" err="1" smtClean="0">
                <a:latin typeface="Courier New" panose="02070309020205020404" pitchFamily="49" charset="0"/>
                <a:cs typeface="Courier New" panose="02070309020205020404" pitchFamily="49" charset="0"/>
              </a:rPr>
              <a:t>if</a:t>
            </a:r>
            <a:r>
              <a:rPr lang="de-DE" sz="2400" b="1" dirty="0" smtClean="0">
                <a:latin typeface="Courier New" panose="02070309020205020404" pitchFamily="49" charset="0"/>
                <a:cs typeface="Courier New" panose="02070309020205020404" pitchFamily="49" charset="0"/>
              </a:rPr>
              <a:t> </a:t>
            </a:r>
            <a:r>
              <a:rPr lang="de-DE" sz="2400" i="1" dirty="0" smtClean="0">
                <a:latin typeface="Courier New" panose="02070309020205020404" pitchFamily="49" charset="0"/>
                <a:cs typeface="Courier New" panose="02070309020205020404" pitchFamily="49" charset="0"/>
              </a:rPr>
              <a:t>(Logischer </a:t>
            </a:r>
            <a:r>
              <a:rPr lang="de-DE" sz="2400" i="1" dirty="0">
                <a:latin typeface="Courier New" panose="02070309020205020404" pitchFamily="49" charset="0"/>
                <a:cs typeface="Courier New" panose="02070309020205020404" pitchFamily="49" charset="0"/>
              </a:rPr>
              <a:t>Ausdruck </a:t>
            </a:r>
            <a:r>
              <a:rPr lang="de-DE" sz="2400" i="1" dirty="0" smtClean="0">
                <a:latin typeface="Courier New" panose="02070309020205020404" pitchFamily="49" charset="0"/>
                <a:cs typeface="Courier New" panose="02070309020205020404" pitchFamily="49" charset="0"/>
              </a:rPr>
              <a:t>2)</a:t>
            </a:r>
            <a:endParaRPr lang="de-DE" sz="2400" b="1"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de-DE" sz="2400" dirty="0">
                <a:latin typeface="Courier New" panose="02070309020205020404" pitchFamily="49" charset="0"/>
                <a:cs typeface="Courier New" panose="02070309020205020404" pitchFamily="49" charset="0"/>
              </a:rPr>
              <a:t>	</a:t>
            </a:r>
            <a:r>
              <a:rPr lang="de-DE" sz="2400" i="1" dirty="0">
                <a:latin typeface="Courier New" panose="02070309020205020404" pitchFamily="49" charset="0"/>
                <a:cs typeface="Courier New" panose="02070309020205020404" pitchFamily="49" charset="0"/>
              </a:rPr>
              <a:t>Anweisung 2 </a:t>
            </a:r>
            <a:endParaRPr lang="de-DE" sz="2400" i="1" dirty="0" smtClean="0">
              <a:latin typeface="Courier New" panose="02070309020205020404" pitchFamily="49" charset="0"/>
              <a:cs typeface="Courier New" panose="02070309020205020404" pitchFamily="49" charset="0"/>
            </a:endParaRPr>
          </a:p>
          <a:p>
            <a:pPr marL="0" indent="0">
              <a:lnSpc>
                <a:spcPct val="110000"/>
              </a:lnSpc>
              <a:spcBef>
                <a:spcPts val="0"/>
              </a:spcBef>
              <a:buNone/>
            </a:pPr>
            <a:r>
              <a:rPr lang="de-DE" sz="2400" i="1" dirty="0">
                <a:latin typeface="Courier New" panose="02070309020205020404" pitchFamily="49" charset="0"/>
                <a:cs typeface="Courier New" panose="02070309020205020404" pitchFamily="49" charset="0"/>
              </a:rPr>
              <a:t>	</a:t>
            </a:r>
            <a:r>
              <a:rPr lang="de-DE" sz="2400" i="1" dirty="0" smtClean="0">
                <a:latin typeface="Courier New" panose="02070309020205020404" pitchFamily="49" charset="0"/>
                <a:cs typeface="Courier New" panose="02070309020205020404" pitchFamily="49" charset="0"/>
              </a:rPr>
              <a:t>.	.	.</a:t>
            </a:r>
          </a:p>
          <a:p>
            <a:pPr marL="0" indent="0">
              <a:lnSpc>
                <a:spcPct val="110000"/>
              </a:lnSpc>
              <a:spcBef>
                <a:spcPts val="0"/>
              </a:spcBef>
              <a:buNone/>
            </a:pPr>
            <a:r>
              <a:rPr lang="de-DE" sz="2400" b="1" dirty="0" err="1">
                <a:latin typeface="Courier New" panose="02070309020205020404" pitchFamily="49" charset="0"/>
                <a:cs typeface="Courier New" panose="02070309020205020404" pitchFamily="49" charset="0"/>
              </a:rPr>
              <a:t>else</a:t>
            </a:r>
            <a:r>
              <a:rPr lang="de-DE" sz="2400" b="1" dirty="0">
                <a:latin typeface="Courier New" panose="02070309020205020404" pitchFamily="49" charset="0"/>
                <a:cs typeface="Courier New" panose="02070309020205020404" pitchFamily="49" charset="0"/>
              </a:rPr>
              <a:t> </a:t>
            </a:r>
            <a:r>
              <a:rPr lang="de-DE" sz="2400" b="1" dirty="0" err="1">
                <a:latin typeface="Courier New" panose="02070309020205020404" pitchFamily="49" charset="0"/>
                <a:cs typeface="Courier New" panose="02070309020205020404" pitchFamily="49" charset="0"/>
              </a:rPr>
              <a:t>if</a:t>
            </a:r>
            <a:r>
              <a:rPr lang="de-DE" sz="2400" b="1" dirty="0">
                <a:latin typeface="Courier New" panose="02070309020205020404" pitchFamily="49" charset="0"/>
                <a:cs typeface="Courier New" panose="02070309020205020404" pitchFamily="49" charset="0"/>
              </a:rPr>
              <a:t> </a:t>
            </a:r>
            <a:r>
              <a:rPr lang="de-DE" sz="2400" i="1" dirty="0">
                <a:latin typeface="Courier New" panose="02070309020205020404" pitchFamily="49" charset="0"/>
                <a:cs typeface="Courier New" panose="02070309020205020404" pitchFamily="49" charset="0"/>
              </a:rPr>
              <a:t>(Logischer Ausdruck </a:t>
            </a:r>
            <a:r>
              <a:rPr lang="de-DE" sz="2400" i="1" dirty="0" smtClean="0">
                <a:latin typeface="Courier New" panose="02070309020205020404" pitchFamily="49" charset="0"/>
                <a:cs typeface="Courier New" panose="02070309020205020404" pitchFamily="49" charset="0"/>
              </a:rPr>
              <a:t>k)</a:t>
            </a:r>
            <a:endParaRPr lang="de-DE" sz="2400" b="1"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de-DE" sz="2400" dirty="0">
                <a:latin typeface="Courier New" panose="02070309020205020404" pitchFamily="49" charset="0"/>
                <a:cs typeface="Courier New" panose="02070309020205020404" pitchFamily="49" charset="0"/>
              </a:rPr>
              <a:t>	</a:t>
            </a:r>
            <a:r>
              <a:rPr lang="de-DE" sz="2400" i="1" dirty="0">
                <a:latin typeface="Courier New" panose="02070309020205020404" pitchFamily="49" charset="0"/>
                <a:cs typeface="Courier New" panose="02070309020205020404" pitchFamily="49" charset="0"/>
              </a:rPr>
              <a:t>Anweisung </a:t>
            </a:r>
            <a:r>
              <a:rPr lang="de-DE" sz="2400" i="1" dirty="0" smtClean="0">
                <a:latin typeface="Courier New" panose="02070309020205020404" pitchFamily="49" charset="0"/>
                <a:cs typeface="Courier New" panose="02070309020205020404" pitchFamily="49" charset="0"/>
              </a:rPr>
              <a:t>k</a:t>
            </a:r>
          </a:p>
          <a:p>
            <a:pPr marL="0" indent="0">
              <a:lnSpc>
                <a:spcPct val="110000"/>
              </a:lnSpc>
              <a:spcBef>
                <a:spcPts val="0"/>
              </a:spcBef>
              <a:buNone/>
            </a:pPr>
            <a:r>
              <a:rPr lang="de-DE" sz="2400" b="1" dirty="0" err="1" smtClean="0">
                <a:latin typeface="Courier New" panose="02070309020205020404" pitchFamily="49" charset="0"/>
                <a:cs typeface="Courier New" panose="02070309020205020404" pitchFamily="49" charset="0"/>
              </a:rPr>
              <a:t>else</a:t>
            </a:r>
            <a:endParaRPr lang="de-DE" sz="2400" b="1"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de-DE" sz="2400" dirty="0">
                <a:latin typeface="Courier New" panose="02070309020205020404" pitchFamily="49" charset="0"/>
                <a:cs typeface="Courier New" panose="02070309020205020404" pitchFamily="49" charset="0"/>
              </a:rPr>
              <a:t>	</a:t>
            </a:r>
            <a:r>
              <a:rPr lang="de-DE" sz="2400" dirty="0" smtClean="0">
                <a:latin typeface="Courier New" panose="02070309020205020404" pitchFamily="49" charset="0"/>
                <a:cs typeface="Courier New" panose="02070309020205020404" pitchFamily="49" charset="0"/>
              </a:rPr>
              <a:t>Default-</a:t>
            </a:r>
            <a:r>
              <a:rPr lang="de-DE" sz="2400" i="1" dirty="0" smtClean="0">
                <a:latin typeface="Courier New" panose="02070309020205020404" pitchFamily="49" charset="0"/>
                <a:cs typeface="Courier New" panose="02070309020205020404" pitchFamily="49" charset="0"/>
              </a:rPr>
              <a:t>Anweisung</a:t>
            </a:r>
            <a:endParaRPr lang="de-DE" sz="2400" i="1" dirty="0">
              <a:latin typeface="Courier New" panose="02070309020205020404" pitchFamily="49" charset="0"/>
              <a:cs typeface="Courier New" panose="02070309020205020404" pitchFamily="49" charset="0"/>
            </a:endParaRPr>
          </a:p>
          <a:p>
            <a:pPr marL="0" indent="0">
              <a:lnSpc>
                <a:spcPct val="110000"/>
              </a:lnSpc>
              <a:spcBef>
                <a:spcPts val="0"/>
              </a:spcBef>
              <a:buNone/>
            </a:pPr>
            <a:endParaRPr lang="de-DE" sz="2400" i="1"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de-DE" sz="2600" dirty="0"/>
          </a:p>
        </p:txBody>
      </p:sp>
    </p:spTree>
    <p:extLst>
      <p:ext uri="{BB962C8B-B14F-4D97-AF65-F5344CB8AC3E}">
        <p14:creationId xmlns:p14="http://schemas.microsoft.com/office/powerpoint/2010/main" val="3318766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If</a:t>
            </a:r>
            <a:r>
              <a:rPr lang="de-DE" dirty="0"/>
              <a:t>-</a:t>
            </a:r>
            <a:r>
              <a:rPr lang="de-DE" dirty="0" err="1"/>
              <a:t>else</a:t>
            </a:r>
            <a:r>
              <a:rPr lang="de-DE" dirty="0"/>
              <a:t>-anweisung</a:t>
            </a:r>
            <a:endParaRPr lang="de-AT" dirty="0"/>
          </a:p>
        </p:txBody>
      </p:sp>
      <p:sp>
        <p:nvSpPr>
          <p:cNvPr id="3" name="Inhaltsplatzhalter 2"/>
          <p:cNvSpPr>
            <a:spLocks noGrp="1"/>
          </p:cNvSpPr>
          <p:nvPr>
            <p:ph idx="1"/>
          </p:nvPr>
        </p:nvSpPr>
        <p:spPr/>
        <p:txBody>
          <a:bodyPr>
            <a:noAutofit/>
          </a:bodyPr>
          <a:lstStyle/>
          <a:p>
            <a:pPr marL="0" indent="0">
              <a:lnSpc>
                <a:spcPct val="110000"/>
              </a:lnSpc>
              <a:spcBef>
                <a:spcPts val="0"/>
              </a:spcBef>
              <a:buNone/>
            </a:pPr>
            <a:r>
              <a:rPr lang="de-DE" sz="2400" dirty="0"/>
              <a:t>Wenn alle logischen Ausdrücke den Wert </a:t>
            </a:r>
            <a:r>
              <a:rPr lang="de-DE" sz="2400" b="1" dirty="0" err="1"/>
              <a:t>false</a:t>
            </a:r>
            <a:r>
              <a:rPr lang="de-DE" sz="2400" dirty="0"/>
              <a:t> annehmen, dann wird die </a:t>
            </a:r>
            <a:r>
              <a:rPr lang="de-DE" sz="2400" b="1" dirty="0" err="1"/>
              <a:t>else</a:t>
            </a:r>
            <a:r>
              <a:rPr lang="de-DE" sz="2400" b="1" dirty="0"/>
              <a:t>-Klausel</a:t>
            </a:r>
            <a:r>
              <a:rPr lang="de-DE" sz="2400" dirty="0"/>
              <a:t> zur letzten </a:t>
            </a:r>
            <a:r>
              <a:rPr lang="de-DE" sz="2400" b="1" dirty="0" err="1" smtClean="0"/>
              <a:t>if</a:t>
            </a:r>
            <a:r>
              <a:rPr lang="de-DE" sz="2400" b="1" dirty="0" smtClean="0"/>
              <a:t>-Anweisung</a:t>
            </a:r>
            <a:r>
              <a:rPr lang="de-DE" sz="2400" dirty="0" smtClean="0"/>
              <a:t> </a:t>
            </a:r>
            <a:r>
              <a:rPr lang="de-DE" sz="2400" dirty="0"/>
              <a:t>ausgeführt. </a:t>
            </a:r>
            <a:endParaRPr lang="de-DE" sz="2400" dirty="0" smtClean="0"/>
          </a:p>
          <a:p>
            <a:pPr marL="0" indent="0">
              <a:lnSpc>
                <a:spcPct val="110000"/>
              </a:lnSpc>
              <a:spcBef>
                <a:spcPts val="0"/>
              </a:spcBef>
              <a:buNone/>
            </a:pPr>
            <a:endParaRPr lang="de-DE" sz="2400" dirty="0"/>
          </a:p>
          <a:p>
            <a:pPr marL="0" indent="0">
              <a:lnSpc>
                <a:spcPct val="110000"/>
              </a:lnSpc>
              <a:spcBef>
                <a:spcPts val="0"/>
              </a:spcBef>
              <a:buNone/>
            </a:pPr>
            <a:r>
              <a:rPr lang="de-DE" sz="2400" dirty="0"/>
              <a:t>Gerade wurde eine zusammengesetzte Anweisung mit spezieller Bauart als Beispiel vorgeführt. Es ist z</a:t>
            </a:r>
            <a:r>
              <a:rPr lang="de-DE" sz="2400" dirty="0" smtClean="0"/>
              <a:t>. B</a:t>
            </a:r>
            <a:r>
              <a:rPr lang="de-DE" sz="2400" dirty="0"/>
              <a:t>. keinesfalls allgemein vorgeschrieben, dass alle beteiligten </a:t>
            </a:r>
            <a:r>
              <a:rPr lang="de-DE" sz="2400" b="1" dirty="0" err="1"/>
              <a:t>if</a:t>
            </a:r>
            <a:r>
              <a:rPr lang="de-DE" sz="2400" b="1" dirty="0"/>
              <a:t>-Anweisungen</a:t>
            </a:r>
            <a:r>
              <a:rPr lang="de-DE" sz="2400" dirty="0"/>
              <a:t> eine </a:t>
            </a:r>
            <a:r>
              <a:rPr lang="de-DE" sz="2400" b="1" dirty="0" err="1"/>
              <a:t>else</a:t>
            </a:r>
            <a:r>
              <a:rPr lang="de-DE" sz="2400" b="1" dirty="0"/>
              <a:t>-Klausel</a:t>
            </a:r>
            <a:r>
              <a:rPr lang="de-DE" sz="2400" dirty="0"/>
              <a:t> haben müssen</a:t>
            </a:r>
            <a:r>
              <a:rPr lang="de-DE" sz="2400" dirty="0" smtClean="0"/>
              <a:t>.</a:t>
            </a:r>
          </a:p>
          <a:p>
            <a:pPr marL="0" indent="0">
              <a:lnSpc>
                <a:spcPct val="110000"/>
              </a:lnSpc>
              <a:spcBef>
                <a:spcPts val="0"/>
              </a:spcBef>
              <a:buNone/>
            </a:pPr>
            <a:endParaRPr lang="de-DE" sz="2400" dirty="0"/>
          </a:p>
          <a:p>
            <a:pPr marL="0" indent="0">
              <a:lnSpc>
                <a:spcPct val="110000"/>
              </a:lnSpc>
              <a:spcBef>
                <a:spcPts val="0"/>
              </a:spcBef>
              <a:buNone/>
            </a:pPr>
            <a:r>
              <a:rPr lang="de-DE" sz="2400" dirty="0" smtClean="0"/>
              <a:t>Die Bezeichnung </a:t>
            </a:r>
            <a:r>
              <a:rPr lang="de-DE" sz="2400" i="1" dirty="0"/>
              <a:t>Default-Anweisung</a:t>
            </a:r>
            <a:r>
              <a:rPr lang="de-DE" sz="2400" dirty="0"/>
              <a:t> in der </a:t>
            </a:r>
            <a:r>
              <a:rPr lang="de-DE" sz="2400" dirty="0" smtClean="0"/>
              <a:t>vorigen </a:t>
            </a:r>
            <a:r>
              <a:rPr lang="de-DE" sz="2400" dirty="0"/>
              <a:t>Syntaxdarstellung, die bei einer Mehrfallunterscheidung gegenüber einer verschachtelten </a:t>
            </a:r>
            <a:endParaRPr lang="de-DE" sz="2400" dirty="0" smtClean="0"/>
          </a:p>
          <a:p>
            <a:pPr marL="0" indent="0">
              <a:lnSpc>
                <a:spcPct val="110000"/>
              </a:lnSpc>
              <a:spcBef>
                <a:spcPts val="0"/>
              </a:spcBef>
              <a:buNone/>
            </a:pPr>
            <a:r>
              <a:rPr lang="de-DE" sz="2400" b="1" dirty="0" err="1" smtClean="0"/>
              <a:t>if</a:t>
            </a:r>
            <a:r>
              <a:rPr lang="de-DE" sz="2400" b="1" dirty="0" smtClean="0"/>
              <a:t>-</a:t>
            </a:r>
            <a:r>
              <a:rPr lang="de-DE" sz="2400" b="1" dirty="0" err="1" smtClean="0"/>
              <a:t>else</a:t>
            </a:r>
            <a:r>
              <a:rPr lang="de-DE" sz="2400" b="1" dirty="0" smtClean="0"/>
              <a:t>-Konstruktion</a:t>
            </a:r>
            <a:r>
              <a:rPr lang="de-DE" sz="2400" dirty="0" smtClean="0"/>
              <a:t> </a:t>
            </a:r>
            <a:r>
              <a:rPr lang="de-DE" sz="2400" dirty="0"/>
              <a:t>zu bevorzugen, ist, wenn die Fallzuordnung über die verschiedenen Werte eines Ausdrucks (z</a:t>
            </a:r>
            <a:r>
              <a:rPr lang="de-DE" sz="2400" dirty="0" smtClean="0"/>
              <a:t>. B</a:t>
            </a:r>
            <a:r>
              <a:rPr lang="de-DE" sz="2400" dirty="0"/>
              <a:t>. vom Typ </a:t>
            </a:r>
            <a:r>
              <a:rPr lang="de-DE" sz="2400" b="1" dirty="0" err="1"/>
              <a:t>int</a:t>
            </a:r>
            <a:r>
              <a:rPr lang="de-DE" sz="2400" dirty="0"/>
              <a:t>) erfolgen kann. </a:t>
            </a:r>
          </a:p>
          <a:p>
            <a:pPr marL="0" indent="0">
              <a:lnSpc>
                <a:spcPct val="110000"/>
              </a:lnSpc>
              <a:spcBef>
                <a:spcPts val="0"/>
              </a:spcBef>
              <a:buNone/>
            </a:pPr>
            <a:r>
              <a:rPr lang="de-DE" sz="2400" dirty="0"/>
              <a:t> </a:t>
            </a:r>
            <a:endParaRPr lang="de-AT" sz="2400" dirty="0"/>
          </a:p>
        </p:txBody>
      </p:sp>
    </p:spTree>
    <p:extLst>
      <p:ext uri="{BB962C8B-B14F-4D97-AF65-F5344CB8AC3E}">
        <p14:creationId xmlns:p14="http://schemas.microsoft.com/office/powerpoint/2010/main" val="2538702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Dangling</a:t>
            </a:r>
            <a:r>
              <a:rPr lang="de-DE" dirty="0" smtClean="0"/>
              <a:t>-</a:t>
            </a:r>
            <a:r>
              <a:rPr lang="de-DE" dirty="0" err="1" smtClean="0"/>
              <a:t>else</a:t>
            </a:r>
            <a:r>
              <a:rPr lang="de-DE" dirty="0" smtClean="0"/>
              <a:t>-problem</a:t>
            </a:r>
            <a:endParaRPr lang="de-AT" dirty="0"/>
          </a:p>
        </p:txBody>
      </p:sp>
      <p:sp>
        <p:nvSpPr>
          <p:cNvPr id="12" name="Inhaltsplatzhalter 2"/>
          <p:cNvSpPr>
            <a:spLocks noGrp="1"/>
          </p:cNvSpPr>
          <p:nvPr>
            <p:ph idx="4294967295"/>
          </p:nvPr>
        </p:nvSpPr>
        <p:spPr>
          <a:xfrm>
            <a:off x="838200" y="1881611"/>
            <a:ext cx="10475794" cy="4500139"/>
          </a:xfrm>
        </p:spPr>
        <p:txBody>
          <a:bodyPr>
            <a:noAutofit/>
          </a:bodyPr>
          <a:lstStyle/>
          <a:p>
            <a:pPr marL="0" indent="0">
              <a:lnSpc>
                <a:spcPct val="110000"/>
              </a:lnSpc>
              <a:spcBef>
                <a:spcPts val="0"/>
              </a:spcBef>
              <a:buNone/>
            </a:pPr>
            <a:r>
              <a:rPr lang="de-DE" b="1" dirty="0" smtClean="0"/>
              <a:t>Beschreibung</a:t>
            </a:r>
          </a:p>
          <a:p>
            <a:pPr marL="0" indent="0">
              <a:lnSpc>
                <a:spcPct val="110000"/>
              </a:lnSpc>
              <a:spcBef>
                <a:spcPts val="0"/>
              </a:spcBef>
              <a:buNone/>
            </a:pPr>
            <a:r>
              <a:rPr lang="de-DE" dirty="0" smtClean="0"/>
              <a:t>Beim </a:t>
            </a:r>
            <a:r>
              <a:rPr lang="de-DE" dirty="0"/>
              <a:t>Schachteln von bedingten Anweisungen kann es </a:t>
            </a:r>
            <a:r>
              <a:rPr lang="de-DE" dirty="0" smtClean="0"/>
              <a:t>zum </a:t>
            </a:r>
            <a:r>
              <a:rPr lang="de-DE" b="1" dirty="0" err="1" smtClean="0"/>
              <a:t>dangling</a:t>
            </a:r>
            <a:r>
              <a:rPr lang="de-DE" b="1" dirty="0" smtClean="0"/>
              <a:t>-</a:t>
            </a:r>
            <a:r>
              <a:rPr lang="de-DE" b="1" dirty="0" err="1" smtClean="0"/>
              <a:t>else</a:t>
            </a:r>
            <a:r>
              <a:rPr lang="de-DE" b="1" dirty="0" smtClean="0"/>
              <a:t>-Problem</a:t>
            </a:r>
            <a:r>
              <a:rPr lang="de-DE" dirty="0" smtClean="0"/>
              <a:t> </a:t>
            </a:r>
            <a:r>
              <a:rPr lang="de-DE" dirty="0"/>
              <a:t>kommen, wobei ein Missverständnis zwischen Compiler und Programmierer hinsichtlich, der Zuordnung einer </a:t>
            </a:r>
            <a:r>
              <a:rPr lang="de-DE" b="1" dirty="0" err="1"/>
              <a:t>else</a:t>
            </a:r>
            <a:r>
              <a:rPr lang="de-DE" b="1" dirty="0"/>
              <a:t>-Klausel</a:t>
            </a:r>
            <a:r>
              <a:rPr lang="de-DE" dirty="0"/>
              <a:t> besteht. Im folgenden Code-Fragment lassen die Einrücktiefen vermuten, dass der Programmierer die </a:t>
            </a:r>
            <a:r>
              <a:rPr lang="de-DE" b="1" dirty="0" err="1"/>
              <a:t>else</a:t>
            </a:r>
            <a:r>
              <a:rPr lang="de-DE" b="1" dirty="0"/>
              <a:t>-Klausel</a:t>
            </a:r>
            <a:r>
              <a:rPr lang="de-DE" dirty="0"/>
              <a:t> auf die erste </a:t>
            </a:r>
            <a:r>
              <a:rPr lang="de-DE" b="1" dirty="0" err="1" smtClean="0"/>
              <a:t>if</a:t>
            </a:r>
            <a:r>
              <a:rPr lang="de-DE" b="1" dirty="0" smtClean="0"/>
              <a:t>-Anweisung</a:t>
            </a:r>
            <a:r>
              <a:rPr lang="de-DE" dirty="0" smtClean="0"/>
              <a:t> </a:t>
            </a:r>
            <a:r>
              <a:rPr lang="de-DE" dirty="0"/>
              <a:t>bezogen zu haben </a:t>
            </a:r>
            <a:r>
              <a:rPr lang="de-DE" dirty="0" smtClean="0"/>
              <a:t>glaubt.</a:t>
            </a:r>
          </a:p>
        </p:txBody>
      </p:sp>
    </p:spTree>
    <p:extLst>
      <p:ext uri="{BB962C8B-B14F-4D97-AF65-F5344CB8AC3E}">
        <p14:creationId xmlns:p14="http://schemas.microsoft.com/office/powerpoint/2010/main" val="3418244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Dangling</a:t>
            </a:r>
            <a:r>
              <a:rPr lang="de-DE" dirty="0"/>
              <a:t>-</a:t>
            </a:r>
            <a:r>
              <a:rPr lang="de-DE" dirty="0" err="1"/>
              <a:t>else</a:t>
            </a:r>
            <a:r>
              <a:rPr lang="de-DE" dirty="0"/>
              <a:t>-problem</a:t>
            </a:r>
            <a:endParaRPr lang="de-AT" dirty="0"/>
          </a:p>
        </p:txBody>
      </p:sp>
      <p:pic>
        <p:nvPicPr>
          <p:cNvPr id="4" name="Grafik 3"/>
          <p:cNvPicPr>
            <a:picLocks noChangeAspect="1"/>
          </p:cNvPicPr>
          <p:nvPr/>
        </p:nvPicPr>
        <p:blipFill rotWithShape="1">
          <a:blip r:embed="rId2"/>
          <a:srcRect l="4450" t="3151" r="5789" b="2438"/>
          <a:stretch/>
        </p:blipFill>
        <p:spPr>
          <a:xfrm>
            <a:off x="5657850" y="1728788"/>
            <a:ext cx="5829300" cy="4934397"/>
          </a:xfrm>
          <a:prstGeom prst="rect">
            <a:avLst/>
          </a:prstGeom>
        </p:spPr>
      </p:pic>
      <p:pic>
        <p:nvPicPr>
          <p:cNvPr id="5" name="Grafik 4"/>
          <p:cNvPicPr>
            <a:picLocks noChangeAspect="1"/>
          </p:cNvPicPr>
          <p:nvPr/>
        </p:nvPicPr>
        <p:blipFill rotWithShape="1">
          <a:blip r:embed="rId3"/>
          <a:srcRect l="16424"/>
          <a:stretch/>
        </p:blipFill>
        <p:spPr>
          <a:xfrm>
            <a:off x="838200" y="1862138"/>
            <a:ext cx="4187280" cy="2057400"/>
          </a:xfrm>
          <a:prstGeom prst="rect">
            <a:avLst/>
          </a:prstGeom>
        </p:spPr>
      </p:pic>
    </p:spTree>
    <p:extLst>
      <p:ext uri="{BB962C8B-B14F-4D97-AF65-F5344CB8AC3E}">
        <p14:creationId xmlns:p14="http://schemas.microsoft.com/office/powerpoint/2010/main" val="371957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Dangling</a:t>
            </a:r>
            <a:r>
              <a:rPr lang="de-DE" dirty="0" smtClean="0"/>
              <a:t>-</a:t>
            </a:r>
            <a:r>
              <a:rPr lang="de-DE" dirty="0" err="1" smtClean="0"/>
              <a:t>else</a:t>
            </a:r>
            <a:r>
              <a:rPr lang="de-DE" dirty="0" smtClean="0"/>
              <a:t>-problem</a:t>
            </a:r>
            <a:endParaRPr lang="de-AT" dirty="0"/>
          </a:p>
        </p:txBody>
      </p:sp>
      <p:sp>
        <p:nvSpPr>
          <p:cNvPr id="12" name="Inhaltsplatzhalter 2"/>
          <p:cNvSpPr>
            <a:spLocks noGrp="1"/>
          </p:cNvSpPr>
          <p:nvPr>
            <p:ph idx="4294967295"/>
          </p:nvPr>
        </p:nvSpPr>
        <p:spPr>
          <a:xfrm>
            <a:off x="838200" y="1881611"/>
            <a:ext cx="5464629" cy="4976389"/>
          </a:xfrm>
        </p:spPr>
        <p:txBody>
          <a:bodyPr>
            <a:normAutofit/>
          </a:bodyPr>
          <a:lstStyle/>
          <a:p>
            <a:pPr marL="0" indent="0">
              <a:lnSpc>
                <a:spcPct val="110000"/>
              </a:lnSpc>
              <a:spcBef>
                <a:spcPts val="0"/>
              </a:spcBef>
              <a:buNone/>
            </a:pPr>
            <a:r>
              <a:rPr lang="de-DE" sz="2600" dirty="0"/>
              <a:t>Der Compiler ordnet eine </a:t>
            </a:r>
            <a:r>
              <a:rPr lang="de-DE" sz="2600" b="1" dirty="0" err="1"/>
              <a:t>else</a:t>
            </a:r>
            <a:r>
              <a:rPr lang="de-DE" sz="2600" b="1" dirty="0"/>
              <a:t>-Klausel</a:t>
            </a:r>
            <a:r>
              <a:rPr lang="de-DE" sz="2600" dirty="0"/>
              <a:t> jedoch dem in </a:t>
            </a:r>
            <a:r>
              <a:rPr lang="de-DE" sz="2600" dirty="0" smtClean="0"/>
              <a:t>Aufwärts-richtung </a:t>
            </a:r>
            <a:r>
              <a:rPr lang="de-DE" sz="2600" dirty="0"/>
              <a:t>nächstgelegenen </a:t>
            </a:r>
            <a:r>
              <a:rPr lang="de-DE" sz="2600" dirty="0" err="1"/>
              <a:t>if</a:t>
            </a:r>
            <a:r>
              <a:rPr lang="de-DE" sz="2600" dirty="0"/>
              <a:t> zu, das nicht durch Blockklammern({}) block </a:t>
            </a:r>
            <a:r>
              <a:rPr lang="de-DE" sz="2600" dirty="0" err="1"/>
              <a:t>clamps</a:t>
            </a:r>
            <a:r>
              <a:rPr lang="de-DE" sz="2600" dirty="0"/>
              <a:t> abgeschottet  ist und noch keine </a:t>
            </a:r>
            <a:r>
              <a:rPr lang="de-DE" sz="2600" b="1" dirty="0" err="1"/>
              <a:t>else</a:t>
            </a:r>
            <a:r>
              <a:rPr lang="de-DE" sz="2600" b="1" dirty="0"/>
              <a:t>-Klausel</a:t>
            </a:r>
            <a:r>
              <a:rPr lang="de-DE" sz="2600" dirty="0"/>
              <a:t> besitzt. Im Beispiel bezieht er die </a:t>
            </a:r>
            <a:r>
              <a:rPr lang="de-DE" sz="2600" b="1" dirty="0" err="1"/>
              <a:t>else</a:t>
            </a:r>
            <a:r>
              <a:rPr lang="de-DE" sz="2600" b="1" dirty="0"/>
              <a:t>-Klausel</a:t>
            </a:r>
            <a:r>
              <a:rPr lang="de-DE" sz="2600" dirty="0"/>
              <a:t> also auf die </a:t>
            </a:r>
            <a:r>
              <a:rPr lang="de-DE" sz="2600" i="1" dirty="0"/>
              <a:t>zweite</a:t>
            </a:r>
            <a:r>
              <a:rPr lang="de-DE" sz="2600" dirty="0"/>
              <a:t> </a:t>
            </a:r>
            <a:r>
              <a:rPr lang="de-DE" sz="2600" b="1" dirty="0" err="1"/>
              <a:t>if</a:t>
            </a:r>
            <a:r>
              <a:rPr lang="de-DE" sz="2600" b="1" dirty="0"/>
              <a:t>-Anweisung</a:t>
            </a:r>
            <a:r>
              <a:rPr lang="de-DE" sz="2600" dirty="0"/>
              <a:t>, so dass de facto folgender Programmablauf resultiert: </a:t>
            </a:r>
            <a:r>
              <a:rPr lang="de-DE" dirty="0" smtClean="0"/>
              <a:t> </a:t>
            </a:r>
            <a:endParaRPr lang="de-DE" sz="3600" b="1" dirty="0">
              <a:latin typeface="Courier New" panose="02070309020205020404" pitchFamily="49" charset="0"/>
              <a:cs typeface="Courier New" panose="02070309020205020404" pitchFamily="49" charset="0"/>
            </a:endParaRPr>
          </a:p>
        </p:txBody>
      </p:sp>
      <p:pic>
        <p:nvPicPr>
          <p:cNvPr id="5" name="Grafik 4"/>
          <p:cNvPicPr>
            <a:picLocks noChangeAspect="1"/>
          </p:cNvPicPr>
          <p:nvPr/>
        </p:nvPicPr>
        <p:blipFill rotWithShape="1">
          <a:blip r:embed="rId2"/>
          <a:srcRect l="10801" t="1780" r="11200" b="1550"/>
          <a:stretch/>
        </p:blipFill>
        <p:spPr>
          <a:xfrm>
            <a:off x="6561364" y="1881611"/>
            <a:ext cx="4609957" cy="4976389"/>
          </a:xfrm>
          <a:prstGeom prst="rect">
            <a:avLst/>
          </a:prstGeom>
        </p:spPr>
      </p:pic>
    </p:spTree>
    <p:extLst>
      <p:ext uri="{BB962C8B-B14F-4D97-AF65-F5344CB8AC3E}">
        <p14:creationId xmlns:p14="http://schemas.microsoft.com/office/powerpoint/2010/main" val="1563462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Blockklammern oder leere </a:t>
            </a:r>
            <a:r>
              <a:rPr lang="de-DE" dirty="0" err="1" smtClean="0"/>
              <a:t>anweisung</a:t>
            </a:r>
            <a:endParaRPr lang="de-AT" dirty="0"/>
          </a:p>
        </p:txBody>
      </p:sp>
      <p:sp>
        <p:nvSpPr>
          <p:cNvPr id="3" name="Inhaltsplatzhalter 2"/>
          <p:cNvSpPr>
            <a:spLocks noGrp="1"/>
          </p:cNvSpPr>
          <p:nvPr>
            <p:ph idx="1"/>
          </p:nvPr>
        </p:nvSpPr>
        <p:spPr>
          <a:xfrm>
            <a:off x="838200" y="1825625"/>
            <a:ext cx="5647267" cy="4618718"/>
          </a:xfrm>
        </p:spPr>
        <p:txBody>
          <a:bodyPr>
            <a:normAutofit/>
          </a:bodyPr>
          <a:lstStyle/>
          <a:p>
            <a:pPr marL="0" indent="0">
              <a:lnSpc>
                <a:spcPct val="110000"/>
              </a:lnSpc>
              <a:spcBef>
                <a:spcPts val="0"/>
              </a:spcBef>
              <a:buNone/>
            </a:pPr>
            <a:r>
              <a:rPr lang="de-DE" dirty="0"/>
              <a:t>Bei i </a:t>
            </a:r>
            <a:r>
              <a:rPr lang="de-DE" dirty="0" smtClean="0">
                <a:solidFill>
                  <a:srgbClr val="FF0000"/>
                </a:solidFill>
              </a:rPr>
              <a:t>&lt;= </a:t>
            </a:r>
            <a:r>
              <a:rPr lang="de-DE" dirty="0" smtClean="0"/>
              <a:t>0 </a:t>
            </a:r>
            <a:r>
              <a:rPr lang="de-DE" dirty="0"/>
              <a:t>geht der Programmierer fest vom neuen k-Wert 13 aus, was beim </a:t>
            </a:r>
            <a:r>
              <a:rPr lang="de-DE" dirty="0" smtClean="0"/>
              <a:t>tatsächlichen Programmablauf </a:t>
            </a:r>
            <a:r>
              <a:rPr lang="de-DE" dirty="0"/>
              <a:t>keinesfalls garantiert ist. </a:t>
            </a:r>
            <a:r>
              <a:rPr lang="de-DE" dirty="0" smtClean="0"/>
              <a:t/>
            </a:r>
            <a:br>
              <a:rPr lang="de-DE" dirty="0" smtClean="0"/>
            </a:br>
            <a:r>
              <a:rPr lang="de-DE" dirty="0" smtClean="0"/>
              <a:t/>
            </a:r>
            <a:br>
              <a:rPr lang="de-DE" dirty="0" smtClean="0"/>
            </a:br>
            <a:r>
              <a:rPr lang="de-DE" dirty="0" smtClean="0"/>
              <a:t>Mit </a:t>
            </a:r>
            <a:r>
              <a:rPr lang="de-DE" dirty="0"/>
              <a:t>Hilfe von Blockklammern kann man die gewünschte Zuordnung erzwingen: </a:t>
            </a:r>
            <a:endParaRPr lang="de-AT" dirty="0"/>
          </a:p>
        </p:txBody>
      </p:sp>
      <p:pic>
        <p:nvPicPr>
          <p:cNvPr id="5" name="Grafik 4"/>
          <p:cNvPicPr>
            <a:picLocks noChangeAspect="1"/>
          </p:cNvPicPr>
          <p:nvPr/>
        </p:nvPicPr>
        <p:blipFill rotWithShape="1">
          <a:blip r:embed="rId2"/>
          <a:srcRect l="14145" r="1"/>
          <a:stretch/>
        </p:blipFill>
        <p:spPr>
          <a:xfrm>
            <a:off x="7111999" y="2011891"/>
            <a:ext cx="4587648" cy="2609850"/>
          </a:xfrm>
          <a:prstGeom prst="rect">
            <a:avLst/>
          </a:prstGeom>
        </p:spPr>
      </p:pic>
    </p:spTree>
    <p:extLst>
      <p:ext uri="{BB962C8B-B14F-4D97-AF65-F5344CB8AC3E}">
        <p14:creationId xmlns:p14="http://schemas.microsoft.com/office/powerpoint/2010/main" val="511158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Blockklammern oder leere </a:t>
            </a:r>
            <a:r>
              <a:rPr lang="de-DE" dirty="0" err="1"/>
              <a:t>anweisung</a:t>
            </a:r>
            <a:endParaRPr lang="de-AT" dirty="0"/>
          </a:p>
        </p:txBody>
      </p:sp>
      <p:sp>
        <p:nvSpPr>
          <p:cNvPr id="3" name="Inhaltsplatzhalter 2"/>
          <p:cNvSpPr>
            <a:spLocks noGrp="1"/>
          </p:cNvSpPr>
          <p:nvPr>
            <p:ph idx="1"/>
          </p:nvPr>
        </p:nvSpPr>
        <p:spPr>
          <a:xfrm>
            <a:off x="838200" y="1825625"/>
            <a:ext cx="5647267" cy="4351338"/>
          </a:xfrm>
        </p:spPr>
        <p:txBody>
          <a:bodyPr/>
          <a:lstStyle/>
          <a:p>
            <a:pPr marL="0" indent="0">
              <a:buNone/>
            </a:pPr>
            <a:r>
              <a:rPr lang="de-DE" dirty="0"/>
              <a:t>Alternativ könnte man auch dem zweiten </a:t>
            </a:r>
            <a:r>
              <a:rPr lang="de-DE" b="1" dirty="0" err="1"/>
              <a:t>if</a:t>
            </a:r>
            <a:r>
              <a:rPr lang="de-DE" dirty="0"/>
              <a:t> eine </a:t>
            </a:r>
            <a:r>
              <a:rPr lang="de-DE" b="1" dirty="0" err="1"/>
              <a:t>else</a:t>
            </a:r>
            <a:r>
              <a:rPr lang="de-DE" b="1" dirty="0"/>
              <a:t>-Klausel</a:t>
            </a:r>
            <a:r>
              <a:rPr lang="de-DE" dirty="0"/>
              <a:t> spendieren, und dabei eine leere Anweisung verwenden: </a:t>
            </a:r>
            <a:endParaRPr lang="de-AT" dirty="0"/>
          </a:p>
        </p:txBody>
      </p:sp>
      <p:pic>
        <p:nvPicPr>
          <p:cNvPr id="4" name="Grafik 3"/>
          <p:cNvPicPr>
            <a:picLocks noChangeAspect="1"/>
          </p:cNvPicPr>
          <p:nvPr/>
        </p:nvPicPr>
        <p:blipFill rotWithShape="1">
          <a:blip r:embed="rId2"/>
          <a:srcRect l="15968"/>
          <a:stretch/>
        </p:blipFill>
        <p:spPr>
          <a:xfrm>
            <a:off x="7115250" y="2003313"/>
            <a:ext cx="3993999" cy="3676650"/>
          </a:xfrm>
          <a:prstGeom prst="rect">
            <a:avLst/>
          </a:prstGeom>
        </p:spPr>
      </p:pic>
    </p:spTree>
    <p:extLst>
      <p:ext uri="{BB962C8B-B14F-4D97-AF65-F5344CB8AC3E}">
        <p14:creationId xmlns:p14="http://schemas.microsoft.com/office/powerpoint/2010/main" val="25357647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hasCustomPrompt="1"/>
          </p:nvPr>
        </p:nvSpPr>
        <p:spPr>
          <a:xfrm>
            <a:off x="838200" y="365125"/>
            <a:ext cx="8757062" cy="1325563"/>
          </a:xfrm>
        </p:spPr>
        <p:txBody>
          <a:bodyPr/>
          <a:lstStyle>
            <a:lvl1pPr>
              <a:defRPr b="1" cap="all" baseline="0"/>
            </a:lvl1pPr>
          </a:lstStyle>
          <a:p>
            <a:r>
              <a:rPr lang="de-DE" dirty="0"/>
              <a:t>Bedingte Anweisung und Fallunterscheidung</a:t>
            </a:r>
            <a:endParaRPr lang="de-AT" dirty="0"/>
          </a:p>
        </p:txBody>
      </p:sp>
      <p:sp>
        <p:nvSpPr>
          <p:cNvPr id="5" name="Inhaltsplatzhalter 2"/>
          <p:cNvSpPr>
            <a:spLocks noGrp="1"/>
          </p:cNvSpPr>
          <p:nvPr>
            <p:ph idx="4294967295"/>
          </p:nvPr>
        </p:nvSpPr>
        <p:spPr>
          <a:xfrm>
            <a:off x="838200" y="2628900"/>
            <a:ext cx="10515600" cy="2792185"/>
          </a:xfrm>
        </p:spPr>
        <p:txBody>
          <a:bodyPr>
            <a:normAutofit lnSpcReduction="10000"/>
          </a:bodyPr>
          <a:lstStyle/>
          <a:p>
            <a:pPr marL="0" indent="0" algn="ctr">
              <a:lnSpc>
                <a:spcPct val="110000"/>
              </a:lnSpc>
              <a:spcBef>
                <a:spcPts val="0"/>
              </a:spcBef>
              <a:buNone/>
            </a:pPr>
            <a:r>
              <a:rPr lang="de-DE" dirty="0"/>
              <a:t>Oft ist es erforderlich, dass eine Anweisung nur unter einer bestimmten Bedingung ausgeführt wird. Etwas allgemeiner formuliert geht es darum, dass viele Algorithmen Fallunterscheidungen  benötigen, also an bestimmten Stellen in Abhängigkeit vom Wert eines steuernden Ausdrucks in unter- schiedliche Pfade verzweigen müssen. </a:t>
            </a:r>
            <a:endParaRPr lang="de-AT" dirty="0"/>
          </a:p>
        </p:txBody>
      </p:sp>
    </p:spTree>
    <p:extLst>
      <p:ext uri="{BB962C8B-B14F-4D97-AF65-F5344CB8AC3E}">
        <p14:creationId xmlns:p14="http://schemas.microsoft.com/office/powerpoint/2010/main" val="3512478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err="1" smtClean="0"/>
              <a:t>If</a:t>
            </a:r>
            <a:r>
              <a:rPr lang="de-DE" dirty="0" smtClean="0"/>
              <a:t>-</a:t>
            </a:r>
            <a:r>
              <a:rPr lang="de-DE" dirty="0" err="1" smtClean="0"/>
              <a:t>else</a:t>
            </a:r>
            <a:r>
              <a:rPr lang="de-DE" dirty="0" smtClean="0"/>
              <a:t>-anweisung</a:t>
            </a:r>
            <a:r>
              <a:rPr lang="de-AT" dirty="0"/>
              <a:t/>
            </a:r>
            <a:br>
              <a:rPr lang="de-AT" dirty="0"/>
            </a:br>
            <a:r>
              <a:rPr lang="de-AT" dirty="0" err="1" smtClean="0"/>
              <a:t>konditionaloperator</a:t>
            </a:r>
            <a:endParaRPr lang="de-AT" dirty="0"/>
          </a:p>
        </p:txBody>
      </p:sp>
      <p:graphicFrame>
        <p:nvGraphicFramePr>
          <p:cNvPr id="2" name="Tabelle 1"/>
          <p:cNvGraphicFramePr>
            <a:graphicFrameLocks noGrp="1"/>
          </p:cNvGraphicFramePr>
          <p:nvPr>
            <p:extLst>
              <p:ext uri="{D42A27DB-BD31-4B8C-83A1-F6EECF244321}">
                <p14:modId xmlns:p14="http://schemas.microsoft.com/office/powerpoint/2010/main" val="688167620"/>
              </p:ext>
            </p:extLst>
          </p:nvPr>
        </p:nvGraphicFramePr>
        <p:xfrm>
          <a:off x="838200" y="4165228"/>
          <a:ext cx="10475260" cy="2361226"/>
        </p:xfrm>
        <a:graphic>
          <a:graphicData uri="http://schemas.openxmlformats.org/drawingml/2006/table">
            <a:tbl>
              <a:tblPr firstRow="1" bandRow="1">
                <a:tableStyleId>{912C8C85-51F0-491E-9774-3900AFEF0FD7}</a:tableStyleId>
              </a:tblPr>
              <a:tblGrid>
                <a:gridCol w="5237630">
                  <a:extLst>
                    <a:ext uri="{9D8B030D-6E8A-4147-A177-3AD203B41FA5}">
                      <a16:colId xmlns:a16="http://schemas.microsoft.com/office/drawing/2014/main" val="23771258"/>
                    </a:ext>
                  </a:extLst>
                </a:gridCol>
                <a:gridCol w="5237630">
                  <a:extLst>
                    <a:ext uri="{9D8B030D-6E8A-4147-A177-3AD203B41FA5}">
                      <a16:colId xmlns:a16="http://schemas.microsoft.com/office/drawing/2014/main" val="2014487601"/>
                    </a:ext>
                  </a:extLst>
                </a:gridCol>
              </a:tblGrid>
              <a:tr h="563814">
                <a:tc>
                  <a:txBody>
                    <a:bodyPr/>
                    <a:lstStyle/>
                    <a:p>
                      <a:r>
                        <a:rPr lang="de-DE" sz="2800" dirty="0" err="1" smtClean="0">
                          <a:latin typeface="Arial" panose="020B0604020202020204" pitchFamily="34" charset="0"/>
                          <a:cs typeface="Arial" panose="020B0604020202020204" pitchFamily="34" charset="0"/>
                        </a:rPr>
                        <a:t>if</a:t>
                      </a:r>
                      <a:r>
                        <a:rPr lang="de-DE" sz="2800" dirty="0" smtClean="0">
                          <a:latin typeface="Arial" panose="020B0604020202020204" pitchFamily="34" charset="0"/>
                          <a:cs typeface="Arial" panose="020B0604020202020204" pitchFamily="34" charset="0"/>
                        </a:rPr>
                        <a:t>-</a:t>
                      </a:r>
                      <a:r>
                        <a:rPr lang="de-DE" sz="2800" dirty="0" err="1" smtClean="0">
                          <a:latin typeface="Arial" panose="020B0604020202020204" pitchFamily="34" charset="0"/>
                          <a:cs typeface="Arial" panose="020B0604020202020204" pitchFamily="34" charset="0"/>
                        </a:rPr>
                        <a:t>else</a:t>
                      </a:r>
                      <a:r>
                        <a:rPr lang="de-DE" sz="2800" dirty="0" smtClean="0">
                          <a:latin typeface="Arial" panose="020B0604020202020204" pitchFamily="34" charset="0"/>
                          <a:cs typeface="Arial" panose="020B0604020202020204" pitchFamily="34" charset="0"/>
                        </a:rPr>
                        <a:t>-Anweisung</a:t>
                      </a:r>
                      <a:endParaRPr lang="de-AT" sz="2800" dirty="0">
                        <a:latin typeface="Arial" panose="020B0604020202020204" pitchFamily="34" charset="0"/>
                        <a:cs typeface="Arial" panose="020B0604020202020204" pitchFamily="34" charset="0"/>
                      </a:endParaRPr>
                    </a:p>
                  </a:txBody>
                  <a:tcPr/>
                </a:tc>
                <a:tc>
                  <a:txBody>
                    <a:bodyPr/>
                    <a:lstStyle/>
                    <a:p>
                      <a:r>
                        <a:rPr lang="de-DE" sz="2800" dirty="0" smtClean="0">
                          <a:latin typeface="Arial" panose="020B0604020202020204" pitchFamily="34" charset="0"/>
                          <a:cs typeface="Arial" panose="020B0604020202020204" pitchFamily="34" charset="0"/>
                        </a:rPr>
                        <a:t>Konditionaloperator</a:t>
                      </a:r>
                      <a:endParaRPr lang="de-AT"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06524706"/>
                  </a:ext>
                </a:extLst>
              </a:tr>
              <a:tr h="1797412">
                <a:tc>
                  <a:txBody>
                    <a:bodyPr/>
                    <a:lstStyle/>
                    <a:p>
                      <a:endParaRPr lang="de-AT" sz="2800" dirty="0">
                        <a:latin typeface="Arial" panose="020B0604020202020204" pitchFamily="34" charset="0"/>
                        <a:cs typeface="Arial" panose="020B0604020202020204" pitchFamily="34" charset="0"/>
                      </a:endParaRPr>
                    </a:p>
                  </a:txBody>
                  <a:tcPr/>
                </a:tc>
                <a:tc>
                  <a:txBody>
                    <a:bodyPr/>
                    <a:lstStyle/>
                    <a:p>
                      <a:pPr>
                        <a:lnSpc>
                          <a:spcPct val="110000"/>
                        </a:lnSpc>
                      </a:pPr>
                      <a:endParaRPr lang="de-AT"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69394039"/>
                  </a:ext>
                </a:extLst>
              </a:tr>
            </a:tbl>
          </a:graphicData>
        </a:graphic>
      </p:graphicFrame>
      <p:sp>
        <p:nvSpPr>
          <p:cNvPr id="5" name="Inhaltsplatzhalter 2"/>
          <p:cNvSpPr>
            <a:spLocks noGrp="1"/>
          </p:cNvSpPr>
          <p:nvPr>
            <p:ph idx="4294967295"/>
          </p:nvPr>
        </p:nvSpPr>
        <p:spPr>
          <a:xfrm>
            <a:off x="838200" y="1881612"/>
            <a:ext cx="10475794" cy="2313018"/>
          </a:xfrm>
        </p:spPr>
        <p:txBody>
          <a:bodyPr>
            <a:noAutofit/>
          </a:bodyPr>
          <a:lstStyle/>
          <a:p>
            <a:pPr marL="0" indent="0">
              <a:lnSpc>
                <a:spcPct val="110000"/>
              </a:lnSpc>
              <a:spcBef>
                <a:spcPts val="0"/>
              </a:spcBef>
              <a:buNone/>
            </a:pPr>
            <a:r>
              <a:rPr lang="de-DE" dirty="0"/>
              <a:t>Gelegentlich kommt als Alternative zu einer simplen </a:t>
            </a:r>
            <a:r>
              <a:rPr lang="de-DE" b="1" dirty="0" err="1" smtClean="0"/>
              <a:t>if</a:t>
            </a:r>
            <a:r>
              <a:rPr lang="de-DE" b="1" dirty="0" smtClean="0"/>
              <a:t>-</a:t>
            </a:r>
            <a:r>
              <a:rPr lang="de-DE" b="1" dirty="0" err="1" smtClean="0"/>
              <a:t>else</a:t>
            </a:r>
            <a:r>
              <a:rPr lang="de-DE" b="1" dirty="0" smtClean="0"/>
              <a:t>-Anweisung</a:t>
            </a:r>
            <a:r>
              <a:rPr lang="de-DE" dirty="0"/>
              <a:t>, die zur Berechnung eines Wertes bedingungsabhängig zwei unterschiedliche Ausdrücke benutzt, der Konditionaloperator in Frage, z</a:t>
            </a:r>
            <a:r>
              <a:rPr lang="de-DE" dirty="0" smtClean="0"/>
              <a:t>. B</a:t>
            </a:r>
            <a:r>
              <a:rPr lang="de-DE" dirty="0"/>
              <a:t>.: </a:t>
            </a:r>
            <a:endParaRPr lang="de-DE" dirty="0" smtClean="0"/>
          </a:p>
        </p:txBody>
      </p:sp>
      <p:pic>
        <p:nvPicPr>
          <p:cNvPr id="4" name="Grafik 3"/>
          <p:cNvPicPr>
            <a:picLocks noChangeAspect="1"/>
          </p:cNvPicPr>
          <p:nvPr/>
        </p:nvPicPr>
        <p:blipFill rotWithShape="1">
          <a:blip r:embed="rId2"/>
          <a:srcRect l="7246"/>
          <a:stretch/>
        </p:blipFill>
        <p:spPr>
          <a:xfrm>
            <a:off x="966578" y="4839736"/>
            <a:ext cx="5106608" cy="1606798"/>
          </a:xfrm>
          <a:prstGeom prst="rect">
            <a:avLst/>
          </a:prstGeom>
        </p:spPr>
      </p:pic>
      <p:pic>
        <p:nvPicPr>
          <p:cNvPr id="7" name="Grafik 6"/>
          <p:cNvPicPr>
            <a:picLocks noChangeAspect="1"/>
          </p:cNvPicPr>
          <p:nvPr/>
        </p:nvPicPr>
        <p:blipFill rotWithShape="1">
          <a:blip r:embed="rId3"/>
          <a:srcRect l="6675" r="2018"/>
          <a:stretch/>
        </p:blipFill>
        <p:spPr>
          <a:xfrm>
            <a:off x="6129499" y="4839736"/>
            <a:ext cx="5073890" cy="826028"/>
          </a:xfrm>
          <a:prstGeom prst="rect">
            <a:avLst/>
          </a:prstGeom>
        </p:spPr>
      </p:pic>
    </p:spTree>
    <p:extLst>
      <p:ext uri="{BB962C8B-B14F-4D97-AF65-F5344CB8AC3E}">
        <p14:creationId xmlns:p14="http://schemas.microsoft.com/office/powerpoint/2010/main" val="35263103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err="1" smtClean="0"/>
              <a:t>If</a:t>
            </a:r>
            <a:r>
              <a:rPr lang="de-DE" dirty="0" smtClean="0"/>
              <a:t>-</a:t>
            </a:r>
            <a:r>
              <a:rPr lang="de-DE" dirty="0" err="1" smtClean="0"/>
              <a:t>else</a:t>
            </a:r>
            <a:r>
              <a:rPr lang="de-DE" dirty="0" smtClean="0"/>
              <a:t>-anweisung</a:t>
            </a:r>
            <a:br>
              <a:rPr lang="de-DE" dirty="0" smtClean="0"/>
            </a:br>
            <a:r>
              <a:rPr lang="de-DE" dirty="0" smtClean="0"/>
              <a:t>Beispiel</a:t>
            </a:r>
            <a:endParaRPr lang="de-AT" dirty="0"/>
          </a:p>
        </p:txBody>
      </p:sp>
      <p:graphicFrame>
        <p:nvGraphicFramePr>
          <p:cNvPr id="2" name="Tabelle 1"/>
          <p:cNvGraphicFramePr>
            <a:graphicFrameLocks noGrp="1"/>
          </p:cNvGraphicFramePr>
          <p:nvPr>
            <p:extLst>
              <p:ext uri="{D42A27DB-BD31-4B8C-83A1-F6EECF244321}">
                <p14:modId xmlns:p14="http://schemas.microsoft.com/office/powerpoint/2010/main" val="1752861917"/>
              </p:ext>
            </p:extLst>
          </p:nvPr>
        </p:nvGraphicFramePr>
        <p:xfrm>
          <a:off x="902019" y="1807717"/>
          <a:ext cx="10475260" cy="4650956"/>
        </p:xfrm>
        <a:graphic>
          <a:graphicData uri="http://schemas.openxmlformats.org/drawingml/2006/table">
            <a:tbl>
              <a:tblPr firstRow="1" bandRow="1">
                <a:tableStyleId>{912C8C85-51F0-491E-9774-3900AFEF0FD7}</a:tableStyleId>
              </a:tblPr>
              <a:tblGrid>
                <a:gridCol w="7223409">
                  <a:extLst>
                    <a:ext uri="{9D8B030D-6E8A-4147-A177-3AD203B41FA5}">
                      <a16:colId xmlns:a16="http://schemas.microsoft.com/office/drawing/2014/main" val="23771258"/>
                    </a:ext>
                  </a:extLst>
                </a:gridCol>
                <a:gridCol w="3251851">
                  <a:extLst>
                    <a:ext uri="{9D8B030D-6E8A-4147-A177-3AD203B41FA5}">
                      <a16:colId xmlns:a16="http://schemas.microsoft.com/office/drawing/2014/main" val="2014487601"/>
                    </a:ext>
                  </a:extLst>
                </a:gridCol>
              </a:tblGrid>
              <a:tr h="598988">
                <a:tc>
                  <a:txBody>
                    <a:bodyPr/>
                    <a:lstStyle/>
                    <a:p>
                      <a:r>
                        <a:rPr lang="de-DE" sz="2800" dirty="0" smtClean="0">
                          <a:latin typeface="Arial" panose="020B0604020202020204" pitchFamily="34" charset="0"/>
                          <a:cs typeface="Arial" panose="020B0604020202020204" pitchFamily="34" charset="0"/>
                        </a:rPr>
                        <a:t>Quellcode</a:t>
                      </a:r>
                      <a:endParaRPr lang="de-AT" sz="2800" dirty="0">
                        <a:latin typeface="Arial" panose="020B0604020202020204" pitchFamily="34" charset="0"/>
                        <a:cs typeface="Arial" panose="020B0604020202020204" pitchFamily="34" charset="0"/>
                      </a:endParaRPr>
                    </a:p>
                  </a:txBody>
                  <a:tcPr/>
                </a:tc>
                <a:tc>
                  <a:txBody>
                    <a:bodyPr/>
                    <a:lstStyle/>
                    <a:p>
                      <a:r>
                        <a:rPr lang="de-DE" sz="2800" dirty="0" smtClean="0">
                          <a:latin typeface="Arial" panose="020B0604020202020204" pitchFamily="34" charset="0"/>
                          <a:cs typeface="Arial" panose="020B0604020202020204" pitchFamily="34" charset="0"/>
                        </a:rPr>
                        <a:t>Ein- und Ausgabe</a:t>
                      </a:r>
                      <a:endParaRPr lang="de-AT"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06524706"/>
                  </a:ext>
                </a:extLst>
              </a:tr>
              <a:tr h="4051968">
                <a:tc>
                  <a:txBody>
                    <a:bodyPr/>
                    <a:lstStyle/>
                    <a:p>
                      <a:endParaRPr lang="de-AT" sz="2800" dirty="0">
                        <a:latin typeface="Arial" panose="020B0604020202020204" pitchFamily="34" charset="0"/>
                        <a:cs typeface="Arial" panose="020B0604020202020204" pitchFamily="34" charset="0"/>
                      </a:endParaRPr>
                    </a:p>
                  </a:txBody>
                  <a:tcPr/>
                </a:tc>
                <a:tc>
                  <a:txBody>
                    <a:bodyPr/>
                    <a:lstStyle/>
                    <a:p>
                      <a:pPr>
                        <a:lnSpc>
                          <a:spcPct val="110000"/>
                        </a:lnSpc>
                      </a:pPr>
                      <a:r>
                        <a:rPr lang="de-DE" sz="2800" dirty="0" smtClean="0">
                          <a:latin typeface="Arial" panose="020B0604020202020204" pitchFamily="34" charset="0"/>
                          <a:cs typeface="Arial" panose="020B0604020202020204" pitchFamily="34" charset="0"/>
                        </a:rPr>
                        <a:t>Days = 29</a:t>
                      </a:r>
                      <a:endParaRPr lang="de-AT"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69394039"/>
                  </a:ext>
                </a:extLst>
              </a:tr>
            </a:tbl>
          </a:graphicData>
        </a:graphic>
      </p:graphicFrame>
      <p:pic>
        <p:nvPicPr>
          <p:cNvPr id="4" name="Grafik 3"/>
          <p:cNvPicPr>
            <a:picLocks noChangeAspect="1"/>
          </p:cNvPicPr>
          <p:nvPr/>
        </p:nvPicPr>
        <p:blipFill rotWithShape="1">
          <a:blip r:embed="rId2"/>
          <a:srcRect l="5983" r="416"/>
          <a:stretch/>
        </p:blipFill>
        <p:spPr>
          <a:xfrm>
            <a:off x="965772" y="2564427"/>
            <a:ext cx="7042764" cy="3755350"/>
          </a:xfrm>
          <a:prstGeom prst="rect">
            <a:avLst/>
          </a:prstGeom>
        </p:spPr>
      </p:pic>
    </p:spTree>
    <p:extLst>
      <p:ext uri="{BB962C8B-B14F-4D97-AF65-F5344CB8AC3E}">
        <p14:creationId xmlns:p14="http://schemas.microsoft.com/office/powerpoint/2010/main" val="2474428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switch</a:t>
            </a:r>
            <a:r>
              <a:rPr lang="de-DE" dirty="0" smtClean="0"/>
              <a:t>-anweisung</a:t>
            </a:r>
            <a:br>
              <a:rPr lang="de-DE" dirty="0" smtClean="0"/>
            </a:br>
            <a:r>
              <a:rPr lang="de-DE" dirty="0" smtClean="0"/>
              <a:t>Programmablaufplan</a:t>
            </a:r>
            <a:endParaRPr lang="de-AT" dirty="0"/>
          </a:p>
        </p:txBody>
      </p:sp>
      <p:sp>
        <p:nvSpPr>
          <p:cNvPr id="12" name="Inhaltsplatzhalter 2"/>
          <p:cNvSpPr>
            <a:spLocks noGrp="1"/>
          </p:cNvSpPr>
          <p:nvPr>
            <p:ph idx="4294967295"/>
          </p:nvPr>
        </p:nvSpPr>
        <p:spPr>
          <a:xfrm>
            <a:off x="838200" y="1881611"/>
            <a:ext cx="4207329" cy="4643173"/>
          </a:xfrm>
        </p:spPr>
        <p:txBody>
          <a:bodyPr>
            <a:normAutofit fontScale="92500" lnSpcReduction="10000"/>
          </a:bodyPr>
          <a:lstStyle/>
          <a:p>
            <a:pPr marL="0" indent="0">
              <a:lnSpc>
                <a:spcPct val="110000"/>
              </a:lnSpc>
              <a:spcBef>
                <a:spcPts val="0"/>
              </a:spcBef>
              <a:buNone/>
            </a:pPr>
            <a:r>
              <a:rPr lang="de-DE" dirty="0"/>
              <a:t>Wenn eine Fallunterscheidung mit mehr als zwei Alternativen in Abhängigkeit vom Wert </a:t>
            </a:r>
            <a:r>
              <a:rPr lang="de-DE" i="1" dirty="0"/>
              <a:t>eines</a:t>
            </a:r>
            <a:r>
              <a:rPr lang="de-DE" dirty="0"/>
              <a:t> Ausdrucks vorgenommen werden soll dann ist eine </a:t>
            </a:r>
            <a:r>
              <a:rPr lang="de-DE" b="1" dirty="0" err="1"/>
              <a:t>switch</a:t>
            </a:r>
            <a:r>
              <a:rPr lang="de-DE" b="1" dirty="0"/>
              <a:t>-Anweisung</a:t>
            </a:r>
            <a:r>
              <a:rPr lang="de-DE" dirty="0"/>
              <a:t> weitaus handlicher als eine verschachtelte </a:t>
            </a:r>
            <a:r>
              <a:rPr lang="de-DE" b="1" dirty="0" err="1" smtClean="0"/>
              <a:t>if</a:t>
            </a:r>
            <a:r>
              <a:rPr lang="de-DE" b="1" dirty="0" smtClean="0"/>
              <a:t>-</a:t>
            </a:r>
            <a:r>
              <a:rPr lang="de-DE" b="1" dirty="0" err="1" smtClean="0"/>
              <a:t>else</a:t>
            </a:r>
            <a:r>
              <a:rPr lang="de-DE" b="1" dirty="0" smtClean="0"/>
              <a:t>-Konstruktion</a:t>
            </a:r>
            <a:r>
              <a:rPr lang="de-DE" dirty="0" smtClean="0"/>
              <a:t>.</a:t>
            </a:r>
            <a:endParaRPr lang="de-DE" sz="3600" b="1" dirty="0">
              <a:latin typeface="Courier New" panose="02070309020205020404" pitchFamily="49" charset="0"/>
              <a:cs typeface="Courier New" panose="02070309020205020404" pitchFamily="49" charset="0"/>
            </a:endParaRPr>
          </a:p>
        </p:txBody>
      </p:sp>
      <p:pic>
        <p:nvPicPr>
          <p:cNvPr id="5" name="Grafik 4"/>
          <p:cNvPicPr>
            <a:picLocks noChangeAspect="1"/>
          </p:cNvPicPr>
          <p:nvPr/>
        </p:nvPicPr>
        <p:blipFill rotWithShape="1">
          <a:blip r:embed="rId2"/>
          <a:srcRect l="3288" t="939" b="2365"/>
          <a:stretch/>
        </p:blipFill>
        <p:spPr>
          <a:xfrm>
            <a:off x="5203378" y="1763485"/>
            <a:ext cx="6988622" cy="4761299"/>
          </a:xfrm>
          <a:prstGeom prst="rect">
            <a:avLst/>
          </a:prstGeom>
        </p:spPr>
      </p:pic>
    </p:spTree>
    <p:extLst>
      <p:ext uri="{BB962C8B-B14F-4D97-AF65-F5344CB8AC3E}">
        <p14:creationId xmlns:p14="http://schemas.microsoft.com/office/powerpoint/2010/main" val="14762862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p:cNvSpPr txBox="1">
            <a:spLocks/>
          </p:cNvSpPr>
          <p:nvPr/>
        </p:nvSpPr>
        <p:spPr>
          <a:xfrm>
            <a:off x="838200" y="1881611"/>
            <a:ext cx="10526486" cy="4643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de-DE" dirty="0" smtClean="0"/>
              <a:t>In Bezug auf den Datentyp des steuernden Ausdrucks ist Java recht flexibel und erlaubt: </a:t>
            </a:r>
          </a:p>
          <a:p>
            <a:pPr marL="0" indent="0">
              <a:lnSpc>
                <a:spcPct val="110000"/>
              </a:lnSpc>
              <a:spcBef>
                <a:spcPts val="0"/>
              </a:spcBef>
              <a:buFont typeface="Arial" panose="020B0604020202020204" pitchFamily="34" charset="0"/>
              <a:buNone/>
            </a:pPr>
            <a:endParaRPr lang="de-DE" dirty="0" smtClean="0"/>
          </a:p>
          <a:p>
            <a:pPr>
              <a:lnSpc>
                <a:spcPct val="110000"/>
              </a:lnSpc>
              <a:spcBef>
                <a:spcPts val="0"/>
              </a:spcBef>
            </a:pPr>
            <a:r>
              <a:rPr lang="de-DE" dirty="0" smtClean="0"/>
              <a:t>Integrale </a:t>
            </a:r>
            <a:r>
              <a:rPr lang="de-DE" dirty="0"/>
              <a:t>primitive Datentypen: </a:t>
            </a:r>
            <a:r>
              <a:rPr lang="de-DE" b="1" dirty="0" err="1"/>
              <a:t>byte</a:t>
            </a:r>
            <a:r>
              <a:rPr lang="de-DE" dirty="0"/>
              <a:t>, </a:t>
            </a:r>
            <a:r>
              <a:rPr lang="de-DE" b="1" dirty="0" err="1"/>
              <a:t>short</a:t>
            </a:r>
            <a:r>
              <a:rPr lang="de-DE" dirty="0"/>
              <a:t>, </a:t>
            </a:r>
            <a:r>
              <a:rPr lang="de-DE" b="1" dirty="0" err="1"/>
              <a:t>char</a:t>
            </a:r>
            <a:r>
              <a:rPr lang="de-DE" dirty="0"/>
              <a:t> oder </a:t>
            </a:r>
            <a:r>
              <a:rPr lang="de-DE" b="1" dirty="0" err="1"/>
              <a:t>int</a:t>
            </a:r>
            <a:r>
              <a:rPr lang="de-DE" dirty="0"/>
              <a:t> </a:t>
            </a:r>
            <a:r>
              <a:rPr lang="de-DE" dirty="0" smtClean="0"/>
              <a:t/>
            </a:r>
            <a:br>
              <a:rPr lang="de-DE" dirty="0" smtClean="0"/>
            </a:br>
            <a:r>
              <a:rPr lang="de-DE" dirty="0" smtClean="0"/>
              <a:t>(</a:t>
            </a:r>
            <a:r>
              <a:rPr lang="de-DE" dirty="0"/>
              <a:t>nicht </a:t>
            </a:r>
            <a:r>
              <a:rPr lang="de-DE" dirty="0" err="1"/>
              <a:t>long</a:t>
            </a:r>
            <a:r>
              <a:rPr lang="de-DE" dirty="0"/>
              <a:t>!) </a:t>
            </a:r>
          </a:p>
          <a:p>
            <a:pPr>
              <a:lnSpc>
                <a:spcPct val="110000"/>
              </a:lnSpc>
              <a:spcBef>
                <a:spcPts val="0"/>
              </a:spcBef>
            </a:pPr>
            <a:r>
              <a:rPr lang="de-DE" dirty="0" smtClean="0"/>
              <a:t>Zeichenfolgen </a:t>
            </a:r>
            <a:r>
              <a:rPr lang="de-DE" dirty="0"/>
              <a:t>(Objekte der Klasse </a:t>
            </a:r>
            <a:r>
              <a:rPr lang="de-DE" b="1" dirty="0"/>
              <a:t>String</a:t>
            </a:r>
            <a:r>
              <a:rPr lang="de-DE" dirty="0"/>
              <a:t>) </a:t>
            </a:r>
          </a:p>
          <a:p>
            <a:pPr>
              <a:lnSpc>
                <a:spcPct val="110000"/>
              </a:lnSpc>
              <a:spcBef>
                <a:spcPts val="0"/>
              </a:spcBef>
            </a:pPr>
            <a:r>
              <a:rPr lang="de-DE" dirty="0" smtClean="0"/>
              <a:t>Aufzählungstypen </a:t>
            </a:r>
            <a:r>
              <a:rPr lang="de-DE" dirty="0"/>
              <a:t>(siehe unten) </a:t>
            </a:r>
          </a:p>
          <a:p>
            <a:pPr>
              <a:lnSpc>
                <a:spcPct val="110000"/>
              </a:lnSpc>
              <a:spcBef>
                <a:spcPts val="0"/>
              </a:spcBef>
            </a:pPr>
            <a:r>
              <a:rPr lang="de-DE" dirty="0" smtClean="0"/>
              <a:t>Verpackungsklassen </a:t>
            </a:r>
            <a:r>
              <a:rPr lang="de-DE" dirty="0"/>
              <a:t>(siehe unten) für integrale primitive Datentypen: </a:t>
            </a:r>
            <a:r>
              <a:rPr lang="de-DE" b="1" dirty="0"/>
              <a:t>Byte</a:t>
            </a:r>
            <a:r>
              <a:rPr lang="de-DE" dirty="0"/>
              <a:t>, </a:t>
            </a:r>
            <a:r>
              <a:rPr lang="de-DE" b="1" dirty="0"/>
              <a:t>Short</a:t>
            </a:r>
            <a:r>
              <a:rPr lang="de-DE" dirty="0"/>
              <a:t>, </a:t>
            </a:r>
            <a:r>
              <a:rPr lang="de-DE" b="1" dirty="0" err="1"/>
              <a:t>Character</a:t>
            </a:r>
            <a:r>
              <a:rPr lang="de-DE" dirty="0"/>
              <a:t> oder </a:t>
            </a:r>
            <a:r>
              <a:rPr lang="de-DE" b="1" dirty="0"/>
              <a:t>Integer</a:t>
            </a:r>
            <a:r>
              <a:rPr lang="de-DE" dirty="0"/>
              <a:t> (nicht Long!) </a:t>
            </a:r>
          </a:p>
        </p:txBody>
      </p:sp>
      <p:sp>
        <p:nvSpPr>
          <p:cNvPr id="7" name="Titel 5"/>
          <p:cNvSpPr>
            <a:spLocks noGrp="1"/>
          </p:cNvSpPr>
          <p:nvPr>
            <p:ph type="title"/>
          </p:nvPr>
        </p:nvSpPr>
        <p:spPr>
          <a:xfrm>
            <a:off x="838200" y="365125"/>
            <a:ext cx="8757062" cy="1325563"/>
          </a:xfrm>
        </p:spPr>
        <p:txBody>
          <a:bodyPr/>
          <a:lstStyle/>
          <a:p>
            <a:r>
              <a:rPr lang="de-DE" dirty="0" err="1" smtClean="0"/>
              <a:t>switch</a:t>
            </a:r>
            <a:r>
              <a:rPr lang="de-DE" dirty="0" smtClean="0"/>
              <a:t>-anweisung</a:t>
            </a:r>
            <a:endParaRPr lang="de-AT" dirty="0"/>
          </a:p>
        </p:txBody>
      </p:sp>
    </p:spTree>
    <p:extLst>
      <p:ext uri="{BB962C8B-B14F-4D97-AF65-F5344CB8AC3E}">
        <p14:creationId xmlns:p14="http://schemas.microsoft.com/office/powerpoint/2010/main" val="1459991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switch</a:t>
            </a:r>
            <a:r>
              <a:rPr lang="de-DE" dirty="0" smtClean="0"/>
              <a:t>-anweisung</a:t>
            </a:r>
            <a:br>
              <a:rPr lang="de-DE" dirty="0" smtClean="0"/>
            </a:br>
            <a:r>
              <a:rPr lang="de-DE" dirty="0" err="1" smtClean="0"/>
              <a:t>syntaxdiagramm</a:t>
            </a:r>
            <a:endParaRPr lang="de-AT" dirty="0"/>
          </a:p>
        </p:txBody>
      </p:sp>
      <p:pic>
        <p:nvPicPr>
          <p:cNvPr id="7" name="Grafik 6"/>
          <p:cNvPicPr>
            <a:picLocks noChangeAspect="1"/>
          </p:cNvPicPr>
          <p:nvPr/>
        </p:nvPicPr>
        <p:blipFill rotWithShape="1">
          <a:blip r:embed="rId2"/>
          <a:srcRect t="3058" b="6920"/>
          <a:stretch/>
        </p:blipFill>
        <p:spPr>
          <a:xfrm>
            <a:off x="838198" y="1894116"/>
            <a:ext cx="9965923" cy="4784274"/>
          </a:xfrm>
          <a:prstGeom prst="rect">
            <a:avLst/>
          </a:prstGeom>
        </p:spPr>
      </p:pic>
    </p:spTree>
    <p:extLst>
      <p:ext uri="{BB962C8B-B14F-4D97-AF65-F5344CB8AC3E}">
        <p14:creationId xmlns:p14="http://schemas.microsoft.com/office/powerpoint/2010/main" val="17366142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err="1" smtClean="0"/>
              <a:t>switch</a:t>
            </a:r>
            <a:r>
              <a:rPr lang="de-DE" dirty="0" smtClean="0"/>
              <a:t>-anweisung</a:t>
            </a:r>
            <a:br>
              <a:rPr lang="de-DE" dirty="0" smtClean="0"/>
            </a:br>
            <a:r>
              <a:rPr lang="de-DE" dirty="0" smtClean="0"/>
              <a:t>Beispiel</a:t>
            </a:r>
            <a:endParaRPr lang="de-AT" dirty="0"/>
          </a:p>
        </p:txBody>
      </p:sp>
      <p:graphicFrame>
        <p:nvGraphicFramePr>
          <p:cNvPr id="2" name="Tabelle 1"/>
          <p:cNvGraphicFramePr>
            <a:graphicFrameLocks noGrp="1"/>
          </p:cNvGraphicFramePr>
          <p:nvPr>
            <p:extLst>
              <p:ext uri="{D42A27DB-BD31-4B8C-83A1-F6EECF244321}">
                <p14:modId xmlns:p14="http://schemas.microsoft.com/office/powerpoint/2010/main" val="111348204"/>
              </p:ext>
            </p:extLst>
          </p:nvPr>
        </p:nvGraphicFramePr>
        <p:xfrm>
          <a:off x="902019" y="2546271"/>
          <a:ext cx="10475260" cy="4088991"/>
        </p:xfrm>
        <a:graphic>
          <a:graphicData uri="http://schemas.openxmlformats.org/drawingml/2006/table">
            <a:tbl>
              <a:tblPr firstRow="1" bandRow="1">
                <a:tableStyleId>{912C8C85-51F0-491E-9774-3900AFEF0FD7}</a:tableStyleId>
              </a:tblPr>
              <a:tblGrid>
                <a:gridCol w="8347489">
                  <a:extLst>
                    <a:ext uri="{9D8B030D-6E8A-4147-A177-3AD203B41FA5}">
                      <a16:colId xmlns:a16="http://schemas.microsoft.com/office/drawing/2014/main" val="23771258"/>
                    </a:ext>
                  </a:extLst>
                </a:gridCol>
                <a:gridCol w="2127771">
                  <a:extLst>
                    <a:ext uri="{9D8B030D-6E8A-4147-A177-3AD203B41FA5}">
                      <a16:colId xmlns:a16="http://schemas.microsoft.com/office/drawing/2014/main" val="2014487601"/>
                    </a:ext>
                  </a:extLst>
                </a:gridCol>
              </a:tblGrid>
              <a:tr h="526613">
                <a:tc>
                  <a:txBody>
                    <a:bodyPr/>
                    <a:lstStyle/>
                    <a:p>
                      <a:r>
                        <a:rPr lang="de-DE" sz="2800" dirty="0" smtClean="0">
                          <a:latin typeface="Arial" panose="020B0604020202020204" pitchFamily="34" charset="0"/>
                          <a:cs typeface="Arial" panose="020B0604020202020204" pitchFamily="34" charset="0"/>
                        </a:rPr>
                        <a:t>Quellcode</a:t>
                      </a:r>
                      <a:endParaRPr lang="de-AT" sz="2800" dirty="0">
                        <a:latin typeface="Arial" panose="020B0604020202020204" pitchFamily="34" charset="0"/>
                        <a:cs typeface="Arial" panose="020B0604020202020204" pitchFamily="34" charset="0"/>
                      </a:endParaRPr>
                    </a:p>
                  </a:txBody>
                  <a:tcPr>
                    <a:lnB w="12700" cap="flat" cmpd="sng" algn="ctr">
                      <a:solidFill>
                        <a:schemeClr val="bg1">
                          <a:lumMod val="85000"/>
                        </a:schemeClr>
                      </a:solidFill>
                      <a:prstDash val="solid"/>
                      <a:round/>
                      <a:headEnd type="none" w="med" len="med"/>
                      <a:tailEnd type="none" w="med" len="med"/>
                    </a:lnB>
                  </a:tcPr>
                </a:tc>
                <a:tc>
                  <a:txBody>
                    <a:bodyPr/>
                    <a:lstStyle/>
                    <a:p>
                      <a:r>
                        <a:rPr lang="de-DE" sz="2800" dirty="0" smtClean="0">
                          <a:latin typeface="Arial" panose="020B0604020202020204" pitchFamily="34" charset="0"/>
                          <a:cs typeface="Arial" panose="020B0604020202020204" pitchFamily="34" charset="0"/>
                        </a:rPr>
                        <a:t>Ausgabe</a:t>
                      </a:r>
                      <a:endParaRPr lang="de-AT" sz="2800" dirty="0">
                        <a:latin typeface="Arial" panose="020B0604020202020204" pitchFamily="34" charset="0"/>
                        <a:cs typeface="Arial" panose="020B0604020202020204" pitchFamily="34" charset="0"/>
                      </a:endParaRPr>
                    </a:p>
                  </a:txBody>
                  <a:tcPr>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606524706"/>
                  </a:ext>
                </a:extLst>
              </a:tr>
              <a:tr h="3562378">
                <a:tc>
                  <a:txBody>
                    <a:bodyPr/>
                    <a:lstStyle/>
                    <a:p>
                      <a:endParaRPr lang="de-AT" sz="2800" dirty="0">
                        <a:latin typeface="Arial" panose="020B0604020202020204" pitchFamily="34" charset="0"/>
                        <a:cs typeface="Arial" panose="020B060402020202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nSpc>
                          <a:spcPct val="110000"/>
                        </a:lnSpc>
                      </a:pPr>
                      <a:r>
                        <a:rPr lang="de-DE" sz="2800" dirty="0" smtClean="0">
                          <a:latin typeface="Arial" panose="020B0604020202020204" pitchFamily="34" charset="0"/>
                          <a:cs typeface="Arial" panose="020B0604020202020204" pitchFamily="34" charset="0"/>
                        </a:rPr>
                        <a:t>Der Wert</a:t>
                      </a:r>
                      <a:r>
                        <a:rPr lang="de-DE" sz="2800" baseline="0" dirty="0" smtClean="0">
                          <a:latin typeface="Arial" panose="020B0604020202020204" pitchFamily="34" charset="0"/>
                          <a:cs typeface="Arial" panose="020B0604020202020204" pitchFamily="34" charset="0"/>
                        </a:rPr>
                        <a:t> </a:t>
                      </a:r>
                      <a:br>
                        <a:rPr lang="de-DE" sz="2800" baseline="0" dirty="0" smtClean="0">
                          <a:latin typeface="Arial" panose="020B0604020202020204" pitchFamily="34" charset="0"/>
                          <a:cs typeface="Arial" panose="020B0604020202020204" pitchFamily="34" charset="0"/>
                        </a:rPr>
                      </a:br>
                      <a:r>
                        <a:rPr lang="de-DE" sz="2800" baseline="0" dirty="0" smtClean="0">
                          <a:latin typeface="Arial" panose="020B0604020202020204" pitchFamily="34" charset="0"/>
                          <a:cs typeface="Arial" panose="020B0604020202020204" pitchFamily="34" charset="0"/>
                        </a:rPr>
                        <a:t>ist gleich </a:t>
                      </a:r>
                      <a:br>
                        <a:rPr lang="de-DE" sz="2800" baseline="0" dirty="0" smtClean="0">
                          <a:latin typeface="Arial" panose="020B0604020202020204" pitchFamily="34" charset="0"/>
                          <a:cs typeface="Arial" panose="020B0604020202020204" pitchFamily="34" charset="0"/>
                        </a:rPr>
                      </a:br>
                      <a:r>
                        <a:rPr lang="de-DE" sz="2800" baseline="0" dirty="0" smtClean="0">
                          <a:latin typeface="Arial" panose="020B0604020202020204" pitchFamily="34" charset="0"/>
                          <a:cs typeface="Arial" panose="020B0604020202020204" pitchFamily="34" charset="0"/>
                        </a:rPr>
                        <a:t>4 oder 5</a:t>
                      </a:r>
                      <a:endParaRPr lang="de-AT" sz="2800" dirty="0">
                        <a:latin typeface="Arial" panose="020B0604020202020204" pitchFamily="34" charset="0"/>
                        <a:cs typeface="Arial" panose="020B0604020202020204" pitchFamily="34" charset="0"/>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069394039"/>
                  </a:ext>
                </a:extLst>
              </a:tr>
            </a:tbl>
          </a:graphicData>
        </a:graphic>
      </p:graphicFrame>
      <p:pic>
        <p:nvPicPr>
          <p:cNvPr id="3" name="Grafik 2"/>
          <p:cNvPicPr>
            <a:picLocks noChangeAspect="1"/>
          </p:cNvPicPr>
          <p:nvPr/>
        </p:nvPicPr>
        <p:blipFill rotWithShape="1">
          <a:blip r:embed="rId2"/>
          <a:srcRect l="5100"/>
          <a:stretch/>
        </p:blipFill>
        <p:spPr>
          <a:xfrm>
            <a:off x="961294" y="3324228"/>
            <a:ext cx="8180469" cy="3182080"/>
          </a:xfrm>
          <a:prstGeom prst="rect">
            <a:avLst/>
          </a:prstGeom>
        </p:spPr>
      </p:pic>
      <p:sp>
        <p:nvSpPr>
          <p:cNvPr id="7" name="Inhaltsplatzhalter 2"/>
          <p:cNvSpPr txBox="1">
            <a:spLocks/>
          </p:cNvSpPr>
          <p:nvPr/>
        </p:nvSpPr>
        <p:spPr>
          <a:xfrm>
            <a:off x="838200" y="1881611"/>
            <a:ext cx="10526486" cy="46431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None/>
            </a:pPr>
            <a:r>
              <a:rPr lang="de-DE" dirty="0"/>
              <a:t>E</a:t>
            </a:r>
            <a:r>
              <a:rPr lang="de-DE" dirty="0" smtClean="0"/>
              <a:t>infaches und </a:t>
            </a:r>
            <a:r>
              <a:rPr lang="de-DE" dirty="0"/>
              <a:t>sinnfreies Exemplar zur Erläuterung der </a:t>
            </a:r>
            <a:r>
              <a:rPr lang="de-DE" dirty="0" smtClean="0"/>
              <a:t>Syntax:</a:t>
            </a:r>
            <a:endParaRPr lang="de-DE" dirty="0"/>
          </a:p>
        </p:txBody>
      </p:sp>
    </p:spTree>
    <p:extLst>
      <p:ext uri="{BB962C8B-B14F-4D97-AF65-F5344CB8AC3E}">
        <p14:creationId xmlns:p14="http://schemas.microsoft.com/office/powerpoint/2010/main" val="22774307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switch</a:t>
            </a:r>
            <a:r>
              <a:rPr lang="de-DE" dirty="0" smtClean="0"/>
              <a:t>-anweisung</a:t>
            </a:r>
            <a:endParaRPr lang="de-AT" dirty="0"/>
          </a:p>
        </p:txBody>
      </p:sp>
      <p:sp>
        <p:nvSpPr>
          <p:cNvPr id="3" name="Inhaltsplatzhalter 2"/>
          <p:cNvSpPr>
            <a:spLocks noGrp="1"/>
          </p:cNvSpPr>
          <p:nvPr>
            <p:ph idx="1"/>
          </p:nvPr>
        </p:nvSpPr>
        <p:spPr/>
        <p:txBody>
          <a:bodyPr>
            <a:noAutofit/>
          </a:bodyPr>
          <a:lstStyle/>
          <a:p>
            <a:pPr marL="0" indent="0">
              <a:lnSpc>
                <a:spcPct val="110000"/>
              </a:lnSpc>
              <a:spcBef>
                <a:spcPts val="0"/>
              </a:spcBef>
              <a:buNone/>
            </a:pPr>
            <a:r>
              <a:rPr lang="de-DE" sz="2400" dirty="0"/>
              <a:t>Als </a:t>
            </a:r>
            <a:r>
              <a:rPr lang="de-DE" sz="2400" b="1" dirty="0" err="1"/>
              <a:t>case</a:t>
            </a:r>
            <a:r>
              <a:rPr lang="de-DE" sz="2400" b="1" dirty="0"/>
              <a:t>-Marken</a:t>
            </a:r>
            <a:r>
              <a:rPr lang="de-DE" sz="2400" dirty="0"/>
              <a:t> sind konstante Ausdrücke erlaubt, deren Wert schon der Compiler ermitteln kann (z.B. </a:t>
            </a:r>
            <a:r>
              <a:rPr lang="de-DE" sz="2400" dirty="0" err="1"/>
              <a:t>Literale</a:t>
            </a:r>
            <a:r>
              <a:rPr lang="de-DE" sz="2400" dirty="0"/>
              <a:t>, Konstanten oder mit konstanten Argumenten gebildete Ausdrücke). Außerdem muss der Datentyp einer Marke kompatibel zum Typ des </a:t>
            </a:r>
            <a:r>
              <a:rPr lang="de-DE" sz="2400" b="1" dirty="0" err="1"/>
              <a:t>switch</a:t>
            </a:r>
            <a:r>
              <a:rPr lang="de-DE" sz="2400" b="1" dirty="0"/>
              <a:t>-Ausdrucks</a:t>
            </a:r>
            <a:r>
              <a:rPr lang="de-DE" sz="2400" dirty="0"/>
              <a:t> sein. </a:t>
            </a:r>
          </a:p>
          <a:p>
            <a:pPr marL="0" indent="0">
              <a:lnSpc>
                <a:spcPct val="110000"/>
              </a:lnSpc>
              <a:spcBef>
                <a:spcPts val="0"/>
              </a:spcBef>
              <a:buNone/>
            </a:pPr>
            <a:r>
              <a:rPr lang="de-DE" sz="2400" dirty="0"/>
              <a:t> </a:t>
            </a:r>
          </a:p>
          <a:p>
            <a:pPr marL="0" indent="0">
              <a:lnSpc>
                <a:spcPct val="110000"/>
              </a:lnSpc>
              <a:spcBef>
                <a:spcPts val="0"/>
              </a:spcBef>
              <a:buNone/>
            </a:pPr>
            <a:r>
              <a:rPr lang="de-DE" sz="2400" dirty="0"/>
              <a:t>Stimmt beim Ablauf des Programms der Wert des </a:t>
            </a:r>
            <a:r>
              <a:rPr lang="de-DE" sz="2400" b="1" dirty="0" err="1"/>
              <a:t>switch</a:t>
            </a:r>
            <a:r>
              <a:rPr lang="de-DE" sz="2400" b="1" dirty="0"/>
              <a:t>-Ausdrucks</a:t>
            </a:r>
            <a:r>
              <a:rPr lang="de-DE" sz="2400" dirty="0"/>
              <a:t> mit einer </a:t>
            </a:r>
            <a:r>
              <a:rPr lang="de-DE" sz="2400" dirty="0" err="1"/>
              <a:t>case</a:t>
            </a:r>
            <a:r>
              <a:rPr lang="de-DE" sz="2400" dirty="0"/>
              <a:t>-Marke überein, dann wird die zugehörige Anweisung ausgeführt, ansonsten (falls vorhanden) die </a:t>
            </a:r>
            <a:r>
              <a:rPr lang="de-DE" sz="2400" b="1" dirty="0" err="1" smtClean="0"/>
              <a:t>default</a:t>
            </a:r>
            <a:r>
              <a:rPr lang="de-DE" sz="2400" b="1" dirty="0" smtClean="0"/>
              <a:t>-Anweisung</a:t>
            </a:r>
            <a:r>
              <a:rPr lang="de-DE" sz="2400" dirty="0"/>
              <a:t>. </a:t>
            </a:r>
          </a:p>
        </p:txBody>
      </p:sp>
    </p:spTree>
    <p:extLst>
      <p:ext uri="{BB962C8B-B14F-4D97-AF65-F5344CB8AC3E}">
        <p14:creationId xmlns:p14="http://schemas.microsoft.com/office/powerpoint/2010/main" val="16344753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switch</a:t>
            </a:r>
            <a:r>
              <a:rPr lang="de-DE" dirty="0" smtClean="0"/>
              <a:t>-anweisung</a:t>
            </a:r>
            <a:endParaRPr lang="de-AT" dirty="0"/>
          </a:p>
        </p:txBody>
      </p:sp>
      <p:sp>
        <p:nvSpPr>
          <p:cNvPr id="3" name="Inhaltsplatzhalter 2"/>
          <p:cNvSpPr>
            <a:spLocks noGrp="1"/>
          </p:cNvSpPr>
          <p:nvPr>
            <p:ph idx="1"/>
          </p:nvPr>
        </p:nvSpPr>
        <p:spPr/>
        <p:txBody>
          <a:bodyPr>
            <a:noAutofit/>
          </a:bodyPr>
          <a:lstStyle/>
          <a:p>
            <a:pPr marL="0" indent="0">
              <a:lnSpc>
                <a:spcPct val="110000"/>
              </a:lnSpc>
              <a:spcBef>
                <a:spcPts val="0"/>
              </a:spcBef>
              <a:buNone/>
            </a:pPr>
            <a:r>
              <a:rPr lang="de-DE" sz="2400" dirty="0" smtClean="0"/>
              <a:t>Nach </a:t>
            </a:r>
            <a:r>
              <a:rPr lang="de-DE" sz="2400" dirty="0"/>
              <a:t>der Ausführung einer „angesprungenen“ Anweisung wird die </a:t>
            </a:r>
            <a:r>
              <a:rPr lang="de-DE" sz="2400" b="1" dirty="0" err="1"/>
              <a:t>switch</a:t>
            </a:r>
            <a:r>
              <a:rPr lang="de-DE" sz="2400" b="1" dirty="0"/>
              <a:t>-Konstruktion</a:t>
            </a:r>
            <a:r>
              <a:rPr lang="de-DE" sz="2400" dirty="0"/>
              <a:t> jedoch nur dann verlassen, wenn der Fall mit einer </a:t>
            </a:r>
            <a:r>
              <a:rPr lang="de-DE" sz="2400" b="1" dirty="0"/>
              <a:t>break-Anweisung</a:t>
            </a:r>
            <a:r>
              <a:rPr lang="de-DE" sz="2400" dirty="0"/>
              <a:t> abgeschlossen wird. Ansonsten werden </a:t>
            </a:r>
            <a:r>
              <a:rPr lang="de-DE" sz="2400" dirty="0" smtClean="0"/>
              <a:t>auch </a:t>
            </a:r>
            <a:r>
              <a:rPr lang="de-DE" sz="2400" dirty="0"/>
              <a:t>noch die Anweisungen der nächsten Fälle (ggf. inkl. </a:t>
            </a:r>
            <a:r>
              <a:rPr lang="de-DE" sz="2400" b="1" dirty="0" err="1"/>
              <a:t>default</a:t>
            </a:r>
            <a:r>
              <a:rPr lang="de-DE" sz="2400" dirty="0"/>
              <a:t>) ausgeführt, nach unten entweder durch eine </a:t>
            </a:r>
            <a:r>
              <a:rPr lang="de-DE" sz="2400" b="1" dirty="0"/>
              <a:t>break-Anweisung</a:t>
            </a:r>
            <a:r>
              <a:rPr lang="de-DE" sz="2400" dirty="0"/>
              <a:t> gestoppt wird, oder die </a:t>
            </a:r>
            <a:r>
              <a:rPr lang="de-DE" sz="2400" b="1" dirty="0" err="1"/>
              <a:t>switch</a:t>
            </a:r>
            <a:r>
              <a:rPr lang="de-DE" sz="2400" b="1" dirty="0"/>
              <a:t>-Anweisung</a:t>
            </a:r>
            <a:r>
              <a:rPr lang="de-DE" sz="2400" dirty="0"/>
              <a:t> endet. Mit dem etwas gewöhnungsbedürftigen </a:t>
            </a:r>
            <a:r>
              <a:rPr lang="de-DE" sz="2400" b="1" dirty="0"/>
              <a:t>Durchfall-Prinzip</a:t>
            </a:r>
            <a:r>
              <a:rPr lang="de-DE" sz="2400" dirty="0"/>
              <a:t> kann man für geeignet angeordnete Fälle mit wenig Schreibaufwand kumulative Effekte kodieren, aber auch ärgerliche, </a:t>
            </a:r>
            <a:r>
              <a:rPr lang="de-DE" sz="2400" dirty="0" smtClean="0"/>
              <a:t>Programmierfehler </a:t>
            </a:r>
            <a:r>
              <a:rPr lang="de-DE" sz="2400" dirty="0"/>
              <a:t>durch vergessene </a:t>
            </a:r>
            <a:r>
              <a:rPr lang="de-DE" sz="2400" b="1" dirty="0"/>
              <a:t>break-Anweisungen</a:t>
            </a:r>
            <a:r>
              <a:rPr lang="de-DE" sz="2400" dirty="0"/>
              <a:t> produzieren</a:t>
            </a:r>
            <a:r>
              <a:rPr lang="de-DE" sz="2400" dirty="0" smtClean="0"/>
              <a:t>.</a:t>
            </a:r>
            <a:endParaRPr lang="de-AT" sz="2400" dirty="0"/>
          </a:p>
        </p:txBody>
      </p:sp>
    </p:spTree>
    <p:extLst>
      <p:ext uri="{BB962C8B-B14F-4D97-AF65-F5344CB8AC3E}">
        <p14:creationId xmlns:p14="http://schemas.microsoft.com/office/powerpoint/2010/main" val="754191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switch</a:t>
            </a:r>
            <a:r>
              <a:rPr lang="de-DE" dirty="0" smtClean="0"/>
              <a:t>-anweisung</a:t>
            </a:r>
            <a:endParaRPr lang="de-AT" dirty="0"/>
          </a:p>
        </p:txBody>
      </p:sp>
      <p:sp>
        <p:nvSpPr>
          <p:cNvPr id="3" name="Inhaltsplatzhalter 2"/>
          <p:cNvSpPr>
            <a:spLocks noGrp="1"/>
          </p:cNvSpPr>
          <p:nvPr>
            <p:ph idx="1"/>
          </p:nvPr>
        </p:nvSpPr>
        <p:spPr/>
        <p:txBody>
          <a:bodyPr>
            <a:noAutofit/>
          </a:bodyPr>
          <a:lstStyle/>
          <a:p>
            <a:pPr marL="0" indent="0">
              <a:lnSpc>
                <a:spcPct val="110000"/>
              </a:lnSpc>
              <a:spcBef>
                <a:spcPts val="0"/>
              </a:spcBef>
              <a:buNone/>
            </a:pPr>
            <a:r>
              <a:rPr lang="de-DE" sz="2400" dirty="0" smtClean="0"/>
              <a:t>Soll </a:t>
            </a:r>
            <a:r>
              <a:rPr lang="de-DE" sz="2400" dirty="0"/>
              <a:t>für mehrere Werte des </a:t>
            </a:r>
            <a:r>
              <a:rPr lang="de-DE" sz="2400" b="1" dirty="0" err="1"/>
              <a:t>switch</a:t>
            </a:r>
            <a:r>
              <a:rPr lang="de-DE" sz="2400" b="1" dirty="0"/>
              <a:t>-Ausdrucks</a:t>
            </a:r>
            <a:r>
              <a:rPr lang="de-DE" sz="2400" dirty="0"/>
              <a:t> dieselbe Anweisung ausgeführt werden, setzt man die zugehörigen </a:t>
            </a:r>
            <a:r>
              <a:rPr lang="de-DE" sz="2400" b="1" dirty="0" err="1"/>
              <a:t>case</a:t>
            </a:r>
            <a:r>
              <a:rPr lang="de-DE" sz="2400" b="1" dirty="0"/>
              <a:t>-Marken</a:t>
            </a:r>
            <a:r>
              <a:rPr lang="de-DE" sz="2400" dirty="0"/>
              <a:t> hintereinander und lässt die Anweisung auf die letzte Marke folgen. Leider gibt es keine Möglichkeit, eine </a:t>
            </a:r>
            <a:r>
              <a:rPr lang="de-DE" sz="2400" i="1" dirty="0"/>
              <a:t>Serie</a:t>
            </a:r>
            <a:r>
              <a:rPr lang="de-DE" sz="2400" dirty="0"/>
              <a:t> von Fällen durch Angabe der Randwerte (z</a:t>
            </a:r>
            <a:r>
              <a:rPr lang="de-DE" sz="2400" dirty="0" smtClean="0"/>
              <a:t>. B</a:t>
            </a:r>
            <a:r>
              <a:rPr lang="de-DE" sz="2400" dirty="0"/>
              <a:t>. </a:t>
            </a:r>
            <a:r>
              <a:rPr lang="de-DE" sz="2400" i="1" dirty="0"/>
              <a:t>von a bis z</a:t>
            </a:r>
            <a:r>
              <a:rPr lang="de-DE" sz="2400" dirty="0"/>
              <a:t>) festzulegen.</a:t>
            </a:r>
            <a:endParaRPr lang="de-AT" sz="2400" dirty="0"/>
          </a:p>
        </p:txBody>
      </p:sp>
    </p:spTree>
    <p:extLst>
      <p:ext uri="{BB962C8B-B14F-4D97-AF65-F5344CB8AC3E}">
        <p14:creationId xmlns:p14="http://schemas.microsoft.com/office/powerpoint/2010/main" val="3789771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if</a:t>
            </a:r>
            <a:r>
              <a:rPr lang="de-DE" dirty="0" smtClean="0"/>
              <a:t>-anweisung</a:t>
            </a:r>
            <a:br>
              <a:rPr lang="de-DE" dirty="0" smtClean="0"/>
            </a:br>
            <a:r>
              <a:rPr lang="de-DE" dirty="0" smtClean="0"/>
              <a:t>Programmablaufplan</a:t>
            </a:r>
            <a:endParaRPr lang="de-AT" dirty="0"/>
          </a:p>
        </p:txBody>
      </p:sp>
      <p:sp>
        <p:nvSpPr>
          <p:cNvPr id="12" name="Inhaltsplatzhalter 2"/>
          <p:cNvSpPr>
            <a:spLocks noGrp="1"/>
          </p:cNvSpPr>
          <p:nvPr>
            <p:ph idx="4294967295"/>
          </p:nvPr>
        </p:nvSpPr>
        <p:spPr>
          <a:xfrm>
            <a:off x="838200" y="1881611"/>
            <a:ext cx="5464629" cy="4643173"/>
          </a:xfrm>
        </p:spPr>
        <p:txBody>
          <a:bodyPr>
            <a:normAutofit/>
          </a:bodyPr>
          <a:lstStyle/>
          <a:p>
            <a:pPr marL="0" indent="0">
              <a:lnSpc>
                <a:spcPct val="110000"/>
              </a:lnSpc>
              <a:spcBef>
                <a:spcPts val="0"/>
              </a:spcBef>
              <a:buNone/>
            </a:pPr>
            <a:r>
              <a:rPr lang="de-DE" dirty="0"/>
              <a:t>Nach dem folgenden Programmablaufplan (PAP) bzw. Flussdiagramm soll eine </a:t>
            </a:r>
            <a:endParaRPr lang="de-DE" dirty="0" smtClean="0"/>
          </a:p>
          <a:p>
            <a:pPr marL="0" indent="0">
              <a:lnSpc>
                <a:spcPct val="110000"/>
              </a:lnSpc>
              <a:spcBef>
                <a:spcPts val="0"/>
              </a:spcBef>
              <a:buNone/>
            </a:pPr>
            <a:r>
              <a:rPr lang="de-DE" dirty="0" smtClean="0"/>
              <a:t>(</a:t>
            </a:r>
            <a:r>
              <a:rPr lang="de-DE" dirty="0"/>
              <a:t>Block-)Anweisung nur dann ausgeführt werden, wenn ein logischer Ausdruck den Wert </a:t>
            </a:r>
            <a:r>
              <a:rPr lang="de-DE" dirty="0" err="1"/>
              <a:t>true</a:t>
            </a:r>
            <a:r>
              <a:rPr lang="de-DE" dirty="0"/>
              <a:t> besitzt: </a:t>
            </a:r>
            <a:endParaRPr lang="de-DE" dirty="0" smtClean="0">
              <a:latin typeface="OCR A Extended" panose="02010509020102010303" pitchFamily="50" charset="0"/>
              <a:cs typeface="Courier New" panose="02070309020205020404" pitchFamily="49" charset="0"/>
            </a:endParaRPr>
          </a:p>
          <a:p>
            <a:pPr marL="0" indent="0">
              <a:lnSpc>
                <a:spcPct val="110000"/>
              </a:lnSpc>
              <a:spcBef>
                <a:spcPts val="0"/>
              </a:spcBef>
              <a:buNone/>
            </a:pPr>
            <a:endParaRPr lang="de-DE" sz="3600" b="1" dirty="0">
              <a:latin typeface="Courier New" panose="02070309020205020404" pitchFamily="49" charset="0"/>
              <a:cs typeface="Courier New" panose="02070309020205020404" pitchFamily="49" charset="0"/>
            </a:endParaRPr>
          </a:p>
        </p:txBody>
      </p:sp>
      <p:pic>
        <p:nvPicPr>
          <p:cNvPr id="2" name="Grafik 1"/>
          <p:cNvPicPr>
            <a:picLocks noChangeAspect="1"/>
          </p:cNvPicPr>
          <p:nvPr/>
        </p:nvPicPr>
        <p:blipFill rotWithShape="1">
          <a:blip r:embed="rId2"/>
          <a:srcRect l="12204" t="6418" r="11376"/>
          <a:stretch/>
        </p:blipFill>
        <p:spPr>
          <a:xfrm>
            <a:off x="7102929" y="1763485"/>
            <a:ext cx="4278085" cy="4761299"/>
          </a:xfrm>
          <a:prstGeom prst="rect">
            <a:avLst/>
          </a:prstGeom>
        </p:spPr>
      </p:pic>
    </p:spTree>
    <p:extLst>
      <p:ext uri="{BB962C8B-B14F-4D97-AF65-F5344CB8AC3E}">
        <p14:creationId xmlns:p14="http://schemas.microsoft.com/office/powerpoint/2010/main" val="1894700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if</a:t>
            </a:r>
            <a:r>
              <a:rPr lang="de-DE" dirty="0" smtClean="0"/>
              <a:t>-anweisung</a:t>
            </a:r>
            <a:br>
              <a:rPr lang="de-DE" dirty="0" smtClean="0"/>
            </a:br>
            <a:r>
              <a:rPr lang="de-DE" dirty="0" err="1" smtClean="0"/>
              <a:t>syntaxdiagramm</a:t>
            </a:r>
            <a:endParaRPr lang="de-AT" dirty="0"/>
          </a:p>
        </p:txBody>
      </p:sp>
      <p:sp>
        <p:nvSpPr>
          <p:cNvPr id="12" name="Inhaltsplatzhalter 2"/>
          <p:cNvSpPr>
            <a:spLocks noGrp="1"/>
          </p:cNvSpPr>
          <p:nvPr>
            <p:ph idx="4294967295"/>
          </p:nvPr>
        </p:nvSpPr>
        <p:spPr>
          <a:xfrm>
            <a:off x="838200" y="1881611"/>
            <a:ext cx="10515600" cy="3120983"/>
          </a:xfrm>
        </p:spPr>
        <p:txBody>
          <a:bodyPr>
            <a:normAutofit/>
          </a:bodyPr>
          <a:lstStyle/>
          <a:p>
            <a:pPr marL="0" indent="0">
              <a:lnSpc>
                <a:spcPct val="110000"/>
              </a:lnSpc>
              <a:spcBef>
                <a:spcPts val="0"/>
              </a:spcBef>
              <a:buNone/>
            </a:pPr>
            <a:r>
              <a:rPr lang="de-DE" dirty="0"/>
              <a:t>Während der </a:t>
            </a:r>
            <a:r>
              <a:rPr lang="de-DE" dirty="0" smtClean="0"/>
              <a:t>Programmablaufplan </a:t>
            </a:r>
            <a:r>
              <a:rPr lang="de-DE" dirty="0"/>
              <a:t>den Zweck (die Semantik) eines Sprachbestandteils erläutert, beschreibt das </a:t>
            </a:r>
            <a:r>
              <a:rPr lang="de-DE" dirty="0" smtClean="0"/>
              <a:t>Syntaxdiagramm </a:t>
            </a:r>
            <a:r>
              <a:rPr lang="de-DE" dirty="0"/>
              <a:t>recht präzise, wie zulässige Exemplare des Sprachbestandteils zu bilden sind. </a:t>
            </a:r>
            <a:endParaRPr lang="de-DE" dirty="0" smtClean="0"/>
          </a:p>
          <a:p>
            <a:pPr marL="0" indent="0">
              <a:lnSpc>
                <a:spcPct val="110000"/>
              </a:lnSpc>
              <a:spcBef>
                <a:spcPts val="0"/>
              </a:spcBef>
              <a:buNone/>
            </a:pPr>
            <a:r>
              <a:rPr lang="de-DE" dirty="0" smtClean="0"/>
              <a:t>Das </a:t>
            </a:r>
            <a:r>
              <a:rPr lang="de-DE" dirty="0"/>
              <a:t>folgende Syntaxdiagramm beschreibt die zur Realisation einer bedingten Ausführung geeignete </a:t>
            </a:r>
            <a:r>
              <a:rPr lang="de-DE" b="1" dirty="0" err="1"/>
              <a:t>if</a:t>
            </a:r>
            <a:r>
              <a:rPr lang="de-DE" b="1" dirty="0"/>
              <a:t>-Anweisung</a:t>
            </a:r>
            <a:r>
              <a:rPr lang="de-DE" dirty="0"/>
              <a:t>: </a:t>
            </a:r>
            <a:endParaRPr lang="de-DE" sz="3600" b="1" dirty="0">
              <a:latin typeface="Courier New" panose="02070309020205020404" pitchFamily="49" charset="0"/>
              <a:cs typeface="Courier New" panose="02070309020205020404" pitchFamily="49" charset="0"/>
            </a:endParaRPr>
          </a:p>
        </p:txBody>
      </p:sp>
      <p:pic>
        <p:nvPicPr>
          <p:cNvPr id="5" name="Inhaltsplatzhalter 3"/>
          <p:cNvPicPr>
            <a:picLocks noGrp="1" noChangeAspect="1"/>
          </p:cNvPicPr>
          <p:nvPr>
            <p:ph idx="1"/>
          </p:nvPr>
        </p:nvPicPr>
        <p:blipFill>
          <a:blip r:embed="rId2"/>
          <a:stretch>
            <a:fillRect/>
          </a:stretch>
        </p:blipFill>
        <p:spPr>
          <a:xfrm>
            <a:off x="838200" y="4871962"/>
            <a:ext cx="10515600" cy="1713113"/>
          </a:xfrm>
          <a:prstGeom prst="rect">
            <a:avLst/>
          </a:prstGeom>
        </p:spPr>
      </p:pic>
    </p:spTree>
    <p:extLst>
      <p:ext uri="{BB962C8B-B14F-4D97-AF65-F5344CB8AC3E}">
        <p14:creationId xmlns:p14="http://schemas.microsoft.com/office/powerpoint/2010/main" val="3598988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if</a:t>
            </a:r>
            <a:r>
              <a:rPr lang="de-DE" dirty="0"/>
              <a:t>-anweisung</a:t>
            </a:r>
            <a:br>
              <a:rPr lang="de-DE" dirty="0"/>
            </a:br>
            <a:r>
              <a:rPr lang="de-DE" dirty="0" err="1"/>
              <a:t>syntaxdiagramm</a:t>
            </a:r>
            <a:endParaRPr lang="de-AT" dirty="0"/>
          </a:p>
        </p:txBody>
      </p:sp>
      <p:sp>
        <p:nvSpPr>
          <p:cNvPr id="5" name="Inhaltsplatzhalter 4"/>
          <p:cNvSpPr>
            <a:spLocks noGrp="1"/>
          </p:cNvSpPr>
          <p:nvPr>
            <p:ph idx="1"/>
          </p:nvPr>
        </p:nvSpPr>
        <p:spPr/>
        <p:txBody>
          <a:bodyPr/>
          <a:lstStyle/>
          <a:p>
            <a:pPr marL="0" indent="0">
              <a:buNone/>
            </a:pPr>
            <a:r>
              <a:rPr lang="de-DE" dirty="0"/>
              <a:t>Um genau zu sein, muss zu diesem Syntaxdiagramm noch angemerkt werden, dass als bedingt aus- zuführende Anweisung keine Variablendeklaration erlaubt ist. Es ist übrigens nicht vergessen worden, ein Semikolon ans Ende des </a:t>
            </a:r>
            <a:r>
              <a:rPr lang="de-DE" dirty="0" smtClean="0"/>
              <a:t/>
            </a:r>
            <a:br>
              <a:rPr lang="de-DE" dirty="0" smtClean="0"/>
            </a:br>
            <a:r>
              <a:rPr lang="de-DE" b="1" dirty="0" err="1" smtClean="0"/>
              <a:t>if</a:t>
            </a:r>
            <a:r>
              <a:rPr lang="de-DE" b="1" dirty="0" smtClean="0"/>
              <a:t>-Syntaxdiagramms</a:t>
            </a:r>
            <a:r>
              <a:rPr lang="de-DE" dirty="0" smtClean="0"/>
              <a:t> </a:t>
            </a:r>
            <a:r>
              <a:rPr lang="de-DE" dirty="0"/>
              <a:t>zu setzen. Dort wird eine Anweisung verlangt, wobei konkrete Beispiele oft mit einem Semikolon enden. </a:t>
            </a:r>
            <a:endParaRPr lang="de-AT" dirty="0"/>
          </a:p>
        </p:txBody>
      </p:sp>
    </p:spTree>
    <p:extLst>
      <p:ext uri="{BB962C8B-B14F-4D97-AF65-F5344CB8AC3E}">
        <p14:creationId xmlns:p14="http://schemas.microsoft.com/office/powerpoint/2010/main" val="68619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if</a:t>
            </a:r>
            <a:r>
              <a:rPr lang="de-DE" dirty="0"/>
              <a:t>-anweisung </a:t>
            </a:r>
            <a:r>
              <a:rPr lang="de-DE" dirty="0" smtClean="0"/>
              <a:t/>
            </a:r>
            <a:br>
              <a:rPr lang="de-DE" dirty="0" smtClean="0"/>
            </a:br>
            <a:r>
              <a:rPr lang="de-DE" dirty="0" err="1" smtClean="0"/>
              <a:t>beispiel</a:t>
            </a:r>
            <a:endParaRPr lang="de-AT" dirty="0"/>
          </a:p>
        </p:txBody>
      </p:sp>
      <p:pic>
        <p:nvPicPr>
          <p:cNvPr id="4" name="Grafik 3"/>
          <p:cNvPicPr>
            <a:picLocks noChangeAspect="1"/>
          </p:cNvPicPr>
          <p:nvPr/>
        </p:nvPicPr>
        <p:blipFill rotWithShape="1">
          <a:blip r:embed="rId2"/>
          <a:srcRect l="3863" r="2223"/>
          <a:stretch/>
        </p:blipFill>
        <p:spPr>
          <a:xfrm>
            <a:off x="838200" y="3271578"/>
            <a:ext cx="10515600" cy="1068546"/>
          </a:xfrm>
          <a:prstGeom prst="rect">
            <a:avLst/>
          </a:prstGeom>
        </p:spPr>
      </p:pic>
      <p:sp>
        <p:nvSpPr>
          <p:cNvPr id="5" name="Inhaltsplatzhalter 2"/>
          <p:cNvSpPr>
            <a:spLocks noGrp="1"/>
          </p:cNvSpPr>
          <p:nvPr>
            <p:ph idx="4294967295"/>
          </p:nvPr>
        </p:nvSpPr>
        <p:spPr>
          <a:xfrm>
            <a:off x="838200" y="1881611"/>
            <a:ext cx="10515600" cy="4841917"/>
          </a:xfrm>
        </p:spPr>
        <p:txBody>
          <a:bodyPr>
            <a:noAutofit/>
          </a:bodyPr>
          <a:lstStyle/>
          <a:p>
            <a:pPr marL="0" indent="0">
              <a:lnSpc>
                <a:spcPct val="110000"/>
              </a:lnSpc>
              <a:spcBef>
                <a:spcPts val="0"/>
              </a:spcBef>
              <a:buNone/>
            </a:pPr>
            <a:r>
              <a:rPr lang="de-DE" dirty="0"/>
              <a:t>Im folgenden Beispiel wird eine Meldung ausgegeben, </a:t>
            </a:r>
            <a:r>
              <a:rPr lang="de-DE" dirty="0" smtClean="0"/>
              <a:t/>
            </a:r>
            <a:br>
              <a:rPr lang="de-DE" dirty="0" smtClean="0"/>
            </a:br>
            <a:r>
              <a:rPr lang="de-DE" dirty="0" smtClean="0"/>
              <a:t>wenn </a:t>
            </a:r>
            <a:r>
              <a:rPr lang="de-DE" dirty="0"/>
              <a:t>die Variable </a:t>
            </a:r>
            <a:r>
              <a:rPr lang="de-DE" i="1" dirty="0" err="1"/>
              <a:t>anz</a:t>
            </a:r>
            <a:r>
              <a:rPr lang="de-DE" dirty="0"/>
              <a:t> den Wert Null besitzt: </a:t>
            </a:r>
            <a:endParaRPr lang="de-DE" dirty="0" smtClean="0"/>
          </a:p>
          <a:p>
            <a:pPr marL="0" indent="0">
              <a:lnSpc>
                <a:spcPct val="110000"/>
              </a:lnSpc>
              <a:spcBef>
                <a:spcPts val="0"/>
              </a:spcBef>
              <a:buNone/>
            </a:pPr>
            <a:endParaRPr lang="de-DE" dirty="0">
              <a:sym typeface="Wingdings" panose="05000000000000000000" pitchFamily="2" charset="2"/>
            </a:endParaRPr>
          </a:p>
          <a:p>
            <a:pPr marL="0" indent="0">
              <a:lnSpc>
                <a:spcPct val="110000"/>
              </a:lnSpc>
              <a:spcBef>
                <a:spcPts val="0"/>
              </a:spcBef>
              <a:buNone/>
            </a:pPr>
            <a:endParaRPr lang="de-DE" dirty="0" smtClean="0">
              <a:sym typeface="Wingdings" panose="05000000000000000000" pitchFamily="2" charset="2"/>
            </a:endParaRPr>
          </a:p>
          <a:p>
            <a:pPr marL="0" indent="0">
              <a:lnSpc>
                <a:spcPct val="110000"/>
              </a:lnSpc>
              <a:spcBef>
                <a:spcPts val="0"/>
              </a:spcBef>
              <a:buNone/>
            </a:pPr>
            <a:endParaRPr lang="de-DE" dirty="0" smtClean="0">
              <a:sym typeface="Wingdings" panose="05000000000000000000" pitchFamily="2" charset="2"/>
            </a:endParaRPr>
          </a:p>
          <a:p>
            <a:pPr marL="0" indent="0">
              <a:lnSpc>
                <a:spcPct val="110000"/>
              </a:lnSpc>
              <a:spcBef>
                <a:spcPts val="0"/>
              </a:spcBef>
              <a:buNone/>
            </a:pPr>
            <a:endParaRPr lang="de-DE" dirty="0" smtClean="0"/>
          </a:p>
          <a:p>
            <a:pPr marL="0" indent="0">
              <a:lnSpc>
                <a:spcPct val="110000"/>
              </a:lnSpc>
              <a:spcBef>
                <a:spcPts val="0"/>
              </a:spcBef>
              <a:buNone/>
            </a:pPr>
            <a:endParaRPr lang="de-DE" dirty="0" smtClean="0"/>
          </a:p>
          <a:p>
            <a:pPr marL="0" indent="0">
              <a:lnSpc>
                <a:spcPct val="110000"/>
              </a:lnSpc>
              <a:spcBef>
                <a:spcPts val="0"/>
              </a:spcBef>
              <a:buNone/>
            </a:pPr>
            <a:r>
              <a:rPr lang="de-DE" sz="2400" dirty="0"/>
              <a:t>Der Zeilenumbruch zwischen dem logischen Ausdruck und </a:t>
            </a:r>
            <a:r>
              <a:rPr lang="de-DE" sz="2400" dirty="0" smtClean="0"/>
              <a:t>der </a:t>
            </a:r>
          </a:p>
          <a:p>
            <a:pPr marL="0" indent="0">
              <a:lnSpc>
                <a:spcPct val="110000"/>
              </a:lnSpc>
              <a:spcBef>
                <a:spcPts val="0"/>
              </a:spcBef>
              <a:buNone/>
            </a:pPr>
            <a:r>
              <a:rPr lang="de-DE" sz="2400" dirty="0" smtClean="0"/>
              <a:t>(</a:t>
            </a:r>
            <a:r>
              <a:rPr lang="de-DE" sz="2400" dirty="0"/>
              <a:t>Unter-)Anweisung dient, nur der Übersichtlichkeit und ist für den Compiler </a:t>
            </a:r>
            <a:r>
              <a:rPr lang="de-DE" sz="2400" dirty="0" smtClean="0"/>
              <a:t>irrelevant. Selbstverständlich </a:t>
            </a:r>
            <a:r>
              <a:rPr lang="de-DE" sz="2400" dirty="0"/>
              <a:t>kommt als Anweisung auch ein </a:t>
            </a:r>
            <a:r>
              <a:rPr lang="de-DE" sz="2400" i="1" dirty="0"/>
              <a:t>Block</a:t>
            </a:r>
            <a:r>
              <a:rPr lang="de-DE" sz="2400" dirty="0"/>
              <a:t> in Frage.</a:t>
            </a:r>
            <a:endParaRPr lang="de-DE" sz="2400" dirty="0"/>
          </a:p>
        </p:txBody>
      </p:sp>
    </p:spTree>
    <p:extLst>
      <p:ext uri="{BB962C8B-B14F-4D97-AF65-F5344CB8AC3E}">
        <p14:creationId xmlns:p14="http://schemas.microsoft.com/office/powerpoint/2010/main" val="159186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err="1" smtClean="0"/>
              <a:t>If</a:t>
            </a:r>
            <a:r>
              <a:rPr lang="de-DE" dirty="0" smtClean="0"/>
              <a:t>-</a:t>
            </a:r>
            <a:r>
              <a:rPr lang="de-DE" dirty="0" err="1" smtClean="0"/>
              <a:t>else</a:t>
            </a:r>
            <a:r>
              <a:rPr lang="de-DE" dirty="0" smtClean="0"/>
              <a:t>-anweisung</a:t>
            </a:r>
            <a:br>
              <a:rPr lang="de-DE" dirty="0" smtClean="0"/>
            </a:br>
            <a:r>
              <a:rPr lang="de-DE" dirty="0" smtClean="0"/>
              <a:t>Programmablaufplan</a:t>
            </a:r>
            <a:endParaRPr lang="de-AT" dirty="0"/>
          </a:p>
        </p:txBody>
      </p:sp>
      <p:sp>
        <p:nvSpPr>
          <p:cNvPr id="12" name="Inhaltsplatzhalter 2"/>
          <p:cNvSpPr>
            <a:spLocks noGrp="1"/>
          </p:cNvSpPr>
          <p:nvPr>
            <p:ph idx="4294967295"/>
          </p:nvPr>
        </p:nvSpPr>
        <p:spPr>
          <a:xfrm>
            <a:off x="838200" y="1881611"/>
            <a:ext cx="5464629" cy="4643173"/>
          </a:xfrm>
        </p:spPr>
        <p:txBody>
          <a:bodyPr>
            <a:normAutofit/>
          </a:bodyPr>
          <a:lstStyle/>
          <a:p>
            <a:pPr marL="0" indent="0">
              <a:lnSpc>
                <a:spcPct val="110000"/>
              </a:lnSpc>
              <a:spcBef>
                <a:spcPts val="0"/>
              </a:spcBef>
              <a:buNone/>
            </a:pPr>
            <a:r>
              <a:rPr lang="de-DE" dirty="0"/>
              <a:t>Soll auch etwas passieren, wenn der steuernde logische Ausdruck den Wert </a:t>
            </a:r>
            <a:r>
              <a:rPr lang="de-DE" b="1" dirty="0" err="1"/>
              <a:t>false</a:t>
            </a:r>
            <a:r>
              <a:rPr lang="de-DE" dirty="0"/>
              <a:t> besitzt, erweitert man die </a:t>
            </a:r>
            <a:r>
              <a:rPr lang="de-DE" b="1" dirty="0" err="1"/>
              <a:t>if</a:t>
            </a:r>
            <a:r>
              <a:rPr lang="de-DE" b="1" dirty="0"/>
              <a:t>-Anweisung</a:t>
            </a:r>
            <a:r>
              <a:rPr lang="de-DE" dirty="0"/>
              <a:t> um eine </a:t>
            </a:r>
            <a:r>
              <a:rPr lang="de-DE" b="1" dirty="0" err="1"/>
              <a:t>else</a:t>
            </a:r>
            <a:r>
              <a:rPr lang="de-DE" b="1" dirty="0"/>
              <a:t>-Klausel</a:t>
            </a:r>
            <a:r>
              <a:rPr lang="de-DE" dirty="0"/>
              <a:t>. </a:t>
            </a:r>
            <a:endParaRPr lang="de-DE" sz="3600" b="1" dirty="0">
              <a:latin typeface="Courier New" panose="02070309020205020404" pitchFamily="49" charset="0"/>
              <a:cs typeface="Courier New" panose="02070309020205020404" pitchFamily="49" charset="0"/>
            </a:endParaRPr>
          </a:p>
        </p:txBody>
      </p:sp>
      <p:pic>
        <p:nvPicPr>
          <p:cNvPr id="5" name="Grafik 4"/>
          <p:cNvPicPr>
            <a:picLocks noChangeAspect="1"/>
          </p:cNvPicPr>
          <p:nvPr/>
        </p:nvPicPr>
        <p:blipFill rotWithShape="1">
          <a:blip r:embed="rId2"/>
          <a:srcRect t="3970"/>
          <a:stretch/>
        </p:blipFill>
        <p:spPr>
          <a:xfrm>
            <a:off x="6927721" y="1792941"/>
            <a:ext cx="4896391" cy="4642198"/>
          </a:xfrm>
          <a:prstGeom prst="rect">
            <a:avLst/>
          </a:prstGeom>
        </p:spPr>
      </p:pic>
    </p:spTree>
    <p:extLst>
      <p:ext uri="{BB962C8B-B14F-4D97-AF65-F5344CB8AC3E}">
        <p14:creationId xmlns:p14="http://schemas.microsoft.com/office/powerpoint/2010/main" val="999170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err="1" smtClean="0"/>
              <a:t>If</a:t>
            </a:r>
            <a:r>
              <a:rPr lang="de-DE" dirty="0" smtClean="0"/>
              <a:t>-</a:t>
            </a:r>
            <a:r>
              <a:rPr lang="de-DE" dirty="0" err="1" smtClean="0"/>
              <a:t>else</a:t>
            </a:r>
            <a:r>
              <a:rPr lang="de-DE" dirty="0" smtClean="0"/>
              <a:t>-anweisung</a:t>
            </a:r>
            <a:br>
              <a:rPr lang="de-DE" dirty="0" smtClean="0"/>
            </a:br>
            <a:r>
              <a:rPr lang="de-DE" dirty="0" err="1" smtClean="0"/>
              <a:t>syntaxbeschreibung</a:t>
            </a:r>
            <a:endParaRPr lang="de-AT" dirty="0"/>
          </a:p>
        </p:txBody>
      </p:sp>
      <p:sp>
        <p:nvSpPr>
          <p:cNvPr id="12" name="Inhaltsplatzhalter 2"/>
          <p:cNvSpPr>
            <a:spLocks noGrp="1"/>
          </p:cNvSpPr>
          <p:nvPr>
            <p:ph idx="4294967295"/>
          </p:nvPr>
        </p:nvSpPr>
        <p:spPr>
          <a:xfrm>
            <a:off x="838200" y="1881610"/>
            <a:ext cx="10515600" cy="4572977"/>
          </a:xfrm>
        </p:spPr>
        <p:txBody>
          <a:bodyPr>
            <a:normAutofit/>
          </a:bodyPr>
          <a:lstStyle/>
          <a:p>
            <a:pPr marL="0" indent="0">
              <a:lnSpc>
                <a:spcPct val="110000"/>
              </a:lnSpc>
              <a:spcBef>
                <a:spcPts val="0"/>
              </a:spcBef>
              <a:buNone/>
            </a:pPr>
            <a:r>
              <a:rPr lang="de-DE" dirty="0"/>
              <a:t>Zur Beschreibung der </a:t>
            </a:r>
            <a:r>
              <a:rPr lang="de-DE" dirty="0" err="1" smtClean="0"/>
              <a:t>if</a:t>
            </a:r>
            <a:r>
              <a:rPr lang="de-DE" dirty="0" smtClean="0"/>
              <a:t>-</a:t>
            </a:r>
            <a:r>
              <a:rPr lang="de-DE" dirty="0" err="1" smtClean="0"/>
              <a:t>else</a:t>
            </a:r>
            <a:r>
              <a:rPr lang="de-DE" dirty="0" smtClean="0"/>
              <a:t>-Anweisung </a:t>
            </a:r>
            <a:r>
              <a:rPr lang="de-DE" dirty="0"/>
              <a:t>wird an Stelle eines Syntaxdiagramms eine alternative </a:t>
            </a:r>
            <a:r>
              <a:rPr lang="de-DE" dirty="0" smtClean="0"/>
              <a:t>Darstellungsform </a:t>
            </a:r>
            <a:r>
              <a:rPr lang="de-DE" dirty="0"/>
              <a:t>gewählt, die sich am typischen </a:t>
            </a:r>
            <a:r>
              <a:rPr lang="de-DE" dirty="0" smtClean="0"/>
              <a:t>Java-Quellcode-Layout </a:t>
            </a:r>
            <a:r>
              <a:rPr lang="de-DE" dirty="0"/>
              <a:t>orientiert: </a:t>
            </a:r>
            <a:endParaRPr lang="de-DE" dirty="0" smtClean="0"/>
          </a:p>
          <a:p>
            <a:pPr marL="0" indent="0">
              <a:lnSpc>
                <a:spcPct val="110000"/>
              </a:lnSpc>
              <a:spcBef>
                <a:spcPts val="0"/>
              </a:spcBef>
              <a:buNone/>
            </a:pPr>
            <a:endParaRPr lang="de-DE"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de-DE" b="1" dirty="0" err="1">
                <a:latin typeface="Courier New" panose="02070309020205020404" pitchFamily="49" charset="0"/>
                <a:cs typeface="Courier New" panose="02070309020205020404" pitchFamily="49" charset="0"/>
              </a:rPr>
              <a:t>if</a:t>
            </a:r>
            <a:r>
              <a:rPr lang="de-DE" dirty="0">
                <a:latin typeface="Courier New" panose="02070309020205020404" pitchFamily="49" charset="0"/>
                <a:cs typeface="Courier New" panose="02070309020205020404" pitchFamily="49" charset="0"/>
              </a:rPr>
              <a:t> </a:t>
            </a:r>
            <a:r>
              <a:rPr lang="de-DE" i="1" dirty="0">
                <a:latin typeface="Courier New" panose="02070309020205020404" pitchFamily="49" charset="0"/>
                <a:cs typeface="Courier New" panose="02070309020205020404" pitchFamily="49" charset="0"/>
              </a:rPr>
              <a:t>(Logischer </a:t>
            </a:r>
            <a:r>
              <a:rPr lang="de-DE" i="1" dirty="0" smtClean="0">
                <a:latin typeface="Courier New" panose="02070309020205020404" pitchFamily="49" charset="0"/>
                <a:cs typeface="Courier New" panose="02070309020205020404" pitchFamily="49" charset="0"/>
              </a:rPr>
              <a:t>Ausdruck)</a:t>
            </a:r>
          </a:p>
          <a:p>
            <a:pPr marL="0" indent="0">
              <a:lnSpc>
                <a:spcPct val="110000"/>
              </a:lnSpc>
              <a:spcBef>
                <a:spcPts val="0"/>
              </a:spcBef>
              <a:buNone/>
            </a:pPr>
            <a:r>
              <a:rPr lang="de-DE" i="1" dirty="0">
                <a:latin typeface="Courier New" panose="02070309020205020404" pitchFamily="49" charset="0"/>
                <a:cs typeface="Courier New" panose="02070309020205020404" pitchFamily="49" charset="0"/>
              </a:rPr>
              <a:t>	</a:t>
            </a:r>
            <a:r>
              <a:rPr lang="de-DE" i="1" dirty="0" smtClean="0">
                <a:latin typeface="Courier New" panose="02070309020205020404" pitchFamily="49" charset="0"/>
                <a:cs typeface="Courier New" panose="02070309020205020404" pitchFamily="49" charset="0"/>
              </a:rPr>
              <a:t>Anweisung 1</a:t>
            </a:r>
          </a:p>
          <a:p>
            <a:pPr marL="0" indent="0">
              <a:lnSpc>
                <a:spcPct val="110000"/>
              </a:lnSpc>
              <a:spcBef>
                <a:spcPts val="0"/>
              </a:spcBef>
              <a:buNone/>
            </a:pPr>
            <a:r>
              <a:rPr lang="de-DE" b="1" dirty="0" err="1">
                <a:latin typeface="Courier New" panose="02070309020205020404" pitchFamily="49" charset="0"/>
                <a:cs typeface="Courier New" panose="02070309020205020404" pitchFamily="49" charset="0"/>
              </a:rPr>
              <a:t>e</a:t>
            </a:r>
            <a:r>
              <a:rPr lang="de-DE" b="1" dirty="0" err="1" smtClean="0">
                <a:latin typeface="Courier New" panose="02070309020205020404" pitchFamily="49" charset="0"/>
                <a:cs typeface="Courier New" panose="02070309020205020404" pitchFamily="49" charset="0"/>
              </a:rPr>
              <a:t>lse</a:t>
            </a:r>
            <a:endParaRPr lang="de-DE" b="1" dirty="0">
              <a:latin typeface="Courier New" panose="02070309020205020404" pitchFamily="49" charset="0"/>
              <a:cs typeface="Courier New" panose="02070309020205020404" pitchFamily="49" charset="0"/>
            </a:endParaRPr>
          </a:p>
          <a:p>
            <a:pPr marL="0" indent="0">
              <a:lnSpc>
                <a:spcPct val="110000"/>
              </a:lnSpc>
              <a:spcBef>
                <a:spcPts val="0"/>
              </a:spcBef>
              <a:buNone/>
            </a:pPr>
            <a:r>
              <a:rPr lang="de-DE" dirty="0" smtClean="0">
                <a:latin typeface="Courier New" panose="02070309020205020404" pitchFamily="49" charset="0"/>
                <a:cs typeface="Courier New" panose="02070309020205020404" pitchFamily="49" charset="0"/>
              </a:rPr>
              <a:t>	</a:t>
            </a:r>
            <a:r>
              <a:rPr lang="de-DE" i="1" dirty="0" smtClean="0">
                <a:latin typeface="Courier New" panose="02070309020205020404" pitchFamily="49" charset="0"/>
                <a:cs typeface="Courier New" panose="02070309020205020404" pitchFamily="49" charset="0"/>
              </a:rPr>
              <a:t>Anweisung </a:t>
            </a:r>
            <a:r>
              <a:rPr lang="de-DE" i="1" dirty="0">
                <a:latin typeface="Courier New" panose="02070309020205020404" pitchFamily="49" charset="0"/>
                <a:cs typeface="Courier New" panose="02070309020205020404" pitchFamily="49" charset="0"/>
              </a:rPr>
              <a:t>2 </a:t>
            </a:r>
            <a:endParaRPr lang="de-DE"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2042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de-DE" dirty="0" err="1" smtClean="0"/>
              <a:t>If</a:t>
            </a:r>
            <a:r>
              <a:rPr lang="de-DE" dirty="0" smtClean="0"/>
              <a:t>-</a:t>
            </a:r>
            <a:r>
              <a:rPr lang="de-DE" dirty="0" err="1" smtClean="0"/>
              <a:t>else</a:t>
            </a:r>
            <a:r>
              <a:rPr lang="de-DE" dirty="0" smtClean="0"/>
              <a:t>-anweisung</a:t>
            </a:r>
            <a:br>
              <a:rPr lang="de-DE" dirty="0" smtClean="0"/>
            </a:br>
            <a:r>
              <a:rPr lang="de-DE" dirty="0" err="1" smtClean="0"/>
              <a:t>syntaxbeschreibung</a:t>
            </a:r>
            <a:endParaRPr lang="de-AT" dirty="0"/>
          </a:p>
        </p:txBody>
      </p:sp>
      <p:sp>
        <p:nvSpPr>
          <p:cNvPr id="12" name="Inhaltsplatzhalter 2"/>
          <p:cNvSpPr>
            <a:spLocks noGrp="1"/>
          </p:cNvSpPr>
          <p:nvPr>
            <p:ph idx="4294967295"/>
          </p:nvPr>
        </p:nvSpPr>
        <p:spPr>
          <a:xfrm>
            <a:off x="838200" y="1881610"/>
            <a:ext cx="10515600" cy="4411614"/>
          </a:xfrm>
        </p:spPr>
        <p:txBody>
          <a:bodyPr>
            <a:normAutofit/>
          </a:bodyPr>
          <a:lstStyle/>
          <a:p>
            <a:pPr marL="0" indent="0">
              <a:lnSpc>
                <a:spcPct val="110000"/>
              </a:lnSpc>
              <a:spcBef>
                <a:spcPts val="0"/>
              </a:spcBef>
              <a:buNone/>
            </a:pPr>
            <a:r>
              <a:rPr lang="de-DE" dirty="0"/>
              <a:t>Wie bei den Syntaxdiagrammen gilt auch für diese Form der Syntaxbeschreibung: </a:t>
            </a:r>
            <a:endParaRPr lang="de-DE" dirty="0" smtClean="0"/>
          </a:p>
          <a:p>
            <a:pPr marL="0" indent="0">
              <a:lnSpc>
                <a:spcPct val="110000"/>
              </a:lnSpc>
              <a:spcBef>
                <a:spcPts val="0"/>
              </a:spcBef>
              <a:buNone/>
            </a:pPr>
            <a:endParaRPr lang="de-DE" dirty="0" smtClean="0"/>
          </a:p>
          <a:p>
            <a:pPr>
              <a:lnSpc>
                <a:spcPct val="110000"/>
              </a:lnSpc>
              <a:spcBef>
                <a:spcPts val="0"/>
              </a:spcBef>
            </a:pPr>
            <a:r>
              <a:rPr lang="de-DE" dirty="0" smtClean="0"/>
              <a:t>Für </a:t>
            </a:r>
            <a:r>
              <a:rPr lang="de-DE" dirty="0"/>
              <a:t>terminale Sprachbestandteile, die exakt in der angegebenen Form in konkreten </a:t>
            </a:r>
            <a:r>
              <a:rPr lang="de-DE" dirty="0" smtClean="0"/>
              <a:t>Quellcode </a:t>
            </a:r>
            <a:r>
              <a:rPr lang="de-DE" dirty="0"/>
              <a:t>zu übernehmen sind, wird fette Schrift verwendet. </a:t>
            </a:r>
            <a:endParaRPr lang="de-DE" dirty="0" smtClean="0"/>
          </a:p>
          <a:p>
            <a:pPr>
              <a:lnSpc>
                <a:spcPct val="110000"/>
              </a:lnSpc>
              <a:spcBef>
                <a:spcPts val="0"/>
              </a:spcBef>
            </a:pPr>
            <a:endParaRPr lang="de-DE" dirty="0"/>
          </a:p>
          <a:p>
            <a:pPr>
              <a:lnSpc>
                <a:spcPct val="110000"/>
              </a:lnSpc>
              <a:spcBef>
                <a:spcPts val="0"/>
              </a:spcBef>
            </a:pPr>
            <a:r>
              <a:rPr lang="de-DE" dirty="0" smtClean="0"/>
              <a:t>Platzhalter </a:t>
            </a:r>
            <a:r>
              <a:rPr lang="de-DE" dirty="0"/>
              <a:t>sind durch kursive Schrift gekennzeichnet. </a:t>
            </a:r>
            <a:endParaRPr lang="de-DE" dirty="0" smtClean="0"/>
          </a:p>
        </p:txBody>
      </p:sp>
    </p:spTree>
    <p:extLst>
      <p:ext uri="{BB962C8B-B14F-4D97-AF65-F5344CB8AC3E}">
        <p14:creationId xmlns:p14="http://schemas.microsoft.com/office/powerpoint/2010/main" val="3371407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Rot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980</Words>
  <Application>Microsoft Office PowerPoint</Application>
  <PresentationFormat>Breitbild</PresentationFormat>
  <Paragraphs>107</Paragraphs>
  <Slides>28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28</vt:i4>
      </vt:variant>
    </vt:vector>
  </HeadingPairs>
  <TitlesOfParts>
    <vt:vector size="33" baseType="lpstr">
      <vt:lpstr>Arial</vt:lpstr>
      <vt:lpstr>Courier New</vt:lpstr>
      <vt:lpstr>OCR A Extended</vt:lpstr>
      <vt:lpstr>Wingdings</vt:lpstr>
      <vt:lpstr>Office</vt:lpstr>
      <vt:lpstr> Bedingte Code Ausführung (if-else, switch)</vt:lpstr>
      <vt:lpstr>Bedingte Anweisung und Fallunterscheidung</vt:lpstr>
      <vt:lpstr>if-anweisung Programmablaufplan</vt:lpstr>
      <vt:lpstr>if-anweisung syntaxdiagramm</vt:lpstr>
      <vt:lpstr>if-anweisung syntaxdiagramm</vt:lpstr>
      <vt:lpstr>if-anweisung  beispiel</vt:lpstr>
      <vt:lpstr>If-else-anweisung Programmablaufplan</vt:lpstr>
      <vt:lpstr>If-else-anweisung syntaxbeschreibung</vt:lpstr>
      <vt:lpstr>If-else-anweisung syntaxbeschreibung</vt:lpstr>
      <vt:lpstr>If-else-anweisung syntaxbeschreibung</vt:lpstr>
      <vt:lpstr>If-else-anweisung</vt:lpstr>
      <vt:lpstr>If-else-anweisung Beispiel</vt:lpstr>
      <vt:lpstr>If-else-anweisung</vt:lpstr>
      <vt:lpstr>If-else-anweisung</vt:lpstr>
      <vt:lpstr>Dangling-else-problem</vt:lpstr>
      <vt:lpstr>Dangling-else-problem</vt:lpstr>
      <vt:lpstr>Dangling-else-problem</vt:lpstr>
      <vt:lpstr>Blockklammern oder leere anweisung</vt:lpstr>
      <vt:lpstr>Blockklammern oder leere anweisung</vt:lpstr>
      <vt:lpstr>If-else-anweisung konditionaloperator</vt:lpstr>
      <vt:lpstr>If-else-anweisung Beispiel</vt:lpstr>
      <vt:lpstr>switch-anweisung Programmablaufplan</vt:lpstr>
      <vt:lpstr>switch-anweisung</vt:lpstr>
      <vt:lpstr>switch-anweisung syntaxdiagramm</vt:lpstr>
      <vt:lpstr>switch-anweisung Beispiel</vt:lpstr>
      <vt:lpstr>switch-anweisung</vt:lpstr>
      <vt:lpstr>switch-anweisung</vt:lpstr>
      <vt:lpstr>switch-anweisung</vt:lpstr>
    </vt:vector>
  </TitlesOfParts>
  <Company>BBRZ Gruppe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mit JAVA Grundlagen der Sprache</dc:title>
  <dc:creator>Erlebach Isabel</dc:creator>
  <cp:lastModifiedBy>isabel</cp:lastModifiedBy>
  <cp:revision>47</cp:revision>
  <dcterms:created xsi:type="dcterms:W3CDTF">2019-01-24T09:49:22Z</dcterms:created>
  <dcterms:modified xsi:type="dcterms:W3CDTF">2019-03-28T13:43:26Z</dcterms:modified>
</cp:coreProperties>
</file>