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60156-5535-44F7-86B9-4BB58F8E0423}" v="1" dt="2020-06-15T13:44:51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3" autoAdjust="0"/>
    <p:restoredTop sz="94660"/>
  </p:normalViewPr>
  <p:slideViewPr>
    <p:cSldViewPr snapToGrid="0">
      <p:cViewPr varScale="1">
        <p:scale>
          <a:sx n="45" d="100"/>
          <a:sy n="45" d="100"/>
        </p:scale>
        <p:origin x="29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.weismann@gmx.at" userId="ac031a862cbf0b68" providerId="LiveId" clId="{4FF60156-5535-44F7-86B9-4BB58F8E0423}"/>
    <pc:docChg chg="custSel addSld delSld modSld sldOrd">
      <pc:chgData name="jasmin.weismann@gmx.at" userId="ac031a862cbf0b68" providerId="LiveId" clId="{4FF60156-5535-44F7-86B9-4BB58F8E0423}" dt="2020-06-15T17:03:52.602" v="79" actId="47"/>
      <pc:docMkLst>
        <pc:docMk/>
      </pc:docMkLst>
      <pc:sldChg chg="ord">
        <pc:chgData name="jasmin.weismann@gmx.at" userId="ac031a862cbf0b68" providerId="LiveId" clId="{4FF60156-5535-44F7-86B9-4BB58F8E0423}" dt="2020-06-15T11:08:37.463" v="1"/>
        <pc:sldMkLst>
          <pc:docMk/>
          <pc:sldMk cId="3804781056" sldId="257"/>
        </pc:sldMkLst>
      </pc:sldChg>
      <pc:sldChg chg="del">
        <pc:chgData name="jasmin.weismann@gmx.at" userId="ac031a862cbf0b68" providerId="LiveId" clId="{4FF60156-5535-44F7-86B9-4BB58F8E0423}" dt="2020-06-15T17:03:52.602" v="79" actId="47"/>
        <pc:sldMkLst>
          <pc:docMk/>
          <pc:sldMk cId="944628478" sldId="261"/>
        </pc:sldMkLst>
      </pc:sldChg>
      <pc:sldChg chg="new del">
        <pc:chgData name="jasmin.weismann@gmx.at" userId="ac031a862cbf0b68" providerId="LiveId" clId="{4FF60156-5535-44F7-86B9-4BB58F8E0423}" dt="2020-06-15T13:44:56.130" v="4" actId="47"/>
        <pc:sldMkLst>
          <pc:docMk/>
          <pc:sldMk cId="1380792749" sldId="262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458311013" sldId="263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628343139" sldId="264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2999979733" sldId="265"/>
        </pc:sldMkLst>
      </pc:sldChg>
      <pc:sldChg chg="add del">
        <pc:chgData name="jasmin.weismann@gmx.at" userId="ac031a862cbf0b68" providerId="LiveId" clId="{4FF60156-5535-44F7-86B9-4BB58F8E0423}" dt="2020-06-15T13:46:30.934" v="5" actId="47"/>
        <pc:sldMkLst>
          <pc:docMk/>
          <pc:sldMk cId="2282924583" sldId="266"/>
        </pc:sldMkLst>
      </pc:sldChg>
      <pc:sldChg chg="addSp delSp modSp add mod">
        <pc:chgData name="jasmin.weismann@gmx.at" userId="ac031a862cbf0b68" providerId="LiveId" clId="{4FF60156-5535-44F7-86B9-4BB58F8E0423}" dt="2020-06-15T14:26:16.260" v="78" actId="20577"/>
        <pc:sldMkLst>
          <pc:docMk/>
          <pc:sldMk cId="3807684467" sldId="267"/>
        </pc:sldMkLst>
        <pc:spChg chg="add mod">
          <ac:chgData name="jasmin.weismann@gmx.at" userId="ac031a862cbf0b68" providerId="LiveId" clId="{4FF60156-5535-44F7-86B9-4BB58F8E0423}" dt="2020-06-15T14:26:16.260" v="78" actId="20577"/>
          <ac:spMkLst>
            <pc:docMk/>
            <pc:sldMk cId="3807684467" sldId="267"/>
            <ac:spMk id="5" creationId="{14A98882-C60D-4CC5-8D63-3DF280245C02}"/>
          </ac:spMkLst>
        </pc:spChg>
        <pc:picChg chg="del">
          <ac:chgData name="jasmin.weismann@gmx.at" userId="ac031a862cbf0b68" providerId="LiveId" clId="{4FF60156-5535-44F7-86B9-4BB58F8E0423}" dt="2020-06-15T14:25:24.569" v="6" actId="478"/>
          <ac:picMkLst>
            <pc:docMk/>
            <pc:sldMk cId="3807684467" sldId="267"/>
            <ac:picMk id="4" creationId="{34824E24-3C98-4D4E-8DE4-0EE8ADFBD44D}"/>
          </ac:picMkLst>
        </pc:picChg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1347840809" sldId="268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944941898" sldId="269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3699722969" sldId="270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2768376780" sldId="271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3596989813" sldId="272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569027220" sldId="273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2142033118" sldId="274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1144722261" sldId="275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1604345279" sldId="276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7166877" sldId="277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859677354" sldId="278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1824190455" sldId="279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3895625642" sldId="280"/>
        </pc:sldMkLst>
      </pc:sldChg>
      <pc:sldChg chg="add">
        <pc:chgData name="jasmin.weismann@gmx.at" userId="ac031a862cbf0b68" providerId="LiveId" clId="{4FF60156-5535-44F7-86B9-4BB58F8E0423}" dt="2020-06-15T13:44:51.023" v="3"/>
        <pc:sldMkLst>
          <pc:docMk/>
          <pc:sldMk cId="2733055550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7F942-0AD4-3D47-B5BB-AF69B46E15C0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1E47C86B-BD9F-8F4D-A354-848F37F4691B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Ausschnitt</a:t>
          </a:r>
          <a:endParaRPr lang="de-AT" dirty="0"/>
        </a:p>
      </dgm:t>
    </dgm:pt>
    <dgm:pt modelId="{2D3056A3-11E3-5744-9F80-D6DA1301466D}" type="parTrans" cxnId="{9557626E-AEF1-0D4F-A9AE-3B2A92AAFDDE}">
      <dgm:prSet/>
      <dgm:spPr/>
      <dgm:t>
        <a:bodyPr/>
        <a:lstStyle/>
        <a:p>
          <a:endParaRPr lang="de-DE"/>
        </a:p>
      </dgm:t>
    </dgm:pt>
    <dgm:pt modelId="{6CD6C5AB-6395-B34E-BF36-845BD7FD11A4}" type="sibTrans" cxnId="{9557626E-AEF1-0D4F-A9AE-3B2A92AAFDDE}">
      <dgm:prSet/>
      <dgm:spPr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endParaRPr lang="de-DE"/>
        </a:p>
      </dgm:t>
    </dgm:pt>
    <dgm:pt modelId="{F32AEE90-B2A4-0641-88B1-E35DFAF04C15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Konzeptuelles Schema </a:t>
          </a:r>
          <a:endParaRPr lang="de-AT" dirty="0"/>
        </a:p>
      </dgm:t>
    </dgm:pt>
    <dgm:pt modelId="{FEF63415-28CC-8843-8615-D810D0A1648A}" type="parTrans" cxnId="{399B3DB5-14CC-1D4F-A778-8F343F2AF518}">
      <dgm:prSet/>
      <dgm:spPr/>
      <dgm:t>
        <a:bodyPr/>
        <a:lstStyle/>
        <a:p>
          <a:endParaRPr lang="de-DE"/>
        </a:p>
      </dgm:t>
    </dgm:pt>
    <dgm:pt modelId="{03421E15-FB8B-334A-B08D-AB33768B1D85}" type="sibTrans" cxnId="{399B3DB5-14CC-1D4F-A778-8F343F2AF518}">
      <dgm:prSet/>
      <dgm:spPr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endParaRPr lang="de-DE"/>
        </a:p>
      </dgm:t>
    </dgm:pt>
    <dgm:pt modelId="{7D606434-D273-B341-A571-5AF1F2303FC9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Logisches Schema</a:t>
          </a:r>
          <a:endParaRPr lang="de-AT" dirty="0"/>
        </a:p>
      </dgm:t>
    </dgm:pt>
    <dgm:pt modelId="{3BD33510-B5AC-F04F-95CB-C278F2F26199}" type="parTrans" cxnId="{DDB30D2D-7CFC-994A-9CF2-62E405DEBAEB}">
      <dgm:prSet/>
      <dgm:spPr/>
      <dgm:t>
        <a:bodyPr/>
        <a:lstStyle/>
        <a:p>
          <a:endParaRPr lang="de-DE"/>
        </a:p>
      </dgm:t>
    </dgm:pt>
    <dgm:pt modelId="{42C25ADD-8FE7-F946-9B7F-AE8A1853942D}" type="sibTrans" cxnId="{DDB30D2D-7CFC-994A-9CF2-62E405DEBAEB}">
      <dgm:prSet/>
      <dgm:spPr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endParaRPr lang="de-DE"/>
        </a:p>
      </dgm:t>
    </dgm:pt>
    <dgm:pt modelId="{D4BDFFC1-46B0-1F4C-9446-F277205CC8AD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Abfrage &amp; Manipulation</a:t>
          </a:r>
          <a:endParaRPr lang="de-AT" dirty="0"/>
        </a:p>
      </dgm:t>
    </dgm:pt>
    <dgm:pt modelId="{D007D48D-EF31-FA44-B5B0-A567467B51FA}" type="parTrans" cxnId="{71F46E71-6813-8341-82D1-FD9E94850C43}">
      <dgm:prSet/>
      <dgm:spPr/>
      <dgm:t>
        <a:bodyPr/>
        <a:lstStyle/>
        <a:p>
          <a:endParaRPr lang="de-DE"/>
        </a:p>
      </dgm:t>
    </dgm:pt>
    <dgm:pt modelId="{D5C1B7D3-0F4D-EF46-AF0E-6274C687EFD8}" type="sibTrans" cxnId="{71F46E71-6813-8341-82D1-FD9E94850C43}">
      <dgm:prSet/>
      <dgm:spPr/>
      <dgm:t>
        <a:bodyPr/>
        <a:lstStyle/>
        <a:p>
          <a:endParaRPr lang="de-DE"/>
        </a:p>
      </dgm:t>
    </dgm:pt>
    <dgm:pt modelId="{E66911FD-04BD-BB4A-BAD7-46C30C595885}" type="pres">
      <dgm:prSet presAssocID="{E697F942-0AD4-3D47-B5BB-AF69B46E15C0}" presName="Name0" presStyleCnt="0">
        <dgm:presLayoutVars>
          <dgm:dir/>
          <dgm:resizeHandles val="exact"/>
        </dgm:presLayoutVars>
      </dgm:prSet>
      <dgm:spPr/>
    </dgm:pt>
    <dgm:pt modelId="{AA4B9C4A-8495-4445-A9AA-2F4565CFD609}" type="pres">
      <dgm:prSet presAssocID="{1E47C86B-BD9F-8F4D-A354-848F37F4691B}" presName="node" presStyleLbl="node1" presStyleIdx="0" presStyleCnt="4">
        <dgm:presLayoutVars>
          <dgm:bulletEnabled val="1"/>
        </dgm:presLayoutVars>
      </dgm:prSet>
      <dgm:spPr/>
    </dgm:pt>
    <dgm:pt modelId="{689850F1-2D15-AB4D-A2D4-0E103BA75B39}" type="pres">
      <dgm:prSet presAssocID="{6CD6C5AB-6395-B34E-BF36-845BD7FD11A4}" presName="sibTrans" presStyleLbl="sibTrans2D1" presStyleIdx="0" presStyleCnt="3"/>
      <dgm:spPr/>
    </dgm:pt>
    <dgm:pt modelId="{BBC21D83-AA0F-FD41-801B-C9B08DBB45E4}" type="pres">
      <dgm:prSet presAssocID="{6CD6C5AB-6395-B34E-BF36-845BD7FD11A4}" presName="connectorText" presStyleLbl="sibTrans2D1" presStyleIdx="0" presStyleCnt="3"/>
      <dgm:spPr/>
    </dgm:pt>
    <dgm:pt modelId="{A8593F57-2BE1-B746-9276-E375063425D5}" type="pres">
      <dgm:prSet presAssocID="{F32AEE90-B2A4-0641-88B1-E35DFAF04C15}" presName="node" presStyleLbl="node1" presStyleIdx="1" presStyleCnt="4">
        <dgm:presLayoutVars>
          <dgm:bulletEnabled val="1"/>
        </dgm:presLayoutVars>
      </dgm:prSet>
      <dgm:spPr/>
    </dgm:pt>
    <dgm:pt modelId="{29F20367-19A8-1849-BDB1-9A0AA6683E44}" type="pres">
      <dgm:prSet presAssocID="{03421E15-FB8B-334A-B08D-AB33768B1D85}" presName="sibTrans" presStyleLbl="sibTrans2D1" presStyleIdx="1" presStyleCnt="3"/>
      <dgm:spPr/>
    </dgm:pt>
    <dgm:pt modelId="{8C9ED821-DCDB-A740-A143-7A74FD8AF165}" type="pres">
      <dgm:prSet presAssocID="{03421E15-FB8B-334A-B08D-AB33768B1D85}" presName="connectorText" presStyleLbl="sibTrans2D1" presStyleIdx="1" presStyleCnt="3"/>
      <dgm:spPr/>
    </dgm:pt>
    <dgm:pt modelId="{9784E9A0-CF57-A944-AB72-95673C2F2AF9}" type="pres">
      <dgm:prSet presAssocID="{7D606434-D273-B341-A571-5AF1F2303FC9}" presName="node" presStyleLbl="node1" presStyleIdx="2" presStyleCnt="4" custLinFactNeighborX="1550">
        <dgm:presLayoutVars>
          <dgm:bulletEnabled val="1"/>
        </dgm:presLayoutVars>
      </dgm:prSet>
      <dgm:spPr/>
    </dgm:pt>
    <dgm:pt modelId="{2E81A550-3BEF-634C-85BF-39E4926A51E9}" type="pres">
      <dgm:prSet presAssocID="{42C25ADD-8FE7-F946-9B7F-AE8A1853942D}" presName="sibTrans" presStyleLbl="sibTrans2D1" presStyleIdx="2" presStyleCnt="3"/>
      <dgm:spPr/>
    </dgm:pt>
    <dgm:pt modelId="{25A79D78-9C5A-9D4F-9DF8-0867C53FB380}" type="pres">
      <dgm:prSet presAssocID="{42C25ADD-8FE7-F946-9B7F-AE8A1853942D}" presName="connectorText" presStyleLbl="sibTrans2D1" presStyleIdx="2" presStyleCnt="3"/>
      <dgm:spPr/>
    </dgm:pt>
    <dgm:pt modelId="{799B2C7D-48B6-6942-8865-2F410D9C63F6}" type="pres">
      <dgm:prSet presAssocID="{D4BDFFC1-46B0-1F4C-9446-F277205CC8AD}" presName="node" presStyleLbl="node1" presStyleIdx="3" presStyleCnt="4">
        <dgm:presLayoutVars>
          <dgm:bulletEnabled val="1"/>
        </dgm:presLayoutVars>
      </dgm:prSet>
      <dgm:spPr/>
    </dgm:pt>
  </dgm:ptLst>
  <dgm:cxnLst>
    <dgm:cxn modelId="{419DCE0A-7367-FA47-8FA5-1C5CB04BDE23}" type="presOf" srcId="{7D606434-D273-B341-A571-5AF1F2303FC9}" destId="{9784E9A0-CF57-A944-AB72-95673C2F2AF9}" srcOrd="0" destOrd="0" presId="urn:microsoft.com/office/officeart/2005/8/layout/process1"/>
    <dgm:cxn modelId="{0CBEF626-8E0B-D244-A7F5-9E77D59B05F2}" type="presOf" srcId="{1E47C86B-BD9F-8F4D-A354-848F37F4691B}" destId="{AA4B9C4A-8495-4445-A9AA-2F4565CFD609}" srcOrd="0" destOrd="0" presId="urn:microsoft.com/office/officeart/2005/8/layout/process1"/>
    <dgm:cxn modelId="{DDB30D2D-7CFC-994A-9CF2-62E405DEBAEB}" srcId="{E697F942-0AD4-3D47-B5BB-AF69B46E15C0}" destId="{7D606434-D273-B341-A571-5AF1F2303FC9}" srcOrd="2" destOrd="0" parTransId="{3BD33510-B5AC-F04F-95CB-C278F2F26199}" sibTransId="{42C25ADD-8FE7-F946-9B7F-AE8A1853942D}"/>
    <dgm:cxn modelId="{B892A039-7E66-BB44-8EB8-856678CA376E}" type="presOf" srcId="{6CD6C5AB-6395-B34E-BF36-845BD7FD11A4}" destId="{BBC21D83-AA0F-FD41-801B-C9B08DBB45E4}" srcOrd="1" destOrd="0" presId="urn:microsoft.com/office/officeart/2005/8/layout/process1"/>
    <dgm:cxn modelId="{D20B7140-FBFE-C646-81B4-BFF0DDF21F8A}" type="presOf" srcId="{D4BDFFC1-46B0-1F4C-9446-F277205CC8AD}" destId="{799B2C7D-48B6-6942-8865-2F410D9C63F6}" srcOrd="0" destOrd="0" presId="urn:microsoft.com/office/officeart/2005/8/layout/process1"/>
    <dgm:cxn modelId="{99D0B05C-FC02-B143-82AA-B26F82B0D8CC}" type="presOf" srcId="{03421E15-FB8B-334A-B08D-AB33768B1D85}" destId="{29F20367-19A8-1849-BDB1-9A0AA6683E44}" srcOrd="0" destOrd="0" presId="urn:microsoft.com/office/officeart/2005/8/layout/process1"/>
    <dgm:cxn modelId="{2950C244-E2E4-1A4D-BC03-D08697EA1A34}" type="presOf" srcId="{42C25ADD-8FE7-F946-9B7F-AE8A1853942D}" destId="{2E81A550-3BEF-634C-85BF-39E4926A51E9}" srcOrd="0" destOrd="0" presId="urn:microsoft.com/office/officeart/2005/8/layout/process1"/>
    <dgm:cxn modelId="{A7F14947-7CCE-8746-83FF-3CA098A94929}" type="presOf" srcId="{F32AEE90-B2A4-0641-88B1-E35DFAF04C15}" destId="{A8593F57-2BE1-B746-9276-E375063425D5}" srcOrd="0" destOrd="0" presId="urn:microsoft.com/office/officeart/2005/8/layout/process1"/>
    <dgm:cxn modelId="{1A28BE47-A73B-DF4D-A5C7-22CE09AAE4DC}" type="presOf" srcId="{42C25ADD-8FE7-F946-9B7F-AE8A1853942D}" destId="{25A79D78-9C5A-9D4F-9DF8-0867C53FB380}" srcOrd="1" destOrd="0" presId="urn:microsoft.com/office/officeart/2005/8/layout/process1"/>
    <dgm:cxn modelId="{9557626E-AEF1-0D4F-A9AE-3B2A92AAFDDE}" srcId="{E697F942-0AD4-3D47-B5BB-AF69B46E15C0}" destId="{1E47C86B-BD9F-8F4D-A354-848F37F4691B}" srcOrd="0" destOrd="0" parTransId="{2D3056A3-11E3-5744-9F80-D6DA1301466D}" sibTransId="{6CD6C5AB-6395-B34E-BF36-845BD7FD11A4}"/>
    <dgm:cxn modelId="{71F46E71-6813-8341-82D1-FD9E94850C43}" srcId="{E697F942-0AD4-3D47-B5BB-AF69B46E15C0}" destId="{D4BDFFC1-46B0-1F4C-9446-F277205CC8AD}" srcOrd="3" destOrd="0" parTransId="{D007D48D-EF31-FA44-B5B0-A567467B51FA}" sibTransId="{D5C1B7D3-0F4D-EF46-AF0E-6274C687EFD8}"/>
    <dgm:cxn modelId="{5D13EC54-19EF-A647-8ED9-20494A809F20}" type="presOf" srcId="{E697F942-0AD4-3D47-B5BB-AF69B46E15C0}" destId="{E66911FD-04BD-BB4A-BAD7-46C30C595885}" srcOrd="0" destOrd="0" presId="urn:microsoft.com/office/officeart/2005/8/layout/process1"/>
    <dgm:cxn modelId="{399B3DB5-14CC-1D4F-A778-8F343F2AF518}" srcId="{E697F942-0AD4-3D47-B5BB-AF69B46E15C0}" destId="{F32AEE90-B2A4-0641-88B1-E35DFAF04C15}" srcOrd="1" destOrd="0" parTransId="{FEF63415-28CC-8843-8615-D810D0A1648A}" sibTransId="{03421E15-FB8B-334A-B08D-AB33768B1D85}"/>
    <dgm:cxn modelId="{7810DFC8-E0D4-0441-8927-83D2BAF3D8EB}" type="presOf" srcId="{03421E15-FB8B-334A-B08D-AB33768B1D85}" destId="{8C9ED821-DCDB-A740-A143-7A74FD8AF165}" srcOrd="1" destOrd="0" presId="urn:microsoft.com/office/officeart/2005/8/layout/process1"/>
    <dgm:cxn modelId="{C250EECC-5138-8E49-8707-EFA0660EE972}" type="presOf" srcId="{6CD6C5AB-6395-B34E-BF36-845BD7FD11A4}" destId="{689850F1-2D15-AB4D-A2D4-0E103BA75B39}" srcOrd="0" destOrd="0" presId="urn:microsoft.com/office/officeart/2005/8/layout/process1"/>
    <dgm:cxn modelId="{C1D44697-3095-1543-BB8D-9B6CA15478C7}" type="presParOf" srcId="{E66911FD-04BD-BB4A-BAD7-46C30C595885}" destId="{AA4B9C4A-8495-4445-A9AA-2F4565CFD609}" srcOrd="0" destOrd="0" presId="urn:microsoft.com/office/officeart/2005/8/layout/process1"/>
    <dgm:cxn modelId="{A849D896-5AF2-514D-90F4-AA87D6AC9F33}" type="presParOf" srcId="{E66911FD-04BD-BB4A-BAD7-46C30C595885}" destId="{689850F1-2D15-AB4D-A2D4-0E103BA75B39}" srcOrd="1" destOrd="0" presId="urn:microsoft.com/office/officeart/2005/8/layout/process1"/>
    <dgm:cxn modelId="{9149A3A5-0C77-A541-89BF-2890B3B82C40}" type="presParOf" srcId="{689850F1-2D15-AB4D-A2D4-0E103BA75B39}" destId="{BBC21D83-AA0F-FD41-801B-C9B08DBB45E4}" srcOrd="0" destOrd="0" presId="urn:microsoft.com/office/officeart/2005/8/layout/process1"/>
    <dgm:cxn modelId="{BB5E85B5-C54E-2C41-BE61-6D65B1BDC02E}" type="presParOf" srcId="{E66911FD-04BD-BB4A-BAD7-46C30C595885}" destId="{A8593F57-2BE1-B746-9276-E375063425D5}" srcOrd="2" destOrd="0" presId="urn:microsoft.com/office/officeart/2005/8/layout/process1"/>
    <dgm:cxn modelId="{7195256A-8195-E74C-A67A-3EC12B3917A3}" type="presParOf" srcId="{E66911FD-04BD-BB4A-BAD7-46C30C595885}" destId="{29F20367-19A8-1849-BDB1-9A0AA6683E44}" srcOrd="3" destOrd="0" presId="urn:microsoft.com/office/officeart/2005/8/layout/process1"/>
    <dgm:cxn modelId="{6BEE773E-3A20-ED48-B832-74EF9FBDA0DD}" type="presParOf" srcId="{29F20367-19A8-1849-BDB1-9A0AA6683E44}" destId="{8C9ED821-DCDB-A740-A143-7A74FD8AF165}" srcOrd="0" destOrd="0" presId="urn:microsoft.com/office/officeart/2005/8/layout/process1"/>
    <dgm:cxn modelId="{03461055-D27D-BA45-B5B7-B30E4A3B53FF}" type="presParOf" srcId="{E66911FD-04BD-BB4A-BAD7-46C30C595885}" destId="{9784E9A0-CF57-A944-AB72-95673C2F2AF9}" srcOrd="4" destOrd="0" presId="urn:microsoft.com/office/officeart/2005/8/layout/process1"/>
    <dgm:cxn modelId="{7153AB87-BEC0-2047-9BDC-3A549044FC07}" type="presParOf" srcId="{E66911FD-04BD-BB4A-BAD7-46C30C595885}" destId="{2E81A550-3BEF-634C-85BF-39E4926A51E9}" srcOrd="5" destOrd="0" presId="urn:microsoft.com/office/officeart/2005/8/layout/process1"/>
    <dgm:cxn modelId="{9F0B8059-C396-A042-84B4-333723B5EC6B}" type="presParOf" srcId="{2E81A550-3BEF-634C-85BF-39E4926A51E9}" destId="{25A79D78-9C5A-9D4F-9DF8-0867C53FB380}" srcOrd="0" destOrd="0" presId="urn:microsoft.com/office/officeart/2005/8/layout/process1"/>
    <dgm:cxn modelId="{3AE64A36-0C18-BA49-99E4-DAF2929F8FB3}" type="presParOf" srcId="{E66911FD-04BD-BB4A-BAD7-46C30C595885}" destId="{799B2C7D-48B6-6942-8865-2F410D9C63F6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B9C4A-8495-4445-A9AA-2F4565CFD609}">
      <dsp:nvSpPr>
        <dsp:cNvPr id="0" name=""/>
        <dsp:cNvSpPr/>
      </dsp:nvSpPr>
      <dsp:spPr>
        <a:xfrm>
          <a:off x="4621" y="616738"/>
          <a:ext cx="2020453" cy="1212272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Ausschnitt</a:t>
          </a:r>
          <a:endParaRPr lang="de-AT" sz="2400" kern="1200" dirty="0"/>
        </a:p>
      </dsp:txBody>
      <dsp:txXfrm>
        <a:off x="40127" y="652244"/>
        <a:ext cx="1949441" cy="1141260"/>
      </dsp:txXfrm>
    </dsp:sp>
    <dsp:sp modelId="{689850F1-2D15-AB4D-A2D4-0E103BA75B39}">
      <dsp:nvSpPr>
        <dsp:cNvPr id="0" name=""/>
        <dsp:cNvSpPr/>
      </dsp:nvSpPr>
      <dsp:spPr>
        <a:xfrm>
          <a:off x="2227119" y="972338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227119" y="1072552"/>
        <a:ext cx="299835" cy="300644"/>
      </dsp:txXfrm>
    </dsp:sp>
    <dsp:sp modelId="{A8593F57-2BE1-B746-9276-E375063425D5}">
      <dsp:nvSpPr>
        <dsp:cNvPr id="0" name=""/>
        <dsp:cNvSpPr/>
      </dsp:nvSpPr>
      <dsp:spPr>
        <a:xfrm>
          <a:off x="2833255" y="616738"/>
          <a:ext cx="2020453" cy="1212272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Konzeptuelles Schema </a:t>
          </a:r>
          <a:endParaRPr lang="de-AT" sz="2400" kern="1200" dirty="0"/>
        </a:p>
      </dsp:txBody>
      <dsp:txXfrm>
        <a:off x="2868761" y="652244"/>
        <a:ext cx="1949441" cy="1141260"/>
      </dsp:txXfrm>
    </dsp:sp>
    <dsp:sp modelId="{29F20367-19A8-1849-BDB1-9A0AA6683E44}">
      <dsp:nvSpPr>
        <dsp:cNvPr id="0" name=""/>
        <dsp:cNvSpPr/>
      </dsp:nvSpPr>
      <dsp:spPr>
        <a:xfrm>
          <a:off x="5058886" y="972338"/>
          <a:ext cx="434975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5058886" y="1072552"/>
        <a:ext cx="304483" cy="300644"/>
      </dsp:txXfrm>
    </dsp:sp>
    <dsp:sp modelId="{9784E9A0-CF57-A944-AB72-95673C2F2AF9}">
      <dsp:nvSpPr>
        <dsp:cNvPr id="0" name=""/>
        <dsp:cNvSpPr/>
      </dsp:nvSpPr>
      <dsp:spPr>
        <a:xfrm>
          <a:off x="5674417" y="616738"/>
          <a:ext cx="2020453" cy="1212272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Logisches Schema</a:t>
          </a:r>
          <a:endParaRPr lang="de-AT" sz="2400" kern="1200" dirty="0"/>
        </a:p>
      </dsp:txBody>
      <dsp:txXfrm>
        <a:off x="5709923" y="652244"/>
        <a:ext cx="1949441" cy="1141260"/>
      </dsp:txXfrm>
    </dsp:sp>
    <dsp:sp modelId="{2E81A550-3BEF-634C-85BF-39E4926A51E9}">
      <dsp:nvSpPr>
        <dsp:cNvPr id="0" name=""/>
        <dsp:cNvSpPr/>
      </dsp:nvSpPr>
      <dsp:spPr>
        <a:xfrm>
          <a:off x="7893784" y="972338"/>
          <a:ext cx="42169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alphaOff val="0"/>
                <a:satMod val="103000"/>
                <a:tint val="94000"/>
                <a:lumMod val="38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893784" y="1072552"/>
        <a:ext cx="295187" cy="300644"/>
      </dsp:txXfrm>
    </dsp:sp>
    <dsp:sp modelId="{799B2C7D-48B6-6942-8865-2F410D9C63F6}">
      <dsp:nvSpPr>
        <dsp:cNvPr id="0" name=""/>
        <dsp:cNvSpPr/>
      </dsp:nvSpPr>
      <dsp:spPr>
        <a:xfrm>
          <a:off x="8490525" y="616738"/>
          <a:ext cx="2020453" cy="1212272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Abfrage &amp; Manipulation</a:t>
          </a:r>
          <a:endParaRPr lang="de-AT" sz="2400" kern="1200" dirty="0"/>
        </a:p>
      </dsp:txBody>
      <dsp:txXfrm>
        <a:off x="8526031" y="652244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lnSpc>
                <a:spcPct val="114000"/>
              </a:lnSpc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50" y="411406"/>
            <a:ext cx="1620000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3890913"/>
            <a:ext cx="1620000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388" indent="-228600"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 b="0"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4" y="392356"/>
            <a:ext cx="1619998" cy="1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7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180975" indent="-180975">
              <a:lnSpc>
                <a:spcPct val="114000"/>
              </a:lnSpc>
              <a:defRPr/>
            </a:lvl1pPr>
            <a:lvl2pPr marL="361950" indent="-180975">
              <a:lnSpc>
                <a:spcPct val="114000"/>
              </a:lnSpc>
              <a:defRPr/>
            </a:lvl2pPr>
            <a:lvl3pPr marL="534988" indent="-173038">
              <a:lnSpc>
                <a:spcPct val="114000"/>
              </a:lnSpc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3" y="365125"/>
            <a:ext cx="165397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258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Einstieg in die Welt der Datenbanken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355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D1A8FF2-2E20-AC48-AE82-F61E029C2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12" y="4279058"/>
            <a:ext cx="5295905" cy="194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5E013F-798B-994F-95C3-84F738B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ABF41-152D-FD4E-92B8-4DFE5EA6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e-AT" dirty="0"/>
              <a:t>Modellieren Eigenschaften von </a:t>
            </a:r>
            <a:r>
              <a:rPr lang="de-AT" b="1" dirty="0" err="1"/>
              <a:t>Entities</a:t>
            </a:r>
            <a:r>
              <a:rPr lang="de-AT" b="1" dirty="0"/>
              <a:t> oder Beziehungen</a:t>
            </a:r>
            <a:endParaRPr lang="de-AT" dirty="0"/>
          </a:p>
          <a:p>
            <a:pPr fontAlgn="base"/>
            <a:r>
              <a:rPr lang="de-AT" b="1" dirty="0"/>
              <a:t>Alle </a:t>
            </a:r>
            <a:r>
              <a:rPr lang="de-AT" b="1" dirty="0" err="1"/>
              <a:t>Entitites</a:t>
            </a:r>
            <a:r>
              <a:rPr lang="de-AT" dirty="0"/>
              <a:t> eines Entity-Typen (hier bspw. “Studenten”) </a:t>
            </a:r>
            <a:r>
              <a:rPr lang="de-AT" b="1" dirty="0"/>
              <a:t>haben dieselben</a:t>
            </a:r>
            <a:r>
              <a:rPr lang="de-AT" dirty="0"/>
              <a:t> Arten von </a:t>
            </a:r>
            <a:r>
              <a:rPr lang="de-AT" b="1" dirty="0"/>
              <a:t>Eigenschaften</a:t>
            </a:r>
            <a:r>
              <a:rPr lang="de-AT" dirty="0"/>
              <a:t>.</a:t>
            </a:r>
          </a:p>
          <a:p>
            <a:pPr fontAlgn="base"/>
            <a:r>
              <a:rPr lang="de-AT" dirty="0"/>
              <a:t>Attribute werden somit für </a:t>
            </a:r>
            <a:r>
              <a:rPr lang="de-AT" b="1" dirty="0"/>
              <a:t>Entity-Typen</a:t>
            </a:r>
            <a:r>
              <a:rPr lang="de-AT" dirty="0"/>
              <a:t> deklariert</a:t>
            </a:r>
          </a:p>
          <a:p>
            <a:pPr fontAlgn="base"/>
            <a:r>
              <a:rPr lang="de-AT" dirty="0"/>
              <a:t>textuelle Notation:</a:t>
            </a:r>
            <a:br>
              <a:rPr lang="de-AT" dirty="0"/>
            </a:br>
            <a:r>
              <a:rPr lang="de-AT" dirty="0"/>
              <a:t>E (A1 : D1 , ..., </a:t>
            </a:r>
            <a:r>
              <a:rPr lang="de-AT" dirty="0" err="1"/>
              <a:t>Ax</a:t>
            </a:r>
            <a:r>
              <a:rPr lang="de-AT" dirty="0"/>
              <a:t> : </a:t>
            </a:r>
            <a:r>
              <a:rPr lang="de-AT" dirty="0" err="1"/>
              <a:t>Dx</a:t>
            </a:r>
            <a:r>
              <a:rPr lang="de-AT" dirty="0"/>
              <a:t> )</a:t>
            </a:r>
          </a:p>
          <a:p>
            <a:r>
              <a:rPr lang="de-AT" dirty="0"/>
              <a:t>Attributen ist ein </a:t>
            </a:r>
            <a:r>
              <a:rPr lang="de-AT" b="1" dirty="0"/>
              <a:t>Datentyp </a:t>
            </a:r>
            <a:r>
              <a:rPr lang="de-AT" dirty="0"/>
              <a:t>zuzuweisen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84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758F18F-796B-0845-A702-F4FEDE940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65" y="4469685"/>
            <a:ext cx="6007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4A83C6-81B1-D749-A14C-9D0B2D69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427F9-20E5-9544-A313-62996945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AT" dirty="0"/>
              <a:t>Die Werte der Schlüsselattribute identifizieren </a:t>
            </a:r>
            <a:r>
              <a:rPr lang="de-AT" dirty="0" err="1"/>
              <a:t>Entities</a:t>
            </a:r>
            <a:r>
              <a:rPr lang="de-AT" dirty="0"/>
              <a:t> eindeutig</a:t>
            </a:r>
          </a:p>
          <a:p>
            <a:pPr fontAlgn="base"/>
            <a:r>
              <a:rPr lang="de-AT" dirty="0"/>
              <a:t>Bei mehreren Schlüsselkandidaten ist ein </a:t>
            </a:r>
            <a:r>
              <a:rPr lang="de-AT" b="1" dirty="0"/>
              <a:t>Primärschlüssel </a:t>
            </a:r>
            <a:r>
              <a:rPr lang="de-AT" dirty="0"/>
              <a:t>zu wählen (im Modell unterstreichen)</a:t>
            </a:r>
          </a:p>
          <a:p>
            <a:pPr fontAlgn="base"/>
            <a:r>
              <a:rPr lang="de-AT" dirty="0"/>
              <a:t>Beispiel: Die Matrikelnummer kennzeichnet einen Studenten eindeutig. Zu jeder Matrikelnummer gibt es genau einen Studenten.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94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97611-3166-5C4D-ADDF-6F30CDE6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DF38A-9C28-FA40-A283-C2EC8D87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AT" dirty="0"/>
              <a:t>Beziehungen zwischen </a:t>
            </a:r>
            <a:r>
              <a:rPr lang="de-AT" dirty="0" err="1"/>
              <a:t>Entities</a:t>
            </a:r>
            <a:r>
              <a:rPr lang="de-AT" dirty="0"/>
              <a:t> werden zu </a:t>
            </a:r>
            <a:r>
              <a:rPr lang="de-AT" b="1" dirty="0"/>
              <a:t>Beziehungstypen </a:t>
            </a:r>
            <a:r>
              <a:rPr lang="de-AT" dirty="0"/>
              <a:t>zusammengefasst.</a:t>
            </a:r>
          </a:p>
          <a:p>
            <a:pPr fontAlgn="base"/>
            <a:r>
              <a:rPr lang="de-AT" dirty="0"/>
              <a:t>Beziehungen können ebenfalls </a:t>
            </a:r>
            <a:r>
              <a:rPr lang="de-AT" b="1" dirty="0"/>
              <a:t>Attribute</a:t>
            </a:r>
            <a:r>
              <a:rPr lang="de-AT" dirty="0"/>
              <a:t> besitzen (Note im Beispiel)</a:t>
            </a:r>
          </a:p>
          <a:p>
            <a:endParaRPr lang="de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571D833-80CB-7342-B06B-28ABB828D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190287"/>
            <a:ext cx="99441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72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34B04-AC81-F84C-9C06-E8168AB3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Beziehungen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12E63-1E55-AF4D-B19E-88A09D55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Unterschiede in Grade</a:t>
            </a:r>
          </a:p>
          <a:p>
            <a:pPr marL="180975" lvl="1" indent="0">
              <a:buNone/>
            </a:pPr>
            <a:r>
              <a:rPr lang="de-DE" dirty="0"/>
              <a:t>  Am häufigsten: </a:t>
            </a:r>
            <a:r>
              <a:rPr lang="de-DE" b="1" dirty="0"/>
              <a:t>binär</a:t>
            </a:r>
          </a:p>
          <a:p>
            <a:pPr marL="180975" lvl="1" indent="0">
              <a:buNone/>
            </a:pPr>
            <a:r>
              <a:rPr lang="de-DE" b="1" dirty="0"/>
              <a:t>  </a:t>
            </a:r>
            <a:r>
              <a:rPr lang="de-DE" dirty="0"/>
              <a:t>Zwei beteiligte Entitäten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D692B9E-F2B3-A740-91EF-5D37D58A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878682"/>
            <a:ext cx="88519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7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BCB8C-3C3C-7D41-96B0-1DCA0C5F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Beziehungen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54474-ABB1-8440-A5D5-1EBDB5CC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Unterschiede in Grade</a:t>
            </a:r>
          </a:p>
          <a:p>
            <a:pPr marL="180975" lvl="1" indent="0">
              <a:buNone/>
            </a:pPr>
            <a:r>
              <a:rPr lang="de-DE" b="1" dirty="0"/>
              <a:t>  ternär</a:t>
            </a:r>
          </a:p>
          <a:p>
            <a:pPr marL="180975" lvl="1" indent="0">
              <a:buNone/>
            </a:pPr>
            <a:r>
              <a:rPr lang="de-DE" b="1" dirty="0"/>
              <a:t>  </a:t>
            </a:r>
            <a:r>
              <a:rPr lang="de-DE" dirty="0"/>
              <a:t>Drei beteiligte Entitäten</a:t>
            </a:r>
          </a:p>
          <a:p>
            <a:endParaRPr lang="de-DE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7A7BB5C-CBC0-6740-8FF7-E81749A0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3598863"/>
            <a:ext cx="8636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98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6F147-06F3-A441-8852-DF3248C5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52177-7706-1E4C-9804-6B322149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Unterschiede in Grade</a:t>
            </a:r>
          </a:p>
          <a:p>
            <a:pPr marL="180975" lvl="1" indent="0">
              <a:buNone/>
            </a:pPr>
            <a:r>
              <a:rPr lang="de-DE" b="1" dirty="0"/>
              <a:t>  unär</a:t>
            </a:r>
          </a:p>
          <a:p>
            <a:pPr marL="180975" lvl="1" indent="0">
              <a:buNone/>
            </a:pPr>
            <a:r>
              <a:rPr lang="de-DE" b="1" dirty="0"/>
              <a:t>  </a:t>
            </a:r>
            <a:r>
              <a:rPr lang="de-DE" dirty="0"/>
              <a:t>Eine beteiligte Entität</a:t>
            </a:r>
          </a:p>
          <a:p>
            <a:endParaRPr lang="de-DE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F65B50D-FE2D-2E46-9300-7BE2F1217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31" y="3429000"/>
            <a:ext cx="24638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2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8850E-5E2E-854C-8E7F-9DD60DD6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84907-77B4-3D43-9272-04962D95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Unterscheidung </a:t>
            </a:r>
            <a:r>
              <a:rPr lang="de-DE" b="1" dirty="0" err="1"/>
              <a:t>Kardinalitäten</a:t>
            </a:r>
            <a:endParaRPr lang="de-DE" b="1" dirty="0"/>
          </a:p>
          <a:p>
            <a:pPr marL="182562" lvl="1" indent="0">
              <a:buNone/>
            </a:pPr>
            <a:r>
              <a:rPr lang="de-AT" dirty="0"/>
              <a:t>Beschreiben die Beziehung genauer. </a:t>
            </a:r>
          </a:p>
          <a:p>
            <a:pPr marL="182562" lvl="1" indent="0">
              <a:buNone/>
            </a:pPr>
            <a:r>
              <a:rPr lang="de-AT" dirty="0"/>
              <a:t>Formen: 1:1, 1:N, N:1, M:N</a:t>
            </a:r>
          </a:p>
          <a:p>
            <a:pPr marL="182562" lvl="1" indent="0">
              <a:buNone/>
            </a:pPr>
            <a:r>
              <a:rPr lang="de-AT" dirty="0"/>
              <a:t>Müssen immer eingehalten werden</a:t>
            </a:r>
          </a:p>
          <a:p>
            <a:pPr marL="0" indent="0">
              <a:buNone/>
            </a:pPr>
            <a:br>
              <a:rPr lang="de-AT" dirty="0"/>
            </a:br>
            <a:br>
              <a:rPr lang="de-AT" dirty="0"/>
            </a:br>
            <a:endParaRPr lang="de-DE" b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D83C5A9-4E09-9143-A0D9-A7E7F92F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88" y="4195763"/>
            <a:ext cx="9423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3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19BFE-8B75-E742-8C9F-411938F7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</a:t>
            </a:r>
            <a:r>
              <a:rPr lang="de-DE" dirty="0" err="1"/>
              <a:t>Kardinalitäten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1ACC1-B4AB-6840-BDDA-11F37607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Definiere die </a:t>
            </a:r>
            <a:r>
              <a:rPr lang="de-AT" dirty="0" err="1"/>
              <a:t>Kardinalitäten</a:t>
            </a:r>
            <a:r>
              <a:rPr lang="de-AT" dirty="0"/>
              <a:t> für folgende Beziehungen:</a:t>
            </a:r>
          </a:p>
          <a:p>
            <a:pPr lvl="1" fontAlgn="base"/>
            <a:r>
              <a:rPr lang="de-AT" dirty="0"/>
              <a:t>Mann ist verheiratet mit Frau</a:t>
            </a:r>
          </a:p>
          <a:p>
            <a:pPr lvl="1" fontAlgn="base"/>
            <a:r>
              <a:rPr lang="de-AT" dirty="0"/>
              <a:t>Prospekt beschreibt Produkt</a:t>
            </a:r>
          </a:p>
          <a:p>
            <a:pPr lvl="1" fontAlgn="base"/>
            <a:r>
              <a:rPr lang="de-AT" dirty="0"/>
              <a:t>Lehrer unterrichtet Fach</a:t>
            </a:r>
          </a:p>
          <a:p>
            <a:pPr lvl="1" fontAlgn="base"/>
            <a:r>
              <a:rPr lang="de-AT" dirty="0"/>
              <a:t>Lieferant liefert Produkt</a:t>
            </a:r>
          </a:p>
          <a:p>
            <a:pPr lvl="1" fontAlgn="base"/>
            <a:r>
              <a:rPr lang="de-AT" dirty="0"/>
              <a:t>Mitarbeiter arbeitet für Firma</a:t>
            </a:r>
          </a:p>
          <a:p>
            <a:pPr lvl="1" fontAlgn="base"/>
            <a:r>
              <a:rPr lang="de-AT" dirty="0"/>
              <a:t>Bestellung umfasst Produkt</a:t>
            </a:r>
          </a:p>
          <a:p>
            <a:pPr lvl="1" fontAlgn="base"/>
            <a:r>
              <a:rPr lang="de-AT" dirty="0"/>
              <a:t>Kino hat Kinosaal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34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D8DE6-ADE5-8346-83A5-DBAC851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</a:t>
            </a:r>
            <a:r>
              <a:rPr lang="de-DE" dirty="0" err="1"/>
              <a:t>Kardinalitäten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CB8195-A42F-764A-8680-BE888712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Überlege dir je ein eigenes Beispiel:</a:t>
            </a:r>
          </a:p>
          <a:p>
            <a:pPr fontAlgn="base"/>
            <a:r>
              <a:rPr lang="de-AT" dirty="0"/>
              <a:t>1:1</a:t>
            </a:r>
          </a:p>
          <a:p>
            <a:pPr fontAlgn="base"/>
            <a:r>
              <a:rPr lang="de-AT" dirty="0"/>
              <a:t>1:N</a:t>
            </a:r>
          </a:p>
          <a:p>
            <a:pPr fontAlgn="base"/>
            <a:r>
              <a:rPr lang="de-AT" dirty="0"/>
              <a:t>N:1</a:t>
            </a:r>
          </a:p>
          <a:p>
            <a:pPr fontAlgn="base"/>
            <a:r>
              <a:rPr lang="de-AT" dirty="0"/>
              <a:t>M:N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72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03852-11CC-5341-B194-262CBCD9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39F14-1FC1-1A4B-8978-6BDDC99A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Kardinalitäten</a:t>
            </a:r>
            <a:r>
              <a:rPr lang="de-DE" b="1" dirty="0"/>
              <a:t> bei ternären Beziehungen</a:t>
            </a:r>
          </a:p>
          <a:p>
            <a:pPr marL="180975" lvl="1" indent="0">
              <a:buNone/>
            </a:pPr>
            <a:r>
              <a:rPr lang="de-DE" dirty="0"/>
              <a:t>Welche Integritätsbedingungen werden hier festgelegt?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C08B8EA-33E9-F745-BC38-9DDC41FE8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89916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A08AA-CE60-CE4D-AA57-B38D023F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736"/>
            <a:ext cx="8757062" cy="1325563"/>
          </a:xfrm>
        </p:spPr>
        <p:txBody>
          <a:bodyPr/>
          <a:lstStyle/>
          <a:p>
            <a:r>
              <a:rPr lang="de-DE" dirty="0"/>
              <a:t>Warum Datenbanken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839459-D69A-6C48-8BF2-3DBC239C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52" y="3815472"/>
            <a:ext cx="12700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8605A23-7C14-414B-98A0-6D24CF5C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62" y="4119837"/>
            <a:ext cx="1320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2F5B48-04F1-EE49-B4B0-22CF8591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1825625"/>
            <a:ext cx="46609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B0F8A57-21A4-754E-8F20-91295FE7D05C}"/>
              </a:ext>
            </a:extLst>
          </p:cNvPr>
          <p:cNvSpPr txBox="1"/>
          <p:nvPr/>
        </p:nvSpPr>
        <p:spPr>
          <a:xfrm>
            <a:off x="838200" y="5060072"/>
            <a:ext cx="292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Sicherheit vor Verlusten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700C93-11B2-7F44-9103-DB091D089C41}"/>
              </a:ext>
            </a:extLst>
          </p:cNvPr>
          <p:cNvSpPr txBox="1"/>
          <p:nvPr/>
        </p:nvSpPr>
        <p:spPr>
          <a:xfrm>
            <a:off x="4196219" y="3171825"/>
            <a:ext cx="407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Zugang zu Daten mehrerer Benutzer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803E57-AB86-A340-9C15-C5000AB17221}"/>
              </a:ext>
            </a:extLst>
          </p:cNvPr>
          <p:cNvSpPr txBox="1"/>
          <p:nvPr/>
        </p:nvSpPr>
        <p:spPr>
          <a:xfrm>
            <a:off x="7766137" y="5148537"/>
            <a:ext cx="39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Strukturierte Hinterlegung der Daten</a:t>
            </a:r>
          </a:p>
        </p:txBody>
      </p:sp>
    </p:spTree>
    <p:extLst>
      <p:ext uri="{BB962C8B-B14F-4D97-AF65-F5344CB8AC3E}">
        <p14:creationId xmlns:p14="http://schemas.microsoft.com/office/powerpoint/2010/main" val="367365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C4534-D790-9B41-83ED-D44EAD4C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Beziehungen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382AE-E4E0-3843-8C71-F0DC3F52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Kardinalitäten</a:t>
            </a:r>
            <a:r>
              <a:rPr lang="de-AT" b="1" dirty="0"/>
              <a:t> bei ternären Beziehungen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	Studenten dürfen bei demselben Professor nur ein 	Seminarthema bearbeiten</a:t>
            </a:r>
          </a:p>
          <a:p>
            <a:pPr marL="0" indent="0">
              <a:buNone/>
            </a:pP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DE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6234867-7337-8E4C-96B2-24976F01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3429000"/>
            <a:ext cx="82931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7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0E2A38B3-4E8C-5A4B-B428-2AABAD0D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3429000"/>
            <a:ext cx="9207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FC65AA-4850-7041-AA58-5B96AAB5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74A52-41F8-5942-B3AD-6B8EF387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Kardinalitäten</a:t>
            </a:r>
            <a:r>
              <a:rPr lang="de-AT" b="1" dirty="0"/>
              <a:t> bei ternären Beziehungen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	Studenten dürfen dasselbe Seminarthema nur bei einem 	Professor bearbeiten (also nicht wiederverwenden).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19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3177E-3C42-6C49-8229-6A31CFB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FD504-DB4E-734C-8E25-6CD05D2C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Kardinalitäten</a:t>
            </a:r>
            <a:r>
              <a:rPr lang="de-AT" b="1" dirty="0"/>
              <a:t> bei ternären Beziehungen</a:t>
            </a:r>
          </a:p>
          <a:p>
            <a:pPr marL="0" indent="0">
              <a:buNone/>
            </a:pPr>
            <a:r>
              <a:rPr lang="de-AT" b="1" dirty="0"/>
              <a:t>	</a:t>
            </a:r>
            <a:r>
              <a:rPr lang="de-AT" dirty="0"/>
              <a:t>Professoren können dasselbe Seminarthema an mehrere 	Studenten vergeben (= “wiederverwenden”)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2754BCA-ED62-6A4B-B553-F78A22DE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92964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25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D3CD05-ED95-D744-ADA8-ADD823309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 </a:t>
            </a:r>
          </a:p>
        </p:txBody>
      </p:sp>
    </p:spTree>
    <p:extLst>
      <p:ext uri="{BB962C8B-B14F-4D97-AF65-F5344CB8AC3E}">
        <p14:creationId xmlns:p14="http://schemas.microsoft.com/office/powerpoint/2010/main" val="273305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8BDC6-6355-DE4D-A19A-343E1D56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9 </a:t>
            </a:r>
            <a:r>
              <a:rPr lang="de-DE" dirty="0" err="1"/>
              <a:t>Codd‘schen</a:t>
            </a:r>
            <a:r>
              <a:rPr lang="de-DE" dirty="0"/>
              <a:t> Anforderungen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337AF04-4D2C-BB44-B616-C61ADCA38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599558"/>
              </p:ext>
            </p:extLst>
          </p:nvPr>
        </p:nvGraphicFramePr>
        <p:xfrm>
          <a:off x="838200" y="2577187"/>
          <a:ext cx="10515600" cy="3017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573315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247107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1792347"/>
                    </a:ext>
                  </a:extLst>
                </a:gridCol>
              </a:tblGrid>
              <a:tr h="868140"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Einheitliche, nicht redundante Datenverwaltung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Speichern, Suchen, 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Ändern, Einfügen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Katalog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Zugriff auf Datenbeschreibungen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(Data </a:t>
                      </a:r>
                      <a:r>
                        <a:rPr lang="de-DE" sz="1800" b="0" i="0" cap="none" baseline="0" dirty="0" err="1">
                          <a:latin typeface="+mn-lt"/>
                        </a:rPr>
                        <a:t>Dictionary</a:t>
                      </a:r>
                      <a:r>
                        <a:rPr lang="de-DE" sz="1800" b="0" i="0" cap="none" baseline="0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44008"/>
                  </a:ext>
                </a:extLst>
              </a:tr>
              <a:tr h="988973"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Benutzersichten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Unterschiedliche Sichten 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für Benutzer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Integritätssicherung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Einheitliche, nicht redundante Datenverwaltung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Zugriffskontrolle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Ausschluss von 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unberechtigtem Zugriff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03099"/>
                  </a:ext>
                </a:extLst>
              </a:tr>
              <a:tr h="640167"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Transaktion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Mehrere DB-Operationen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als Funktionseinheit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Synchronisation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Parallele Transaktionen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Mehrere Benutzer koordinieren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kern="1200" cap="all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Datensicherung</a:t>
                      </a:r>
                    </a:p>
                    <a:p>
                      <a:pPr algn="ctr"/>
                      <a:r>
                        <a:rPr lang="de-DE" sz="1800" b="0" i="0" cap="none" baseline="0" dirty="0">
                          <a:latin typeface="+mn-lt"/>
                        </a:rPr>
                        <a:t>Wiederherstellung von Daten nach Systemfehlern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8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9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46C5-92A3-E049-AD5D-8350B0FA9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Datenbankentwurf</a:t>
            </a:r>
          </a:p>
        </p:txBody>
      </p:sp>
    </p:spTree>
    <p:extLst>
      <p:ext uri="{BB962C8B-B14F-4D97-AF65-F5344CB8AC3E}">
        <p14:creationId xmlns:p14="http://schemas.microsoft.com/office/powerpoint/2010/main" val="380478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78A15-F69F-AB4E-A7E3-714A00D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Datenmodellierung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6784133-1BD9-3D4C-994D-BAE326E58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878580"/>
              </p:ext>
            </p:extLst>
          </p:nvPr>
        </p:nvGraphicFramePr>
        <p:xfrm>
          <a:off x="838200" y="1825625"/>
          <a:ext cx="10515600" cy="244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CAE99F68-561E-1640-8AF9-0DBA68FA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6" y="4271375"/>
            <a:ext cx="2231799" cy="160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E9A7452-3CBC-F648-AD9B-77579C6FCF63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solidFill>
                  <a:srgbClr val="000000"/>
                </a:solidFill>
              </a:rPr>
              <a:t> 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3FFDE3-CC9F-F140-BB59-0AB3AF7FDF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solidFill>
                  <a:srgbClr val="000000"/>
                </a:solidFill>
              </a:rPr>
              <a:t> 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FB861A-9732-2C4D-B9AC-7904319D2F6E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solidFill>
                  <a:srgbClr val="000000"/>
                </a:solidFill>
              </a:rPr>
              <a:t> 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D4ED2B-EB42-F449-8CD5-D69FD5B0C7FE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solidFill>
                  <a:srgbClr val="000000"/>
                </a:solidFill>
              </a:rPr>
              <a:t> </a:t>
            </a:r>
            <a:endParaRPr lang="de-D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EFFFC8-B719-5A49-8CBD-F0D7E4EA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56" y="4365995"/>
            <a:ext cx="2231799" cy="15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799CCD-BB6E-BA4E-9EB4-48FCC48651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535" y="4438063"/>
            <a:ext cx="3471758" cy="128137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5BD27F4-C70E-9D4C-9CC0-A5239200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18" y="4438063"/>
            <a:ext cx="3258382" cy="118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2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9C76B-1418-A540-A667-4C6D31A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28074A-3CFA-284B-B6E5-BF8D0CC95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23" y="3223467"/>
            <a:ext cx="4962225" cy="30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F6795-D43E-2A45-B08D-EA660621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Modelliert Gegenstände (</a:t>
            </a:r>
            <a:r>
              <a:rPr lang="de-DE" dirty="0" err="1"/>
              <a:t>Entities</a:t>
            </a:r>
            <a:r>
              <a:rPr lang="de-DE" dirty="0"/>
              <a:t>) und die Beziehungen (</a:t>
            </a:r>
            <a:r>
              <a:rPr lang="de-DE" dirty="0" err="1"/>
              <a:t>Relationships</a:t>
            </a:r>
            <a:r>
              <a:rPr lang="de-DE" dirty="0"/>
              <a:t>) zwischen diesen</a:t>
            </a:r>
          </a:p>
          <a:p>
            <a:pPr lvl="1"/>
            <a:r>
              <a:rPr lang="de-DE" b="1" dirty="0"/>
              <a:t>Entity</a:t>
            </a:r>
          </a:p>
          <a:p>
            <a:pPr lvl="2"/>
            <a:r>
              <a:rPr lang="de-DE" b="1" dirty="0"/>
              <a:t>Objekt</a:t>
            </a:r>
            <a:r>
              <a:rPr lang="de-DE" dirty="0"/>
              <a:t>, über welches Informationen zu speichern sind </a:t>
            </a:r>
          </a:p>
          <a:p>
            <a:pPr marL="361950" lvl="2" indent="0">
              <a:buNone/>
            </a:pPr>
            <a:r>
              <a:rPr lang="de-DE" dirty="0"/>
              <a:t>   (Bsp.: Vorlesung, Professor, Prüfung)</a:t>
            </a:r>
          </a:p>
          <a:p>
            <a:pPr lvl="1"/>
            <a:r>
              <a:rPr lang="de-DE" b="1" dirty="0" err="1"/>
              <a:t>Relationship</a:t>
            </a:r>
            <a:endParaRPr lang="de-DE" b="1" dirty="0"/>
          </a:p>
          <a:p>
            <a:pPr lvl="2"/>
            <a:r>
              <a:rPr lang="de-DE" b="1" dirty="0"/>
              <a:t>Beziehung</a:t>
            </a:r>
            <a:r>
              <a:rPr lang="de-DE" dirty="0"/>
              <a:t> zwischen </a:t>
            </a:r>
            <a:r>
              <a:rPr lang="de-DE" dirty="0" err="1"/>
              <a:t>Entities</a:t>
            </a:r>
            <a:endParaRPr lang="de-DE" dirty="0"/>
          </a:p>
          <a:p>
            <a:pPr marL="361950" lvl="2" indent="0">
              <a:buNone/>
            </a:pPr>
            <a:r>
              <a:rPr lang="de-DE" b="1" dirty="0"/>
              <a:t>   </a:t>
            </a:r>
            <a:r>
              <a:rPr lang="de-DE" dirty="0"/>
              <a:t>(Bsp.: Professor liest Vorlesung)</a:t>
            </a:r>
          </a:p>
          <a:p>
            <a:pPr marL="531812" lvl="1" indent="-342900"/>
            <a:r>
              <a:rPr lang="de-DE" b="1" dirty="0"/>
              <a:t>Attribut</a:t>
            </a:r>
          </a:p>
          <a:p>
            <a:pPr marL="704850" lvl="2" indent="-342900"/>
            <a:r>
              <a:rPr lang="de-DE" b="1" dirty="0"/>
              <a:t>Eigenschaft</a:t>
            </a:r>
            <a:r>
              <a:rPr lang="de-DE" dirty="0"/>
              <a:t> von </a:t>
            </a:r>
            <a:r>
              <a:rPr lang="de-DE" dirty="0" err="1"/>
              <a:t>Entities</a:t>
            </a:r>
            <a:r>
              <a:rPr lang="de-DE" dirty="0"/>
              <a:t> oder Beziehungen</a:t>
            </a:r>
          </a:p>
          <a:p>
            <a:pPr marL="361950" lvl="2" indent="0">
              <a:buNone/>
            </a:pPr>
            <a:r>
              <a:rPr lang="de-DE" b="1" dirty="0"/>
              <a:t>     </a:t>
            </a:r>
            <a:r>
              <a:rPr lang="de-DE" dirty="0"/>
              <a:t>(Name, Titel,...)</a:t>
            </a:r>
            <a:endParaRPr lang="de-DE" b="1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31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0952424-6379-A942-B1C2-E75CE54F9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1172"/>
            <a:ext cx="8451271" cy="52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EA4C32-434E-244F-9818-3F2A2BB9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ER-Modell – Chen Notation</a:t>
            </a:r>
          </a:p>
        </p:txBody>
      </p:sp>
    </p:spTree>
    <p:extLst>
      <p:ext uri="{BB962C8B-B14F-4D97-AF65-F5344CB8AC3E}">
        <p14:creationId xmlns:p14="http://schemas.microsoft.com/office/powerpoint/2010/main" val="62834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C74F-18A6-2442-8BC1-1BB51428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3D356-C1F7-BA4D-8515-6AF51E58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Werte</a:t>
            </a:r>
          </a:p>
          <a:p>
            <a:pPr lvl="1"/>
            <a:r>
              <a:rPr lang="de-DE" dirty="0"/>
              <a:t>Primitive Datenelemente, die direkt erstellbar sind</a:t>
            </a:r>
          </a:p>
          <a:p>
            <a:pPr lvl="1"/>
            <a:r>
              <a:rPr lang="de-DE" dirty="0"/>
              <a:t>Werte werden durch </a:t>
            </a:r>
            <a:r>
              <a:rPr lang="de-DE" b="1" dirty="0"/>
              <a:t>Datentypen</a:t>
            </a:r>
            <a:r>
              <a:rPr lang="de-DE" dirty="0"/>
              <a:t> beschrieben</a:t>
            </a:r>
          </a:p>
          <a:p>
            <a:r>
              <a:rPr lang="de-DE" b="1" dirty="0"/>
              <a:t>Datentypen</a:t>
            </a:r>
          </a:p>
          <a:p>
            <a:pPr lvl="1"/>
            <a:r>
              <a:rPr lang="de-DE" dirty="0"/>
              <a:t>Vorgegebene Standard-Datentypen</a:t>
            </a:r>
          </a:p>
          <a:p>
            <a:pPr lvl="2"/>
            <a:r>
              <a:rPr lang="de-DE" dirty="0"/>
              <a:t>Beispiele</a:t>
            </a:r>
          </a:p>
          <a:p>
            <a:pPr lvl="3"/>
            <a:r>
              <a:rPr lang="de-DE" dirty="0" err="1"/>
              <a:t>int</a:t>
            </a:r>
            <a:endParaRPr lang="de-DE" dirty="0"/>
          </a:p>
          <a:p>
            <a:pPr lvl="3"/>
            <a:r>
              <a:rPr lang="de-DE" dirty="0" err="1"/>
              <a:t>varchar</a:t>
            </a:r>
            <a:endParaRPr lang="de-DE" dirty="0"/>
          </a:p>
          <a:p>
            <a:pPr lvl="3"/>
            <a:r>
              <a:rPr lang="de-DE" dirty="0" err="1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97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7FBDB-0D99-7541-BB86-70C3D65F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Datentypen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A98882-C60D-4CC5-8D63-3DF28024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Ganzzahlen</a:t>
            </a:r>
          </a:p>
          <a:p>
            <a:r>
              <a:rPr lang="de-AT" dirty="0"/>
              <a:t>Fließkommazahlen</a:t>
            </a:r>
          </a:p>
          <a:p>
            <a:r>
              <a:rPr lang="de-AT" dirty="0"/>
              <a:t>Datumsangaben</a:t>
            </a:r>
          </a:p>
          <a:p>
            <a:r>
              <a:rPr lang="de-AT" dirty="0"/>
              <a:t>Zeichenketten</a:t>
            </a:r>
          </a:p>
          <a:p>
            <a:r>
              <a:rPr lang="de-AT" dirty="0"/>
              <a:t>Binärdaten</a:t>
            </a:r>
          </a:p>
        </p:txBody>
      </p:sp>
    </p:spTree>
    <p:extLst>
      <p:ext uri="{BB962C8B-B14F-4D97-AF65-F5344CB8AC3E}">
        <p14:creationId xmlns:p14="http://schemas.microsoft.com/office/powerpoint/2010/main" val="380768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Breitbild</PresentationFormat>
  <Paragraphs>128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</vt:lpstr>
      <vt:lpstr>Einstieg in die Welt der Datenbanken</vt:lpstr>
      <vt:lpstr>Warum Datenbanken</vt:lpstr>
      <vt:lpstr>Die 9 Codd‘schen Anforderungen</vt:lpstr>
      <vt:lpstr>Datenbankentwurf</vt:lpstr>
      <vt:lpstr>Datenmodellierung</vt:lpstr>
      <vt:lpstr>Entity Relationship Model</vt:lpstr>
      <vt:lpstr>ER-Modell – Chen Notation</vt:lpstr>
      <vt:lpstr>Entity Relationship Model</vt:lpstr>
      <vt:lpstr>Übung Datentypen</vt:lpstr>
      <vt:lpstr>Attribute</vt:lpstr>
      <vt:lpstr>Schlüssel</vt:lpstr>
      <vt:lpstr>Beziehungen</vt:lpstr>
      <vt:lpstr>Beziehungen</vt:lpstr>
      <vt:lpstr>Beziehungen</vt:lpstr>
      <vt:lpstr>Beziehungen</vt:lpstr>
      <vt:lpstr>Beziehungen</vt:lpstr>
      <vt:lpstr>Übung Kardinalitäten</vt:lpstr>
      <vt:lpstr>Übung Kardinalitäten</vt:lpstr>
      <vt:lpstr>Beziehungen</vt:lpstr>
      <vt:lpstr>Beziehungen</vt:lpstr>
      <vt:lpstr>Beziehungen</vt:lpstr>
      <vt:lpstr>Beziehungen</vt:lpstr>
      <vt:lpstr>Ende </vt:lpstr>
    </vt:vector>
  </TitlesOfParts>
  <Company>BBRZ 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Softwareentwicklung mit JAVA Grundlagen der Sprache</dc:title>
  <dc:creator>Erlebach Isabel</dc:creator>
  <cp:lastModifiedBy>Jasmin Weismann</cp:lastModifiedBy>
  <cp:revision>11</cp:revision>
  <dcterms:created xsi:type="dcterms:W3CDTF">2019-01-24T09:49:22Z</dcterms:created>
  <dcterms:modified xsi:type="dcterms:W3CDTF">2020-06-15T17:04:25Z</dcterms:modified>
</cp:coreProperties>
</file>