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07"/>
  </p:handoutMasterIdLst>
  <p:sldIdLst>
    <p:sldId id="326" r:id="rId2"/>
    <p:sldId id="443"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61" r:id="rId20"/>
    <p:sldId id="353" r:id="rId21"/>
    <p:sldId id="354" r:id="rId22"/>
    <p:sldId id="355" r:id="rId23"/>
    <p:sldId id="356" r:id="rId24"/>
    <p:sldId id="357" r:id="rId25"/>
    <p:sldId id="358" r:id="rId26"/>
    <p:sldId id="359" r:id="rId27"/>
    <p:sldId id="360" r:id="rId28"/>
    <p:sldId id="362" r:id="rId29"/>
    <p:sldId id="363" r:id="rId30"/>
    <p:sldId id="364" r:id="rId31"/>
    <p:sldId id="365" r:id="rId32"/>
    <p:sldId id="366" r:id="rId33"/>
    <p:sldId id="367" r:id="rId34"/>
    <p:sldId id="368" r:id="rId35"/>
    <p:sldId id="369" r:id="rId36"/>
    <p:sldId id="370" r:id="rId37"/>
    <p:sldId id="371" r:id="rId38"/>
    <p:sldId id="372"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441" r:id="rId55"/>
    <p:sldId id="38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04" r:id="rId71"/>
    <p:sldId id="405" r:id="rId72"/>
    <p:sldId id="406" r:id="rId73"/>
    <p:sldId id="407" r:id="rId74"/>
    <p:sldId id="440" r:id="rId75"/>
    <p:sldId id="408" r:id="rId76"/>
    <p:sldId id="409" r:id="rId77"/>
    <p:sldId id="411" r:id="rId78"/>
    <p:sldId id="412" r:id="rId79"/>
    <p:sldId id="413" r:id="rId80"/>
    <p:sldId id="414" r:id="rId81"/>
    <p:sldId id="439" r:id="rId82"/>
    <p:sldId id="415" r:id="rId83"/>
    <p:sldId id="416" r:id="rId84"/>
    <p:sldId id="417" r:id="rId85"/>
    <p:sldId id="418" r:id="rId86"/>
    <p:sldId id="419" r:id="rId87"/>
    <p:sldId id="420" r:id="rId88"/>
    <p:sldId id="421" r:id="rId89"/>
    <p:sldId id="422" r:id="rId90"/>
    <p:sldId id="424" r:id="rId91"/>
    <p:sldId id="425" r:id="rId92"/>
    <p:sldId id="426" r:id="rId93"/>
    <p:sldId id="427" r:id="rId94"/>
    <p:sldId id="428" r:id="rId95"/>
    <p:sldId id="429" r:id="rId96"/>
    <p:sldId id="436" r:id="rId97"/>
    <p:sldId id="430" r:id="rId98"/>
    <p:sldId id="431" r:id="rId99"/>
    <p:sldId id="438" r:id="rId100"/>
    <p:sldId id="432" r:id="rId101"/>
    <p:sldId id="433" r:id="rId102"/>
    <p:sldId id="434" r:id="rId103"/>
    <p:sldId id="435" r:id="rId104"/>
    <p:sldId id="437" r:id="rId105"/>
    <p:sldId id="304" r:id="rId10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So funktioniert die Welt von Google" id="{86C943CB-D3CC-4EB6-BA47-11A34F73674B}">
          <p14:sldIdLst>
            <p14:sldId id="443"/>
            <p14:sldId id="337"/>
            <p14:sldId id="338"/>
            <p14:sldId id="339"/>
            <p14:sldId id="340"/>
          </p14:sldIdLst>
        </p14:section>
        <p14:section name="Die Universal Search und der Knowledge Graph" id="{461F4462-BE5F-4E53-A2E2-C5546EE41AA2}">
          <p14:sldIdLst>
            <p14:sldId id="341"/>
            <p14:sldId id="342"/>
            <p14:sldId id="343"/>
            <p14:sldId id="344"/>
            <p14:sldId id="345"/>
            <p14:sldId id="346"/>
            <p14:sldId id="347"/>
            <p14:sldId id="348"/>
          </p14:sldIdLst>
        </p14:section>
        <p14:section name="Was sind Keywords und warum sind sie so wichtig?" id="{811303E3-9C79-4DAE-939B-7EAD46C53A2F}">
          <p14:sldIdLst>
            <p14:sldId id="349"/>
            <p14:sldId id="350"/>
            <p14:sldId id="351"/>
            <p14:sldId id="352"/>
            <p14:sldId id="361"/>
            <p14:sldId id="353"/>
            <p14:sldId id="354"/>
          </p14:sldIdLst>
        </p14:section>
        <p14:section name="Die Google-Richtlinien" id="{37C1B922-43FD-4811-9A3C-19E63C61E1E4}">
          <p14:sldIdLst>
            <p14:sldId id="355"/>
            <p14:sldId id="356"/>
            <p14:sldId id="357"/>
            <p14:sldId id="358"/>
            <p14:sldId id="359"/>
            <p14:sldId id="360"/>
            <p14:sldId id="362"/>
            <p14:sldId id="363"/>
            <p14:sldId id="364"/>
          </p14:sldIdLst>
        </p14:section>
        <p14:section name="Das Suchergebnis optimieren" id="{AC22CC87-0374-46F8-A66B-98C1A9CD847C}">
          <p14:sldIdLst>
            <p14:sldId id="365"/>
            <p14:sldId id="366"/>
            <p14:sldId id="367"/>
            <p14:sldId id="368"/>
            <p14:sldId id="369"/>
            <p14:sldId id="370"/>
            <p14:sldId id="371"/>
            <p14:sldId id="372"/>
            <p14:sldId id="374"/>
            <p14:sldId id="375"/>
            <p14:sldId id="376"/>
            <p14:sldId id="377"/>
          </p14:sldIdLst>
        </p14:section>
        <p14:section name="Den Domainnamen und die URLs deiner Webseite optimieren" id="{71E0BF48-F408-4D15-B122-664F433B7ECD}">
          <p14:sldIdLst>
            <p14:sldId id="378"/>
            <p14:sldId id="379"/>
            <p14:sldId id="380"/>
            <p14:sldId id="381"/>
            <p14:sldId id="382"/>
            <p14:sldId id="383"/>
            <p14:sldId id="384"/>
            <p14:sldId id="385"/>
            <p14:sldId id="386"/>
            <p14:sldId id="387"/>
            <p14:sldId id="388"/>
          </p14:sldIdLst>
        </p14:section>
        <p14:section name="Content Optimieren" id="{53B621B9-5998-435B-BDA9-99070433E43A}">
          <p14:sldIdLst>
            <p14:sldId id="441"/>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Lst>
        </p14:section>
        <p14:section name="Duplicate Content bekämpfen" id="{8B131932-7B05-4DF4-823B-88AFDE4CB578}">
          <p14:sldIdLst>
            <p14:sldId id="440"/>
            <p14:sldId id="408"/>
            <p14:sldId id="409"/>
            <p14:sldId id="411"/>
            <p14:sldId id="412"/>
            <p14:sldId id="413"/>
            <p14:sldId id="414"/>
          </p14:sldIdLst>
        </p14:section>
        <p14:section name="Crawling und interne Verlinkung" id="{6792D00E-23AC-46ED-96EF-85E8A9B0905A}">
          <p14:sldIdLst>
            <p14:sldId id="439"/>
            <p14:sldId id="415"/>
            <p14:sldId id="416"/>
            <p14:sldId id="417"/>
            <p14:sldId id="418"/>
            <p14:sldId id="419"/>
            <p14:sldId id="420"/>
            <p14:sldId id="421"/>
            <p14:sldId id="422"/>
            <p14:sldId id="424"/>
            <p14:sldId id="425"/>
            <p14:sldId id="426"/>
            <p14:sldId id="427"/>
            <p14:sldId id="428"/>
            <p14:sldId id="429"/>
            <p14:sldId id="436"/>
            <p14:sldId id="430"/>
            <p14:sldId id="431"/>
          </p14:sldIdLst>
        </p14:section>
        <p14:section name="Checklisten" id="{23634F77-90EF-430B-A4A4-CE2BD364215A}">
          <p14:sldIdLst>
            <p14:sldId id="438"/>
            <p14:sldId id="432"/>
            <p14:sldId id="433"/>
            <p14:sldId id="434"/>
            <p14:sldId id="435"/>
            <p14:sldId id="437"/>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931" userDrawn="1">
          <p15:clr>
            <a:srgbClr val="A4A3A4"/>
          </p15:clr>
        </p15:guide>
        <p15:guide id="2" pos="47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140" d="100"/>
          <a:sy n="140" d="100"/>
        </p:scale>
        <p:origin x="204" y="444"/>
      </p:cViewPr>
      <p:guideLst>
        <p:guide orient="horz" pos="2931"/>
        <p:guide pos="472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Lst>
  </p:outlineViewPr>
  <p:notesTextViewPr>
    <p:cViewPr>
      <p:scale>
        <a:sx n="1" d="1"/>
        <a:sy n="1" d="1"/>
      </p:scale>
      <p:origin x="0" y="0"/>
    </p:cViewPr>
  </p:notesTextViewPr>
  <p:notesViewPr>
    <p:cSldViewPr snapToGrid="0">
      <p:cViewPr varScale="1">
        <p:scale>
          <a:sx n="62" d="100"/>
          <a:sy n="62" d="100"/>
        </p:scale>
        <p:origin x="2299"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6" Type="http://schemas.openxmlformats.org/officeDocument/2006/relationships/slide" Target="slides/slide27.xml"/><Relationship Id="rId21" Type="http://schemas.openxmlformats.org/officeDocument/2006/relationships/slide" Target="slides/slide22.xml"/><Relationship Id="rId42" Type="http://schemas.openxmlformats.org/officeDocument/2006/relationships/slide" Target="slides/slide43.xml"/><Relationship Id="rId47" Type="http://schemas.openxmlformats.org/officeDocument/2006/relationships/slide" Target="slides/slide48.xml"/><Relationship Id="rId63" Type="http://schemas.openxmlformats.org/officeDocument/2006/relationships/slide" Target="slides/slide64.xml"/><Relationship Id="rId68" Type="http://schemas.openxmlformats.org/officeDocument/2006/relationships/slide" Target="slides/slide69.xml"/><Relationship Id="rId84" Type="http://schemas.openxmlformats.org/officeDocument/2006/relationships/slide" Target="slides/slide85.xml"/><Relationship Id="rId89" Type="http://schemas.openxmlformats.org/officeDocument/2006/relationships/slide" Target="slides/slide90.xml"/><Relationship Id="rId16" Type="http://schemas.openxmlformats.org/officeDocument/2006/relationships/slide" Target="slides/slide17.xml"/><Relationship Id="rId11" Type="http://schemas.openxmlformats.org/officeDocument/2006/relationships/slide" Target="slides/slide12.xml"/><Relationship Id="rId32" Type="http://schemas.openxmlformats.org/officeDocument/2006/relationships/slide" Target="slides/slide33.xml"/><Relationship Id="rId37" Type="http://schemas.openxmlformats.org/officeDocument/2006/relationships/slide" Target="slides/slide38.xml"/><Relationship Id="rId53" Type="http://schemas.openxmlformats.org/officeDocument/2006/relationships/slide" Target="slides/slide54.xml"/><Relationship Id="rId58" Type="http://schemas.openxmlformats.org/officeDocument/2006/relationships/slide" Target="slides/slide59.xml"/><Relationship Id="rId74" Type="http://schemas.openxmlformats.org/officeDocument/2006/relationships/slide" Target="slides/slide75.xml"/><Relationship Id="rId79" Type="http://schemas.openxmlformats.org/officeDocument/2006/relationships/slide" Target="slides/slide80.xml"/><Relationship Id="rId102" Type="http://schemas.openxmlformats.org/officeDocument/2006/relationships/slide" Target="slides/slide103.xml"/><Relationship Id="rId5" Type="http://schemas.openxmlformats.org/officeDocument/2006/relationships/slide" Target="slides/slide6.xml"/><Relationship Id="rId90" Type="http://schemas.openxmlformats.org/officeDocument/2006/relationships/slide" Target="slides/slide91.xml"/><Relationship Id="rId95" Type="http://schemas.openxmlformats.org/officeDocument/2006/relationships/slide" Target="slides/slide96.xml"/><Relationship Id="rId22" Type="http://schemas.openxmlformats.org/officeDocument/2006/relationships/slide" Target="slides/slide23.xml"/><Relationship Id="rId27" Type="http://schemas.openxmlformats.org/officeDocument/2006/relationships/slide" Target="slides/slide28.xml"/><Relationship Id="rId43" Type="http://schemas.openxmlformats.org/officeDocument/2006/relationships/slide" Target="slides/slide44.xml"/><Relationship Id="rId48" Type="http://schemas.openxmlformats.org/officeDocument/2006/relationships/slide" Target="slides/slide49.xml"/><Relationship Id="rId64" Type="http://schemas.openxmlformats.org/officeDocument/2006/relationships/slide" Target="slides/slide65.xml"/><Relationship Id="rId69" Type="http://schemas.openxmlformats.org/officeDocument/2006/relationships/slide" Target="slides/slide70.xml"/><Relationship Id="rId80" Type="http://schemas.openxmlformats.org/officeDocument/2006/relationships/slide" Target="slides/slide81.xml"/><Relationship Id="rId85" Type="http://schemas.openxmlformats.org/officeDocument/2006/relationships/slide" Target="slides/slide86.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0.xml"/><Relationship Id="rId67" Type="http://schemas.openxmlformats.org/officeDocument/2006/relationships/slide" Target="slides/slide68.xml"/><Relationship Id="rId103" Type="http://schemas.openxmlformats.org/officeDocument/2006/relationships/slide" Target="slides/slide104.xml"/><Relationship Id="rId20" Type="http://schemas.openxmlformats.org/officeDocument/2006/relationships/slide" Target="slides/slide21.xml"/><Relationship Id="rId41" Type="http://schemas.openxmlformats.org/officeDocument/2006/relationships/slide" Target="slides/slide42.xml"/><Relationship Id="rId54" Type="http://schemas.openxmlformats.org/officeDocument/2006/relationships/slide" Target="slides/slide55.xml"/><Relationship Id="rId62" Type="http://schemas.openxmlformats.org/officeDocument/2006/relationships/slide" Target="slides/slide63.xml"/><Relationship Id="rId70" Type="http://schemas.openxmlformats.org/officeDocument/2006/relationships/slide" Target="slides/slide71.xml"/><Relationship Id="rId75" Type="http://schemas.openxmlformats.org/officeDocument/2006/relationships/slide" Target="slides/slide76.xml"/><Relationship Id="rId83" Type="http://schemas.openxmlformats.org/officeDocument/2006/relationships/slide" Target="slides/slide84.xml"/><Relationship Id="rId88" Type="http://schemas.openxmlformats.org/officeDocument/2006/relationships/slide" Target="slides/slide89.xml"/><Relationship Id="rId91" Type="http://schemas.openxmlformats.org/officeDocument/2006/relationships/slide" Target="slides/slide92.xml"/><Relationship Id="rId96" Type="http://schemas.openxmlformats.org/officeDocument/2006/relationships/slide" Target="slides/slide97.xml"/><Relationship Id="rId1" Type="http://schemas.openxmlformats.org/officeDocument/2006/relationships/slide" Target="slides/slide1.xml"/><Relationship Id="rId6" Type="http://schemas.openxmlformats.org/officeDocument/2006/relationships/slide" Target="slides/slide7.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57" Type="http://schemas.openxmlformats.org/officeDocument/2006/relationships/slide" Target="slides/slide58.xml"/><Relationship Id="rId10" Type="http://schemas.openxmlformats.org/officeDocument/2006/relationships/slide" Target="slides/slide11.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60" Type="http://schemas.openxmlformats.org/officeDocument/2006/relationships/slide" Target="slides/slide61.xml"/><Relationship Id="rId65" Type="http://schemas.openxmlformats.org/officeDocument/2006/relationships/slide" Target="slides/slide66.xml"/><Relationship Id="rId73" Type="http://schemas.openxmlformats.org/officeDocument/2006/relationships/slide" Target="slides/slide74.xml"/><Relationship Id="rId78" Type="http://schemas.openxmlformats.org/officeDocument/2006/relationships/slide" Target="slides/slide79.xml"/><Relationship Id="rId81" Type="http://schemas.openxmlformats.org/officeDocument/2006/relationships/slide" Target="slides/slide82.xml"/><Relationship Id="rId86" Type="http://schemas.openxmlformats.org/officeDocument/2006/relationships/slide" Target="slides/slide87.xml"/><Relationship Id="rId94" Type="http://schemas.openxmlformats.org/officeDocument/2006/relationships/slide" Target="slides/slide95.xml"/><Relationship Id="rId99" Type="http://schemas.openxmlformats.org/officeDocument/2006/relationships/slide" Target="slides/slide100.xml"/><Relationship Id="rId101" Type="http://schemas.openxmlformats.org/officeDocument/2006/relationships/slide" Target="slides/slide102.xml"/><Relationship Id="rId4" Type="http://schemas.openxmlformats.org/officeDocument/2006/relationships/slide" Target="slides/slide5.xml"/><Relationship Id="rId9" Type="http://schemas.openxmlformats.org/officeDocument/2006/relationships/slide" Target="slides/slide10.xml"/><Relationship Id="rId13" Type="http://schemas.openxmlformats.org/officeDocument/2006/relationships/slide" Target="slides/slide14.xml"/><Relationship Id="rId18" Type="http://schemas.openxmlformats.org/officeDocument/2006/relationships/slide" Target="slides/slide19.xml"/><Relationship Id="rId39" Type="http://schemas.openxmlformats.org/officeDocument/2006/relationships/slide" Target="slides/slide40.xml"/><Relationship Id="rId34" Type="http://schemas.openxmlformats.org/officeDocument/2006/relationships/slide" Target="slides/slide35.xml"/><Relationship Id="rId50" Type="http://schemas.openxmlformats.org/officeDocument/2006/relationships/slide" Target="slides/slide51.xml"/><Relationship Id="rId55" Type="http://schemas.openxmlformats.org/officeDocument/2006/relationships/slide" Target="slides/slide56.xml"/><Relationship Id="rId76" Type="http://schemas.openxmlformats.org/officeDocument/2006/relationships/slide" Target="slides/slide77.xml"/><Relationship Id="rId97" Type="http://schemas.openxmlformats.org/officeDocument/2006/relationships/slide" Target="slides/slide98.xml"/><Relationship Id="rId104" Type="http://schemas.openxmlformats.org/officeDocument/2006/relationships/slide" Target="slides/slide105.xml"/><Relationship Id="rId7" Type="http://schemas.openxmlformats.org/officeDocument/2006/relationships/slide" Target="slides/slide8.xml"/><Relationship Id="rId71" Type="http://schemas.openxmlformats.org/officeDocument/2006/relationships/slide" Target="slides/slide72.xml"/><Relationship Id="rId92" Type="http://schemas.openxmlformats.org/officeDocument/2006/relationships/slide" Target="slides/slide93.xml"/><Relationship Id="rId2" Type="http://schemas.openxmlformats.org/officeDocument/2006/relationships/slide" Target="slides/slide3.xml"/><Relationship Id="rId29" Type="http://schemas.openxmlformats.org/officeDocument/2006/relationships/slide" Target="slides/slide30.xml"/><Relationship Id="rId24" Type="http://schemas.openxmlformats.org/officeDocument/2006/relationships/slide" Target="slides/slide25.xml"/><Relationship Id="rId40" Type="http://schemas.openxmlformats.org/officeDocument/2006/relationships/slide" Target="slides/slide41.xml"/><Relationship Id="rId45" Type="http://schemas.openxmlformats.org/officeDocument/2006/relationships/slide" Target="slides/slide46.xml"/><Relationship Id="rId66" Type="http://schemas.openxmlformats.org/officeDocument/2006/relationships/slide" Target="slides/slide67.xml"/><Relationship Id="rId87" Type="http://schemas.openxmlformats.org/officeDocument/2006/relationships/slide" Target="slides/slide88.xml"/><Relationship Id="rId61" Type="http://schemas.openxmlformats.org/officeDocument/2006/relationships/slide" Target="slides/slide62.xml"/><Relationship Id="rId82" Type="http://schemas.openxmlformats.org/officeDocument/2006/relationships/slide" Target="slides/slide83.xml"/><Relationship Id="rId19" Type="http://schemas.openxmlformats.org/officeDocument/2006/relationships/slide" Target="slides/slide20.xml"/><Relationship Id="rId14" Type="http://schemas.openxmlformats.org/officeDocument/2006/relationships/slide" Target="slides/slide15.xml"/><Relationship Id="rId30" Type="http://schemas.openxmlformats.org/officeDocument/2006/relationships/slide" Target="slides/slide31.xml"/><Relationship Id="rId35" Type="http://schemas.openxmlformats.org/officeDocument/2006/relationships/slide" Target="slides/slide36.xml"/><Relationship Id="rId56" Type="http://schemas.openxmlformats.org/officeDocument/2006/relationships/slide" Target="slides/slide57.xml"/><Relationship Id="rId77" Type="http://schemas.openxmlformats.org/officeDocument/2006/relationships/slide" Target="slides/slide78.xml"/><Relationship Id="rId100" Type="http://schemas.openxmlformats.org/officeDocument/2006/relationships/slide" Target="slides/slide101.xml"/><Relationship Id="rId8" Type="http://schemas.openxmlformats.org/officeDocument/2006/relationships/slide" Target="slides/slide9.xml"/><Relationship Id="rId51" Type="http://schemas.openxmlformats.org/officeDocument/2006/relationships/slide" Target="slides/slide52.xml"/><Relationship Id="rId72" Type="http://schemas.openxmlformats.org/officeDocument/2006/relationships/slide" Target="slides/slide73.xml"/><Relationship Id="rId93" Type="http://schemas.openxmlformats.org/officeDocument/2006/relationships/slide" Target="slides/slide94.xml"/><Relationship Id="rId98" Type="http://schemas.openxmlformats.org/officeDocument/2006/relationships/slide" Target="slides/slide99.xml"/><Relationship Id="rId3"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19.10.2020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tx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b="1">
                <a:solidFill>
                  <a:schemeClr val="bg1"/>
                </a:solidFill>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solidFill>
                  <a:schemeClr val="bg1"/>
                </a:solidFill>
              </a:defRPr>
            </a:lvl1pPr>
          </a:lstStyle>
          <a:p>
            <a:pPr lvl="0"/>
            <a:r>
              <a:rPr lang="de-AT" dirty="0" err="1"/>
              <a:t>Subtitle</a:t>
            </a:r>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pic>
        <p:nvPicPr>
          <p:cNvPr id="5" name="Grafik 4">
            <a:extLst>
              <a:ext uri="{FF2B5EF4-FFF2-40B4-BE49-F238E27FC236}">
                <a16:creationId xmlns:a16="http://schemas.microsoft.com/office/drawing/2014/main" id="{CDC79260-7180-42EE-97BC-055180C3EC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1736" y="467083"/>
            <a:ext cx="1468527" cy="1184296"/>
          </a:xfrm>
          <a:prstGeom prst="rect">
            <a:avLst/>
          </a:prstGeom>
        </p:spPr>
      </p:pic>
    </p:spTree>
    <p:extLst>
      <p:ext uri="{BB962C8B-B14F-4D97-AF65-F5344CB8AC3E}">
        <p14:creationId xmlns:p14="http://schemas.microsoft.com/office/powerpoint/2010/main" val="738614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Kapitelseite">
    <p:bg>
      <p:bgPr>
        <a:solidFill>
          <a:schemeClr val="bg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tx1"/>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2" name="Grafik 1">
            <a:extLst>
              <a:ext uri="{FF2B5EF4-FFF2-40B4-BE49-F238E27FC236}">
                <a16:creationId xmlns:a16="http://schemas.microsoft.com/office/drawing/2014/main" id="{62506489-E514-4A20-A401-3AACFDE995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1736" y="467083"/>
            <a:ext cx="1468527" cy="1184296"/>
          </a:xfrm>
          <a:prstGeom prst="rect">
            <a:avLst/>
          </a:prstGeom>
        </p:spPr>
      </p:pic>
    </p:spTree>
    <p:extLst>
      <p:ext uri="{BB962C8B-B14F-4D97-AF65-F5344CB8AC3E}">
        <p14:creationId xmlns:p14="http://schemas.microsoft.com/office/powerpoint/2010/main" val="335281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080792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8" Type="http://schemas.openxmlformats.org/officeDocument/2006/relationships/hyperlink" Target="https://www.screamingfrog.co.uk/seo-spider" TargetMode="External"/><Relationship Id="rId3" Type="http://schemas.openxmlformats.org/officeDocument/2006/relationships/hyperlink" Target="https://www.sistrix.de/" TargetMode="External"/><Relationship Id="rId7" Type="http://schemas.openxmlformats.org/officeDocument/2006/relationships/hyperlink" Target="https://www.linkresearchtools.de/" TargetMode="External"/><Relationship Id="rId2" Type="http://schemas.openxmlformats.org/officeDocument/2006/relationships/hyperlink" Target="https://de.ryte.com/" TargetMode="External"/><Relationship Id="rId1" Type="http://schemas.openxmlformats.org/officeDocument/2006/relationships/slideLayout" Target="../slideLayouts/slideLayout3.xml"/><Relationship Id="rId6" Type="http://schemas.openxmlformats.org/officeDocument/2006/relationships/hyperlink" Target="https://www.google.com/webmasters/tools/home?hl=de" TargetMode="External"/><Relationship Id="rId11" Type="http://schemas.openxmlformats.org/officeDocument/2006/relationships/hyperlink" Target="https://yoast.com/wordpress/plugins" TargetMode="External"/><Relationship Id="rId5" Type="http://schemas.openxmlformats.org/officeDocument/2006/relationships/hyperlink" Target="https://searchmetrics.com/de/" TargetMode="External"/><Relationship Id="rId10" Type="http://schemas.openxmlformats.org/officeDocument/2006/relationships/hyperlink" Target="https://www.rankranger.com/" TargetMode="External"/><Relationship Id="rId4" Type="http://schemas.openxmlformats.org/officeDocument/2006/relationships/hyperlink" Target="https://www.xovi.de/" TargetMode="External"/><Relationship Id="rId9" Type="http://schemas.openxmlformats.org/officeDocument/2006/relationships/hyperlink" Target="http://seotoolsforexcel.com/" TargetMode="External"/></Relationships>
</file>

<file path=ppt/slides/_rels/slide103.xml.rels><?xml version="1.0" encoding="UTF-8" standalone="yes"?>
<Relationships xmlns="http://schemas.openxmlformats.org/package/2006/relationships"><Relationship Id="rId8" Type="http://schemas.openxmlformats.org/officeDocument/2006/relationships/hyperlink" Target="https://www.more-fire.com/blog" TargetMode="External"/><Relationship Id="rId3" Type="http://schemas.openxmlformats.org/officeDocument/2006/relationships/hyperlink" Target="https://de.ryte.com/magazine/" TargetMode="External"/><Relationship Id="rId7" Type="http://schemas.openxmlformats.org/officeDocument/2006/relationships/hyperlink" Target="https://seo-portal.de/" TargetMode="External"/><Relationship Id="rId2" Type="http://schemas.openxmlformats.org/officeDocument/2006/relationships/hyperlink" Target="https://www.sistrix.de/news" TargetMode="External"/><Relationship Id="rId1" Type="http://schemas.openxmlformats.org/officeDocument/2006/relationships/slideLayout" Target="../slideLayouts/slideLayout3.xml"/><Relationship Id="rId6" Type="http://schemas.openxmlformats.org/officeDocument/2006/relationships/hyperlink" Target="https://www.seokratie.de/blog/" TargetMode="External"/><Relationship Id="rId11" Type="http://schemas.openxmlformats.org/officeDocument/2006/relationships/hyperlink" Target="https://yoast.com/seo-blog" TargetMode="External"/><Relationship Id="rId5" Type="http://schemas.openxmlformats.org/officeDocument/2006/relationships/hyperlink" Target="https://webmaster-de.googleblog.com/" TargetMode="External"/><Relationship Id="rId10" Type="http://schemas.openxmlformats.org/officeDocument/2006/relationships/hyperlink" Target="https://searchengineland.com/" TargetMode="External"/><Relationship Id="rId4" Type="http://schemas.openxmlformats.org/officeDocument/2006/relationships/hyperlink" Target="https://de.ryte.com/wiki" TargetMode="External"/><Relationship Id="rId9" Type="http://schemas.openxmlformats.org/officeDocument/2006/relationships/hyperlink" Target="https://www.tagseoblog.de/"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www.suchradar.de/" TargetMode="External"/><Relationship Id="rId2" Type="http://schemas.openxmlformats.org/officeDocument/2006/relationships/hyperlink" Target="https://www.websiteboosting.com/" TargetMode="External"/><Relationship Id="rId1" Type="http://schemas.openxmlformats.org/officeDocument/2006/relationships/slideLayout" Target="../slideLayouts/slideLayout3.xml"/><Relationship Id="rId4" Type="http://schemas.openxmlformats.org/officeDocument/2006/relationships/hyperlink" Target="https://www.termfrequenz.de/"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support.google.com/webmasters/answer/35769?hl=de"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s.google.com/search/docs/guides/intro-structured-data" TargetMode="External"/><Relationship Id="rId2" Type="http://schemas.openxmlformats.org/officeDocument/2006/relationships/hyperlink" Target="https://search.google.com/structured-data/testing-tool"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websennsation.ch/wp-content/uploads/2019/08/schema-url-struktur.jpg" TargetMode="External"/><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webmaster-de.googleblog.com/2014/08/https-als-ranking-signal.html"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support.google.com/webmasters/answer/35287?hl=de"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support.google.com/webmasters/answer/7451184?hl=de"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guidelines.raterhub.com/searchqualityevaluatorguidelines.pdf"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s://de.ryte.com/lp/wdf"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hyperlink" Target="https://fonts.google.com/"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hyperlink" Target="https://de.wikipedia.org/wiki/Hyper_Text_Coffee_Pot_Control_Protocol"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hyperlink" Target="https://www.xml-sitemaps.com/" TargetMode="External"/><Relationship Id="rId2" Type="http://schemas.openxmlformats.org/officeDocument/2006/relationships/hyperlink" Target="https://www.sitemaps.org/" TargetMode="Externa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hyperlink" Target="https://www.ampproject.org/" TargetMode="Externa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t>Search </a:t>
            </a:r>
            <a:br>
              <a:rPr lang="de-AT" dirty="0"/>
            </a:br>
            <a:r>
              <a:rPr lang="de-AT" dirty="0"/>
              <a:t>Engine </a:t>
            </a:r>
            <a:br>
              <a:rPr lang="de-AT" dirty="0"/>
            </a:br>
            <a:r>
              <a:rPr lang="de-AT" dirty="0" err="1"/>
              <a:t>Optimization</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02399-FE47-4472-B694-DD37CDEC3020}"/>
              </a:ext>
            </a:extLst>
          </p:cNvPr>
          <p:cNvSpPr>
            <a:spLocks noGrp="1"/>
          </p:cNvSpPr>
          <p:nvPr>
            <p:ph type="title"/>
          </p:nvPr>
        </p:nvSpPr>
        <p:spPr/>
        <p:txBody>
          <a:bodyPr/>
          <a:lstStyle/>
          <a:p>
            <a:r>
              <a:rPr lang="de-AT" dirty="0">
                <a:effectLst/>
              </a:rPr>
              <a:t>Der Knowledge Graph</a:t>
            </a:r>
            <a:endParaRPr lang="de-AT" dirty="0"/>
          </a:p>
        </p:txBody>
      </p:sp>
      <p:sp>
        <p:nvSpPr>
          <p:cNvPr id="3" name="Textplatzhalter 2">
            <a:extLst>
              <a:ext uri="{FF2B5EF4-FFF2-40B4-BE49-F238E27FC236}">
                <a16:creationId xmlns:a16="http://schemas.microsoft.com/office/drawing/2014/main" id="{B29D325B-7C31-4F91-9A44-A9ACC102C46E}"/>
              </a:ext>
            </a:extLst>
          </p:cNvPr>
          <p:cNvSpPr>
            <a:spLocks noGrp="1"/>
          </p:cNvSpPr>
          <p:nvPr>
            <p:ph type="body" sz="quarter" idx="13"/>
          </p:nvPr>
        </p:nvSpPr>
        <p:spPr>
          <a:xfrm>
            <a:off x="1062037" y="1912938"/>
            <a:ext cx="10067925" cy="1061829"/>
          </a:xfrm>
        </p:spPr>
        <p:txBody>
          <a:bodyPr wrap="square">
            <a:spAutoFit/>
          </a:bodyPr>
          <a:lstStyle/>
          <a:p>
            <a:pPr marL="0" indent="0">
              <a:lnSpc>
                <a:spcPct val="107000"/>
              </a:lnSpc>
              <a:spcAft>
                <a:spcPts val="800"/>
              </a:spcAft>
              <a:buNone/>
            </a:pPr>
            <a:r>
              <a:rPr lang="de-AT" dirty="0">
                <a:latin typeface="Arial" panose="020B0604020202020204" pitchFamily="34" charset="0"/>
                <a:cs typeface="Times New Roman" panose="02020603050405020304" pitchFamily="18" charset="0"/>
              </a:rPr>
              <a:t>Seit 2012 versucht Google, einige Suchanfragen direkt zu beantworten. Dabei bedient man sich Informationen aus dem Web und semantischer Informationen. Der Knowledge Graph erscheint besonders für bekannte Orte, Persönlichkeiten, Marken oder Dinge im Allgemeinen. Der Knowledge Graph erscheint dabei in der rechten Seite. Bei einem Suchbegriff wie "Großbritannien" erscheint der Knowledge Graph rechts, im Hauptbereich an erster Stelle den Wikipedia-Eintrag und darunter eine </a:t>
            </a:r>
            <a:r>
              <a:rPr lang="de-AT" dirty="0" err="1">
                <a:latin typeface="Arial" panose="020B0604020202020204" pitchFamily="34" charset="0"/>
                <a:cs typeface="Times New Roman" panose="02020603050405020304" pitchFamily="18" charset="0"/>
              </a:rPr>
              <a:t>Onebox</a:t>
            </a:r>
            <a:r>
              <a:rPr lang="de-AT" dirty="0">
                <a:latin typeface="Arial" panose="020B0604020202020204" pitchFamily="34" charset="0"/>
                <a:cs typeface="Times New Roman" panose="02020603050405020304" pitchFamily="18" charset="0"/>
              </a:rPr>
              <a:t> mit News-Ergebnissen.</a:t>
            </a:r>
          </a:p>
        </p:txBody>
      </p:sp>
      <p:grpSp>
        <p:nvGrpSpPr>
          <p:cNvPr id="7" name="Gruppieren 6">
            <a:extLst>
              <a:ext uri="{FF2B5EF4-FFF2-40B4-BE49-F238E27FC236}">
                <a16:creationId xmlns:a16="http://schemas.microsoft.com/office/drawing/2014/main" id="{21707B13-5A65-4597-B241-E90B18975083}"/>
              </a:ext>
            </a:extLst>
          </p:cNvPr>
          <p:cNvGrpSpPr/>
          <p:nvPr/>
        </p:nvGrpSpPr>
        <p:grpSpPr>
          <a:xfrm>
            <a:off x="0" y="5725160"/>
            <a:ext cx="12192000" cy="739300"/>
            <a:chOff x="0" y="5725160"/>
            <a:chExt cx="12192000" cy="739300"/>
          </a:xfrm>
        </p:grpSpPr>
        <p:sp>
          <p:nvSpPr>
            <p:cNvPr id="5" name="Rechteck 4">
              <a:extLst>
                <a:ext uri="{FF2B5EF4-FFF2-40B4-BE49-F238E27FC236}">
                  <a16:creationId xmlns:a16="http://schemas.microsoft.com/office/drawing/2014/main" id="{0771161A-3920-40AD-8097-783F3AE0C680}"/>
                </a:ext>
              </a:extLst>
            </p:cNvPr>
            <p:cNvSpPr/>
            <p:nvPr/>
          </p:nvSpPr>
          <p:spPr>
            <a:xfrm>
              <a:off x="0" y="5887168"/>
              <a:ext cx="12192000" cy="577292"/>
            </a:xfrm>
            <a:prstGeom prst="rect">
              <a:avLst/>
            </a:prstGeom>
            <a:solidFill>
              <a:schemeClr val="accent4">
                <a:lumMod val="40000"/>
                <a:lumOff val="60000"/>
              </a:schemeClr>
            </a:solidFill>
          </p:spPr>
          <p:txBody>
            <a:bodyPr wrap="square" lIns="468000" tIns="180000" rIns="180000" bIns="180000">
              <a:spAutoFit/>
            </a:bodyPr>
            <a:lstStyle/>
            <a:p>
              <a:pPr marL="449580">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Der Knowledge Graph versucht, die Suchanfrage der Nutzer sofort zu beantworten, ohne sie zuerst auf eine Website zu lotsen.</a:t>
              </a:r>
            </a:p>
          </p:txBody>
        </p:sp>
        <p:pic>
          <p:nvPicPr>
            <p:cNvPr id="6" name="Grafik 5">
              <a:extLst>
                <a:ext uri="{FF2B5EF4-FFF2-40B4-BE49-F238E27FC236}">
                  <a16:creationId xmlns:a16="http://schemas.microsoft.com/office/drawing/2014/main" id="{75C187A5-FA6E-43C0-81D2-E856454120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5" y="5725160"/>
              <a:ext cx="345440" cy="460587"/>
            </a:xfrm>
            <a:prstGeom prst="rect">
              <a:avLst/>
            </a:prstGeom>
          </p:spPr>
        </p:pic>
      </p:grpSp>
    </p:spTree>
    <p:extLst>
      <p:ext uri="{BB962C8B-B14F-4D97-AF65-F5344CB8AC3E}">
        <p14:creationId xmlns:p14="http://schemas.microsoft.com/office/powerpoint/2010/main" val="17368347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7C38E1-6E32-4D1B-8163-70B182CC4BFC}"/>
              </a:ext>
            </a:extLst>
          </p:cNvPr>
          <p:cNvSpPr>
            <a:spLocks noGrp="1"/>
          </p:cNvSpPr>
          <p:nvPr>
            <p:ph type="title"/>
          </p:nvPr>
        </p:nvSpPr>
        <p:spPr/>
        <p:txBody>
          <a:bodyPr/>
          <a:lstStyle/>
          <a:p>
            <a:r>
              <a:rPr lang="de-AT" dirty="0">
                <a:effectLst/>
              </a:rPr>
              <a:t>Checkliste für gute </a:t>
            </a:r>
            <a:r>
              <a:rPr lang="de-AT" dirty="0" err="1">
                <a:effectLst/>
              </a:rPr>
              <a:t>Titles</a:t>
            </a:r>
            <a:r>
              <a:rPr lang="de-AT" dirty="0">
                <a:effectLst/>
              </a:rPr>
              <a:t> und </a:t>
            </a:r>
            <a:r>
              <a:rPr lang="de-AT" dirty="0" err="1">
                <a:effectLst/>
              </a:rPr>
              <a:t>Descriptions</a:t>
            </a:r>
            <a:endParaRPr lang="de-AT" dirty="0"/>
          </a:p>
        </p:txBody>
      </p:sp>
      <p:sp>
        <p:nvSpPr>
          <p:cNvPr id="3" name="Textplatzhalter 2">
            <a:extLst>
              <a:ext uri="{FF2B5EF4-FFF2-40B4-BE49-F238E27FC236}">
                <a16:creationId xmlns:a16="http://schemas.microsoft.com/office/drawing/2014/main" id="{3F46690D-360C-44CE-A6DD-1E35DDFCEFD2}"/>
              </a:ext>
            </a:extLst>
          </p:cNvPr>
          <p:cNvSpPr>
            <a:spLocks noGrp="1"/>
          </p:cNvSpPr>
          <p:nvPr>
            <p:ph type="body" sz="quarter" idx="13"/>
          </p:nvPr>
        </p:nvSpPr>
        <p:spPr>
          <a:xfrm>
            <a:off x="1062037" y="1956481"/>
            <a:ext cx="10067925" cy="2412968"/>
          </a:xfrm>
        </p:spPr>
        <p:txBody>
          <a:bodyPr/>
          <a:lstStyle/>
          <a:p>
            <a:pPr lvl="0"/>
            <a:r>
              <a:rPr lang="de-AT" dirty="0"/>
              <a:t>Passt das Keyword exakt zur Ziel-URL und ist es nicht zu weit gefasst?</a:t>
            </a:r>
          </a:p>
          <a:p>
            <a:pPr lvl="0"/>
            <a:r>
              <a:rPr lang="de-AT" dirty="0"/>
              <a:t>Steht das Keyword im Title möglichst weit vorne, am besten an erster Stelle? Wird es in der Description erwähnt?</a:t>
            </a:r>
          </a:p>
          <a:p>
            <a:pPr lvl="0"/>
            <a:r>
              <a:rPr lang="de-AT" dirty="0"/>
              <a:t>Regen Title und Description zum Besuch der Website an? Haben Sie Ihre Alleinstellungsmerkmale genannt und gut beschrieben?</a:t>
            </a:r>
          </a:p>
          <a:p>
            <a:pPr lvl="0"/>
            <a:r>
              <a:rPr lang="de-AT" dirty="0"/>
              <a:t>Ist der Title höchstens 65 Zeichen lang?</a:t>
            </a:r>
          </a:p>
          <a:p>
            <a:pPr lvl="0"/>
            <a:r>
              <a:rPr lang="de-AT" dirty="0"/>
              <a:t>Ist die Description mindestens 100, am besten circa 145 Zeichen lang?</a:t>
            </a:r>
          </a:p>
          <a:p>
            <a:pPr lvl="0"/>
            <a:r>
              <a:rPr lang="de-AT" dirty="0"/>
              <a:t>Wird dem Nutzer durch Lesen von Title und Description klar, was er auf der Seite tun kann?</a:t>
            </a:r>
          </a:p>
          <a:p>
            <a:pPr lvl="0"/>
            <a:r>
              <a:rPr lang="de-AT" dirty="0"/>
              <a:t>Ist eine Handlungsaufforderung ("Jetzt kaufen", "Hier bestellen", "Jetzt registrieren") enthalten?</a:t>
            </a:r>
          </a:p>
        </p:txBody>
      </p:sp>
    </p:spTree>
    <p:extLst>
      <p:ext uri="{BB962C8B-B14F-4D97-AF65-F5344CB8AC3E}">
        <p14:creationId xmlns:p14="http://schemas.microsoft.com/office/powerpoint/2010/main" val="2215882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928FC-A07F-4E37-B6A9-9E56FCF5044D}"/>
              </a:ext>
            </a:extLst>
          </p:cNvPr>
          <p:cNvSpPr>
            <a:spLocks noGrp="1"/>
          </p:cNvSpPr>
          <p:nvPr>
            <p:ph type="title"/>
          </p:nvPr>
        </p:nvSpPr>
        <p:spPr/>
        <p:txBody>
          <a:bodyPr/>
          <a:lstStyle/>
          <a:p>
            <a:r>
              <a:rPr lang="de-AT" dirty="0">
                <a:effectLst/>
              </a:rPr>
              <a:t>Checkliste für gute </a:t>
            </a:r>
            <a:r>
              <a:rPr lang="de-AT" dirty="0" err="1">
                <a:effectLst/>
              </a:rPr>
              <a:t>Backlings</a:t>
            </a:r>
            <a:endParaRPr lang="de-AT" dirty="0"/>
          </a:p>
        </p:txBody>
      </p:sp>
      <p:sp>
        <p:nvSpPr>
          <p:cNvPr id="3" name="Textplatzhalter 2">
            <a:extLst>
              <a:ext uri="{FF2B5EF4-FFF2-40B4-BE49-F238E27FC236}">
                <a16:creationId xmlns:a16="http://schemas.microsoft.com/office/drawing/2014/main" id="{169CA07F-5BB9-426D-90EF-FB2E2BA8D622}"/>
              </a:ext>
            </a:extLst>
          </p:cNvPr>
          <p:cNvSpPr>
            <a:spLocks noGrp="1"/>
          </p:cNvSpPr>
          <p:nvPr>
            <p:ph type="body" sz="quarter" idx="13"/>
          </p:nvPr>
        </p:nvSpPr>
        <p:spPr>
          <a:xfrm>
            <a:off x="1062037" y="1793195"/>
            <a:ext cx="10067925" cy="2994666"/>
          </a:xfrm>
        </p:spPr>
        <p:txBody>
          <a:bodyPr/>
          <a:lstStyle/>
          <a:p>
            <a:r>
              <a:rPr lang="de-AT" dirty="0"/>
              <a:t>Wollen Sie einen </a:t>
            </a:r>
            <a:r>
              <a:rPr lang="de-AT" dirty="0" err="1"/>
              <a:t>Backlink</a:t>
            </a:r>
            <a:r>
              <a:rPr lang="de-AT" dirty="0"/>
              <a:t> von dieser Webseite oder nicht? Folgende Fragen sollten Sie idealerweise mit Ja beantworten können</a:t>
            </a:r>
          </a:p>
          <a:p>
            <a:pPr lvl="0"/>
            <a:r>
              <a:rPr lang="de-AT" dirty="0"/>
              <a:t>Verfolgt die Website einen eigenen Zweck und dient nicht nur dem Linktausch?</a:t>
            </a:r>
          </a:p>
          <a:p>
            <a:pPr lvl="0"/>
            <a:r>
              <a:rPr lang="de-AT" dirty="0"/>
              <a:t>Ist der Inhalt dieser Website qualitativ hochwertig? Sind die Informationen auf der Website gut recherchiert und bieten sie einen Mehrwert für den Nutzer?</a:t>
            </a:r>
          </a:p>
          <a:p>
            <a:pPr lvl="0"/>
            <a:r>
              <a:rPr lang="de-AT" dirty="0"/>
              <a:t>Behandelt die Website ein klar abgegrenztes Thema? Passt dieses Thema zu Ihrer Website?</a:t>
            </a:r>
          </a:p>
          <a:p>
            <a:pPr lvl="0"/>
            <a:r>
              <a:rPr lang="de-AT" dirty="0"/>
              <a:t>Wird der Link Ihnen vielleicht auch echte Besucher bringen? Wäre ein Link zu Ihrer Website für die Besucher der fremden Website hilfreich?</a:t>
            </a:r>
          </a:p>
          <a:p>
            <a:pPr lvl="0"/>
            <a:r>
              <a:rPr lang="de-AT" dirty="0"/>
              <a:t>Hat die Website ein Logo und wirkt sie gepflegt?</a:t>
            </a:r>
          </a:p>
          <a:p>
            <a:pPr lvl="0"/>
            <a:r>
              <a:rPr lang="de-AT" dirty="0"/>
              <a:t>Verlinkt die Website in ihren Beiträgen sinnvoll auf qualitativ hochwertige andere Websites, oder wirken die Links künstlich? Hat die Website keine auffälligen, unpassenden Links zu externen Domains im </a:t>
            </a:r>
            <a:r>
              <a:rPr lang="de-AT" dirty="0" err="1"/>
              <a:t>Footer</a:t>
            </a:r>
            <a:r>
              <a:rPr lang="de-AT" dirty="0"/>
              <a:t> oder in der Sidebar?</a:t>
            </a:r>
          </a:p>
        </p:txBody>
      </p:sp>
    </p:spTree>
    <p:extLst>
      <p:ext uri="{BB962C8B-B14F-4D97-AF65-F5344CB8AC3E}">
        <p14:creationId xmlns:p14="http://schemas.microsoft.com/office/powerpoint/2010/main" val="24068322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01929-F0F5-4699-AF0E-E3978B6D91C6}"/>
              </a:ext>
            </a:extLst>
          </p:cNvPr>
          <p:cNvSpPr>
            <a:spLocks noGrp="1"/>
          </p:cNvSpPr>
          <p:nvPr>
            <p:ph type="title"/>
          </p:nvPr>
        </p:nvSpPr>
        <p:spPr/>
        <p:txBody>
          <a:bodyPr/>
          <a:lstStyle/>
          <a:p>
            <a:r>
              <a:rPr lang="de-AT" dirty="0">
                <a:effectLst/>
              </a:rPr>
              <a:t>Empfohlene SEO-Tools</a:t>
            </a:r>
            <a:endParaRPr lang="de-AT" dirty="0"/>
          </a:p>
        </p:txBody>
      </p:sp>
      <p:sp>
        <p:nvSpPr>
          <p:cNvPr id="3" name="Textplatzhalter 2">
            <a:extLst>
              <a:ext uri="{FF2B5EF4-FFF2-40B4-BE49-F238E27FC236}">
                <a16:creationId xmlns:a16="http://schemas.microsoft.com/office/drawing/2014/main" id="{6B121567-241A-4085-91C1-B425FAB61FD8}"/>
              </a:ext>
            </a:extLst>
          </p:cNvPr>
          <p:cNvSpPr>
            <a:spLocks noGrp="1"/>
          </p:cNvSpPr>
          <p:nvPr>
            <p:ph type="body" sz="quarter" idx="13"/>
          </p:nvPr>
        </p:nvSpPr>
        <p:spPr>
          <a:xfrm>
            <a:off x="556532" y="1042081"/>
            <a:ext cx="11483068" cy="5271633"/>
          </a:xfrm>
        </p:spPr>
        <p:txBody>
          <a:bodyPr numCol="2" spcCol="360000"/>
          <a:lstStyle/>
          <a:p>
            <a:pPr lvl="0"/>
            <a:r>
              <a:rPr lang="de-AT" u="sng" dirty="0">
                <a:hlinkClick r:id="rId2"/>
              </a:rPr>
              <a:t>https://de.ryte.com</a:t>
            </a:r>
            <a:br>
              <a:rPr lang="de-AT" dirty="0"/>
            </a:br>
            <a:r>
              <a:rPr lang="de-AT" dirty="0" err="1"/>
              <a:t>Ryte</a:t>
            </a:r>
            <a:r>
              <a:rPr lang="de-AT" dirty="0"/>
              <a:t> ist das Tool schlechthin, wenn es um </a:t>
            </a:r>
            <a:r>
              <a:rPr lang="de-AT" dirty="0" err="1"/>
              <a:t>Onpage</a:t>
            </a:r>
            <a:r>
              <a:rPr lang="de-AT" dirty="0"/>
              <a:t>-Optimierung geht. Das Tool kümmert sich vor allem um die technische </a:t>
            </a:r>
            <a:r>
              <a:rPr lang="de-AT" dirty="0" err="1"/>
              <a:t>Onpage</a:t>
            </a:r>
            <a:r>
              <a:rPr lang="de-AT" dirty="0"/>
              <a:t>- und Content-Optimierung. Echtes Plus: die vielen Auswertungen und die Anbindungen an die Google Search </a:t>
            </a:r>
            <a:r>
              <a:rPr lang="de-AT" dirty="0" err="1"/>
              <a:t>Console</a:t>
            </a:r>
            <a:r>
              <a:rPr lang="de-AT" dirty="0"/>
              <a:t>.</a:t>
            </a:r>
          </a:p>
          <a:p>
            <a:pPr lvl="0"/>
            <a:r>
              <a:rPr lang="de-AT" u="sng" dirty="0">
                <a:hlinkClick r:id="rId3"/>
              </a:rPr>
              <a:t>https://www.sistrix.de</a:t>
            </a:r>
            <a:br>
              <a:rPr lang="de-AT" dirty="0"/>
            </a:br>
            <a:r>
              <a:rPr lang="de-AT" dirty="0" err="1"/>
              <a:t>Sistrix</a:t>
            </a:r>
            <a:r>
              <a:rPr lang="de-AT" dirty="0"/>
              <a:t> ist eine SEO-Suite, bietet also viele Funktionen auf einmal: Rankingabfrage, Keyword- und Linkanalyse und vieles mehr. Eines der ältesten SEO-Tools auf dem Markt</a:t>
            </a:r>
          </a:p>
          <a:p>
            <a:pPr lvl="0"/>
            <a:r>
              <a:rPr lang="de-AT" u="sng" dirty="0">
                <a:hlinkClick r:id="rId4"/>
              </a:rPr>
              <a:t>https://www.xovi.de</a:t>
            </a:r>
            <a:br>
              <a:rPr lang="de-AT" dirty="0"/>
            </a:br>
            <a:r>
              <a:rPr lang="de-AT" dirty="0"/>
              <a:t>Ebenfalls eine SEO-Suite mit sehr vielen Funktionen – auch für </a:t>
            </a:r>
            <a:r>
              <a:rPr lang="de-AT" dirty="0" err="1"/>
              <a:t>Social</a:t>
            </a:r>
            <a:r>
              <a:rPr lang="de-AT" dirty="0"/>
              <a:t> Media, Google AdWords und anderen Online-Marketing-Kanälen. Zu einem sehr günstigen Einstiegspreis</a:t>
            </a:r>
          </a:p>
          <a:p>
            <a:pPr lvl="0"/>
            <a:r>
              <a:rPr lang="de-AT" dirty="0">
                <a:hlinkClick r:id="rId5"/>
              </a:rPr>
              <a:t>https://searchmetrics.com/de/</a:t>
            </a:r>
            <a:br>
              <a:rPr lang="de-AT" dirty="0"/>
            </a:br>
            <a:r>
              <a:rPr lang="de-AT" dirty="0"/>
              <a:t>Searchmetrics ist eine SEO-Suite für größere Unternehmen mit ähnlichen Funktionen wie </a:t>
            </a:r>
            <a:r>
              <a:rPr lang="de-AT" dirty="0" err="1"/>
              <a:t>Sistrix</a:t>
            </a:r>
            <a:r>
              <a:rPr lang="de-AT" dirty="0"/>
              <a:t> und </a:t>
            </a:r>
            <a:r>
              <a:rPr lang="de-AT" dirty="0" err="1"/>
              <a:t>Xovi</a:t>
            </a:r>
            <a:endParaRPr lang="de-AT" dirty="0"/>
          </a:p>
          <a:p>
            <a:pPr lvl="0"/>
            <a:r>
              <a:rPr lang="de-AT" u="sng" dirty="0">
                <a:hlinkClick r:id="rId6"/>
              </a:rPr>
              <a:t>https://www.google.com/webmasters/tools/home?hl=de</a:t>
            </a:r>
            <a:br>
              <a:rPr lang="de-AT" dirty="0"/>
            </a:br>
            <a:r>
              <a:rPr lang="de-AT" dirty="0"/>
              <a:t>Die hauseigene Search </a:t>
            </a:r>
            <a:r>
              <a:rPr lang="de-AT" dirty="0" err="1"/>
              <a:t>Console</a:t>
            </a:r>
            <a:r>
              <a:rPr lang="de-AT" dirty="0"/>
              <a:t> von Google ist natürlich ein Muss für SEOs – und sie ist kostenlos</a:t>
            </a:r>
          </a:p>
          <a:p>
            <a:pPr lvl="0"/>
            <a:r>
              <a:rPr lang="de-AT" u="sng" dirty="0">
                <a:hlinkClick r:id="rId7"/>
              </a:rPr>
              <a:t>https://www.linkresearchtools.de</a:t>
            </a:r>
            <a:br>
              <a:rPr lang="de-AT" dirty="0"/>
            </a:br>
            <a:r>
              <a:rPr lang="de-AT" dirty="0"/>
              <a:t>Das beste Tool für professionelle Backlink-Recherchen mit vielen Untertools, Ressourcen und allem, was man fürs Linkbuilding benötigt. </a:t>
            </a:r>
            <a:r>
              <a:rPr lang="de-AT" dirty="0" err="1"/>
              <a:t>Linkresearchtools</a:t>
            </a:r>
            <a:r>
              <a:rPr lang="de-AT" dirty="0"/>
              <a:t> bietet auch Seminare an</a:t>
            </a:r>
          </a:p>
          <a:p>
            <a:pPr lvl="0"/>
            <a:r>
              <a:rPr lang="de-AT" u="sng" dirty="0">
                <a:hlinkClick r:id="rId8"/>
              </a:rPr>
              <a:t>https://www.screamingfrog.co.uk/seo-spider</a:t>
            </a:r>
            <a:br>
              <a:rPr lang="de-AT" dirty="0"/>
            </a:br>
            <a:r>
              <a:rPr lang="de-AT" dirty="0"/>
              <a:t>Der "schreiende Frosch" ist ein Desktop-Programm, mit dem Sie Ihre Website crawlen können – so wie es der Googlebot tut. Anschließend können Sie die Daten umfangreich auswerten. Sehr gut, wenn sei viel mit Excel arbeiten</a:t>
            </a:r>
          </a:p>
          <a:p>
            <a:pPr lvl="0"/>
            <a:r>
              <a:rPr lang="de-AT" u="sng" dirty="0">
                <a:hlinkClick r:id="rId9"/>
              </a:rPr>
              <a:t>http://seotoolsforexcel.com</a:t>
            </a:r>
            <a:br>
              <a:rPr lang="de-AT" dirty="0"/>
            </a:br>
            <a:r>
              <a:rPr lang="de-AT" dirty="0"/>
              <a:t>Eine Erweiterung für Microsoft Excel, mit der Sie Daten aus den verschiedensten Quellen wie zum Beispiel Google Analytics weiterverarbeiten können. Wenn Sie ein Excel-Profi sind, dann ist das Tool ein absolutes Muss</a:t>
            </a:r>
          </a:p>
          <a:p>
            <a:pPr lvl="0"/>
            <a:r>
              <a:rPr lang="de-AT" u="sng" dirty="0">
                <a:hlinkClick r:id="rId10"/>
              </a:rPr>
              <a:t>https://www.rankranger.com</a:t>
            </a:r>
            <a:r>
              <a:rPr lang="de-AT" dirty="0"/>
              <a:t> </a:t>
            </a:r>
            <a:br>
              <a:rPr lang="de-AT" dirty="0"/>
            </a:br>
            <a:r>
              <a:rPr lang="de-AT" dirty="0"/>
              <a:t>Bei </a:t>
            </a:r>
            <a:r>
              <a:rPr lang="de-AT" dirty="0" err="1"/>
              <a:t>Rankranger</a:t>
            </a:r>
            <a:r>
              <a:rPr lang="de-AT" dirty="0"/>
              <a:t> geben Sie Ihre Keywords selbst ein, anschließend zeichnet das Tool jeden Tag die Position Ihrer Website für dieses Keyword auf</a:t>
            </a:r>
          </a:p>
          <a:p>
            <a:pPr lvl="0"/>
            <a:r>
              <a:rPr lang="de-AT" u="sng" dirty="0">
                <a:hlinkClick r:id="rId11"/>
              </a:rPr>
              <a:t>https://yoast.com/wordpress/plugins</a:t>
            </a:r>
            <a:br>
              <a:rPr lang="de-AT" dirty="0"/>
            </a:br>
            <a:r>
              <a:rPr lang="de-AT" dirty="0" err="1"/>
              <a:t>Yoast</a:t>
            </a:r>
            <a:r>
              <a:rPr lang="de-AT" dirty="0"/>
              <a:t> ist eine Erweiterung (Plug-in) für WordPress. Viele SEO-Funktionalitäten, die ohne das Plug-in von </a:t>
            </a:r>
            <a:r>
              <a:rPr lang="de-AT" dirty="0" err="1"/>
              <a:t>Yoast</a:t>
            </a:r>
            <a:r>
              <a:rPr lang="de-AT" dirty="0"/>
              <a:t> nur sehr schwer handhabbar wäre, werden mit dem Plug-in sehr einfach nutzbar. Die Grundversion ist kostenlos</a:t>
            </a:r>
          </a:p>
          <a:p>
            <a:endParaRPr lang="de-AT" dirty="0"/>
          </a:p>
        </p:txBody>
      </p:sp>
    </p:spTree>
    <p:extLst>
      <p:ext uri="{BB962C8B-B14F-4D97-AF65-F5344CB8AC3E}">
        <p14:creationId xmlns:p14="http://schemas.microsoft.com/office/powerpoint/2010/main" val="12330584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2CD9F7-40F5-4909-B6D8-8E48178873C0}"/>
              </a:ext>
            </a:extLst>
          </p:cNvPr>
          <p:cNvSpPr>
            <a:spLocks noGrp="1"/>
          </p:cNvSpPr>
          <p:nvPr>
            <p:ph type="title"/>
          </p:nvPr>
        </p:nvSpPr>
        <p:spPr/>
        <p:txBody>
          <a:bodyPr/>
          <a:lstStyle/>
          <a:p>
            <a:r>
              <a:rPr lang="de-AT" dirty="0">
                <a:effectLst/>
              </a:rPr>
              <a:t>Bekannte und gute SEO-Blogs</a:t>
            </a:r>
            <a:endParaRPr lang="de-AT" dirty="0"/>
          </a:p>
        </p:txBody>
      </p:sp>
      <p:sp>
        <p:nvSpPr>
          <p:cNvPr id="3" name="Textplatzhalter 2">
            <a:extLst>
              <a:ext uri="{FF2B5EF4-FFF2-40B4-BE49-F238E27FC236}">
                <a16:creationId xmlns:a16="http://schemas.microsoft.com/office/drawing/2014/main" id="{ECF147CE-DAEF-4CA1-AFA8-322AA9ACB7D7}"/>
              </a:ext>
            </a:extLst>
          </p:cNvPr>
          <p:cNvSpPr>
            <a:spLocks noGrp="1"/>
          </p:cNvSpPr>
          <p:nvPr>
            <p:ph type="body" sz="quarter" idx="13"/>
          </p:nvPr>
        </p:nvSpPr>
        <p:spPr>
          <a:xfrm>
            <a:off x="349023" y="1325111"/>
            <a:ext cx="11493954" cy="4161139"/>
          </a:xfrm>
        </p:spPr>
        <p:txBody>
          <a:bodyPr numCol="2" spcCol="360000"/>
          <a:lstStyle/>
          <a:p>
            <a:pPr lvl="0"/>
            <a:r>
              <a:rPr lang="de-AT" u="sng" dirty="0">
                <a:hlinkClick r:id="rId2"/>
              </a:rPr>
              <a:t>https://www.sistrix.de/news</a:t>
            </a:r>
            <a:br>
              <a:rPr lang="de-AT" dirty="0"/>
            </a:br>
            <a:r>
              <a:rPr lang="de-AT" dirty="0"/>
              <a:t>Einer der ältesten und meistgelesenen Blogs von Johannes </a:t>
            </a:r>
            <a:r>
              <a:rPr lang="de-AT" dirty="0" err="1"/>
              <a:t>Beus</a:t>
            </a:r>
            <a:r>
              <a:rPr lang="de-AT" dirty="0"/>
              <a:t> und seinem Team. Auf </a:t>
            </a:r>
            <a:r>
              <a:rPr lang="de-AT" dirty="0" err="1"/>
              <a:t>Sistrix</a:t>
            </a:r>
            <a:r>
              <a:rPr lang="de-AT" dirty="0"/>
              <a:t> finden Sie oft Stellungnahmen und Analysen zu Google-Updates. Unter Ressourcen finden Sie </a:t>
            </a:r>
            <a:r>
              <a:rPr lang="de-AT" dirty="0" err="1"/>
              <a:t>Webniare</a:t>
            </a:r>
            <a:r>
              <a:rPr lang="de-AT" dirty="0"/>
              <a:t>, Videos, Tutorials und vieles mehr.</a:t>
            </a:r>
          </a:p>
          <a:p>
            <a:pPr lvl="0"/>
            <a:r>
              <a:rPr lang="de-AT" dirty="0">
                <a:hlinkClick r:id="rId3"/>
              </a:rPr>
              <a:t>https://de.ryte.com/magazine/</a:t>
            </a:r>
            <a:br>
              <a:rPr lang="de-AT" dirty="0"/>
            </a:br>
            <a:r>
              <a:rPr lang="de-AT" dirty="0"/>
              <a:t>Im Magazin von </a:t>
            </a:r>
            <a:r>
              <a:rPr lang="de-AT" dirty="0" err="1"/>
              <a:t>Ryte</a:t>
            </a:r>
            <a:r>
              <a:rPr lang="de-AT" dirty="0"/>
              <a:t> schreiben SEO-Experten aus vielen verschiedenen Unternehmen. Auf </a:t>
            </a:r>
            <a:r>
              <a:rPr lang="de-AT" dirty="0" err="1"/>
              <a:t>Ryte</a:t>
            </a:r>
            <a:r>
              <a:rPr lang="de-AT" dirty="0"/>
              <a:t> werden ebenfalls regelmäßig </a:t>
            </a:r>
            <a:r>
              <a:rPr lang="de-AT" dirty="0" err="1"/>
              <a:t>Webniare</a:t>
            </a:r>
            <a:r>
              <a:rPr lang="de-AT" dirty="0"/>
              <a:t> angeboten. Außerdem pflegt </a:t>
            </a:r>
            <a:r>
              <a:rPr lang="de-AT" dirty="0" err="1"/>
              <a:t>Ryte</a:t>
            </a:r>
            <a:r>
              <a:rPr lang="de-AT" dirty="0"/>
              <a:t> das beste SEO-Lexikon in Deutschland, das </a:t>
            </a:r>
            <a:r>
              <a:rPr lang="de-AT" dirty="0" err="1"/>
              <a:t>Ryte</a:t>
            </a:r>
            <a:r>
              <a:rPr lang="de-AT" dirty="0"/>
              <a:t> Wiki: </a:t>
            </a:r>
            <a:r>
              <a:rPr lang="de-AT" u="sng" dirty="0">
                <a:hlinkClick r:id="rId4"/>
              </a:rPr>
              <a:t>https://de.ryte.com/wiki</a:t>
            </a:r>
            <a:endParaRPr lang="de-AT" dirty="0"/>
          </a:p>
          <a:p>
            <a:pPr lvl="0"/>
            <a:r>
              <a:rPr lang="de-AT" u="sng" dirty="0">
                <a:hlinkClick r:id="rId5"/>
              </a:rPr>
              <a:t>https://webmaster-de.googleblog.com</a:t>
            </a:r>
            <a:br>
              <a:rPr lang="de-AT" dirty="0"/>
            </a:br>
            <a:r>
              <a:rPr lang="de-AT" dirty="0"/>
              <a:t>Der offizielle Blog von Google, mit dem das Unternehmen mit Webmastern und SEOs kommuniziert. Hier werden wichtige Änderungen am Algorithmus von offizieller Seite bekannt gegeben.</a:t>
            </a:r>
          </a:p>
          <a:p>
            <a:pPr lvl="0"/>
            <a:r>
              <a:rPr lang="de-AT" dirty="0">
                <a:hlinkClick r:id="rId6"/>
              </a:rPr>
              <a:t>https://www.seokratie.de/blog</a:t>
            </a:r>
            <a:br>
              <a:rPr lang="de-AT" dirty="0"/>
            </a:br>
            <a:r>
              <a:rPr lang="de-AT" dirty="0"/>
              <a:t>Der Blog wird seit über zehn Jahren geführt. Hier wird nicht nur über SEO, sondern auch über andere Themen im Online-Marketing geschrieben. Videos inklusive.</a:t>
            </a:r>
          </a:p>
          <a:p>
            <a:pPr lvl="0"/>
            <a:r>
              <a:rPr lang="de-AT" dirty="0">
                <a:hlinkClick r:id="rId7"/>
              </a:rPr>
              <a:t>https://seo-portal.de/</a:t>
            </a:r>
            <a:br>
              <a:rPr lang="de-AT" dirty="0"/>
            </a:br>
            <a:r>
              <a:rPr lang="de-AT" dirty="0"/>
              <a:t>Newsportal der Firma </a:t>
            </a:r>
            <a:r>
              <a:rPr lang="de-AT" dirty="0" err="1"/>
              <a:t>Fairrank</a:t>
            </a:r>
            <a:r>
              <a:rPr lang="de-AT" dirty="0"/>
              <a:t> mit vielen aktuellen Nachrichten rund um SEO, mit Interviews, einem Podcast und vielem mehr</a:t>
            </a:r>
          </a:p>
          <a:p>
            <a:pPr lvl="0"/>
            <a:r>
              <a:rPr lang="de-AT" dirty="0">
                <a:hlinkClick r:id="rId8"/>
              </a:rPr>
              <a:t>https://www.more-fire.com/blog</a:t>
            </a:r>
            <a:br>
              <a:rPr lang="de-AT" dirty="0"/>
            </a:br>
            <a:r>
              <a:rPr lang="de-AT" dirty="0"/>
              <a:t>Blog der </a:t>
            </a:r>
            <a:r>
              <a:rPr lang="de-AT" dirty="0" err="1"/>
              <a:t>morefire</a:t>
            </a:r>
            <a:r>
              <a:rPr lang="de-AT" dirty="0"/>
              <a:t> GmbH, die nicht nur über SEO, sondern über alle Themen im Online-Marketing schreibt - und viele praktische Tipps gibt</a:t>
            </a:r>
          </a:p>
          <a:p>
            <a:pPr lvl="0"/>
            <a:r>
              <a:rPr lang="de-AT" dirty="0">
                <a:hlinkClick r:id="rId9"/>
              </a:rPr>
              <a:t>https://www.tagseoblog.de</a:t>
            </a:r>
            <a:br>
              <a:rPr lang="de-AT" dirty="0"/>
            </a:br>
            <a:r>
              <a:rPr lang="de-AT" dirty="0"/>
              <a:t>Blog von Marin </a:t>
            </a:r>
            <a:r>
              <a:rPr lang="de-AT" dirty="0" err="1"/>
              <a:t>Mißfeldt</a:t>
            </a:r>
            <a:r>
              <a:rPr lang="de-AT" dirty="0"/>
              <a:t>, hauptsächlich über Bilder-SEO</a:t>
            </a:r>
          </a:p>
          <a:p>
            <a:pPr lvl="0"/>
            <a:r>
              <a:rPr lang="de-AT" dirty="0">
                <a:hlinkClick r:id="rId10"/>
              </a:rPr>
              <a:t>https://searchengineland.com</a:t>
            </a:r>
            <a:br>
              <a:rPr lang="de-AT" dirty="0"/>
            </a:br>
            <a:r>
              <a:rPr lang="de-AT" dirty="0"/>
              <a:t>(englisch) Ebenfalls ein großer Blog mit vielen verschiedenen Gastautoren</a:t>
            </a:r>
            <a:br>
              <a:rPr lang="de-AT" dirty="0"/>
            </a:br>
            <a:r>
              <a:rPr lang="de-AT" dirty="0">
                <a:hlinkClick r:id="rId11"/>
              </a:rPr>
              <a:t>https://yoast.com/seo-blog</a:t>
            </a:r>
            <a:br>
              <a:rPr lang="de-AT" dirty="0"/>
            </a:br>
            <a:r>
              <a:rPr lang="de-AT" dirty="0"/>
              <a:t>(englisch) Blog des niederländischen SEO-Profis Joost de </a:t>
            </a:r>
            <a:r>
              <a:rPr lang="de-AT" dirty="0" err="1"/>
              <a:t>Valk</a:t>
            </a:r>
            <a:r>
              <a:rPr lang="de-AT" dirty="0"/>
              <a:t> und seines Teams</a:t>
            </a:r>
          </a:p>
          <a:p>
            <a:endParaRPr lang="de-AT" dirty="0"/>
          </a:p>
        </p:txBody>
      </p:sp>
    </p:spTree>
    <p:extLst>
      <p:ext uri="{BB962C8B-B14F-4D97-AF65-F5344CB8AC3E}">
        <p14:creationId xmlns:p14="http://schemas.microsoft.com/office/powerpoint/2010/main" val="8184929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1BC71-7107-4AA4-8C6B-C471BA755849}"/>
              </a:ext>
            </a:extLst>
          </p:cNvPr>
          <p:cNvSpPr>
            <a:spLocks noGrp="1"/>
          </p:cNvSpPr>
          <p:nvPr>
            <p:ph type="title"/>
          </p:nvPr>
        </p:nvSpPr>
        <p:spPr/>
        <p:txBody>
          <a:bodyPr/>
          <a:lstStyle/>
          <a:p>
            <a:r>
              <a:rPr lang="de-AT" dirty="0">
                <a:effectLst/>
              </a:rPr>
              <a:t>SEO Printmagazine und andere Medien</a:t>
            </a:r>
            <a:endParaRPr lang="de-AT" dirty="0"/>
          </a:p>
        </p:txBody>
      </p:sp>
      <p:sp>
        <p:nvSpPr>
          <p:cNvPr id="3" name="Textplatzhalter 2">
            <a:extLst>
              <a:ext uri="{FF2B5EF4-FFF2-40B4-BE49-F238E27FC236}">
                <a16:creationId xmlns:a16="http://schemas.microsoft.com/office/drawing/2014/main" id="{992750CA-520C-43F8-BF49-298D9E998453}"/>
              </a:ext>
            </a:extLst>
          </p:cNvPr>
          <p:cNvSpPr>
            <a:spLocks noGrp="1"/>
          </p:cNvSpPr>
          <p:nvPr>
            <p:ph type="body" sz="quarter" idx="13"/>
          </p:nvPr>
        </p:nvSpPr>
        <p:spPr>
          <a:xfrm>
            <a:off x="1062037" y="2119767"/>
            <a:ext cx="10067925" cy="1900007"/>
          </a:xfrm>
        </p:spPr>
        <p:txBody>
          <a:bodyPr/>
          <a:lstStyle/>
          <a:p>
            <a:pPr lvl="0"/>
            <a:r>
              <a:rPr lang="de-AT" dirty="0">
                <a:hlinkClick r:id="rId2"/>
              </a:rPr>
              <a:t>https://www.websiteboosting.com </a:t>
            </a:r>
            <a:r>
              <a:rPr lang="de-AT" dirty="0"/>
              <a:t>(Printmagazin)</a:t>
            </a:r>
            <a:br>
              <a:rPr lang="de-AT" dirty="0"/>
            </a:br>
            <a:r>
              <a:rPr lang="de-AT" dirty="0"/>
              <a:t>Erstklassige Fachzeitschrift für SEO, die alle zwei Monate erscheint. Wenn du dich langfristig mit dem Thema SEO auseinandersetzt, wird ein Abo empfohlen</a:t>
            </a:r>
          </a:p>
          <a:p>
            <a:pPr lvl="0"/>
            <a:r>
              <a:rPr lang="de-AT" dirty="0">
                <a:hlinkClick r:id="rId3"/>
              </a:rPr>
              <a:t>https://www.suchradar.de </a:t>
            </a:r>
            <a:r>
              <a:rPr lang="de-AT" dirty="0"/>
              <a:t>(Printmagazin)</a:t>
            </a:r>
            <a:br>
              <a:rPr lang="de-AT" dirty="0"/>
            </a:br>
            <a:r>
              <a:rPr lang="de-AT" dirty="0"/>
              <a:t>Der "</a:t>
            </a:r>
            <a:r>
              <a:rPr lang="de-AT" dirty="0" err="1"/>
              <a:t>suchradar</a:t>
            </a:r>
            <a:r>
              <a:rPr lang="de-AT" dirty="0"/>
              <a:t>" der Agentur </a:t>
            </a:r>
            <a:r>
              <a:rPr lang="de-AT" dirty="0" err="1"/>
              <a:t>Bloofusion</a:t>
            </a:r>
            <a:r>
              <a:rPr lang="de-AT" dirty="0"/>
              <a:t> ist ebenfalls ein Lesebefehl zum Thema SEO und Online-Marketing. Es gibt </a:t>
            </a:r>
            <a:r>
              <a:rPr lang="de-AT" dirty="0" err="1"/>
              <a:t>ichn</a:t>
            </a:r>
            <a:r>
              <a:rPr lang="de-AT" dirty="0"/>
              <a:t> auch als kostenloses PDF. Erscheint ebenfalls alle zwei Monate</a:t>
            </a:r>
          </a:p>
          <a:p>
            <a:pPr lvl="0"/>
            <a:r>
              <a:rPr lang="de-AT" dirty="0">
                <a:hlinkClick r:id="rId4"/>
              </a:rPr>
              <a:t>https://www.termfrequenz.de</a:t>
            </a:r>
            <a:br>
              <a:rPr lang="de-AT" dirty="0"/>
            </a:br>
            <a:r>
              <a:rPr lang="de-AT" dirty="0"/>
              <a:t>Gleich mehrere Podcasts rund um SEO und auch Online-Marketing erwartet dich auf </a:t>
            </a:r>
            <a:r>
              <a:rPr lang="de-AT" dirty="0" err="1"/>
              <a:t>Termfrequenz</a:t>
            </a:r>
            <a:r>
              <a:rPr lang="de-AT" dirty="0"/>
              <a:t>. </a:t>
            </a:r>
          </a:p>
        </p:txBody>
      </p:sp>
    </p:spTree>
    <p:extLst>
      <p:ext uri="{BB962C8B-B14F-4D97-AF65-F5344CB8AC3E}">
        <p14:creationId xmlns:p14="http://schemas.microsoft.com/office/powerpoint/2010/main" val="3652783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idx="4294967295"/>
          </p:nvPr>
        </p:nvSpPr>
        <p:spPr/>
        <p:txBody>
          <a:bodyPr tIns="0" bIns="0">
            <a:normAutofit fontScale="90000"/>
          </a:bodyPr>
          <a:lstStyle/>
          <a:p>
            <a:pPr algn="ctr"/>
            <a:r>
              <a:rPr lang="de-AT" dirty="0"/>
              <a:t>Ende</a:t>
            </a:r>
            <a:br>
              <a:rPr lang="de-AT" dirty="0"/>
            </a:br>
            <a:endParaRPr lang="de-AT" sz="1400" dirty="0">
              <a:solidFill>
                <a:srgbClr val="EFEDE3"/>
              </a:solidFill>
              <a:latin typeface="+mn-lt"/>
              <a:ea typeface="+mn-ea"/>
              <a:cs typeface="+mn-cs"/>
            </a:endParaRPr>
          </a:p>
        </p:txBody>
      </p:sp>
      <p:sp>
        <p:nvSpPr>
          <p:cNvPr id="3" name="Textplatzhalter 2">
            <a:extLst>
              <a:ext uri="{FF2B5EF4-FFF2-40B4-BE49-F238E27FC236}">
                <a16:creationId xmlns:a16="http://schemas.microsoft.com/office/drawing/2014/main" id="{196B7EBC-14DD-4670-9B4D-1B772AD87D2D}"/>
              </a:ext>
            </a:extLst>
          </p:cNvPr>
          <p:cNvSpPr>
            <a:spLocks noGrp="1"/>
          </p:cNvSpPr>
          <p:nvPr>
            <p:ph type="body" sz="quarter" idx="10"/>
          </p:nvPr>
        </p:nvSpPr>
        <p:spPr/>
        <p:txBody>
          <a:bodyPr/>
          <a:lstStyle/>
          <a:p>
            <a:r>
              <a:rPr lang="de-AT" sz="1400" dirty="0">
                <a:latin typeface="+mn-lt"/>
                <a:ea typeface="+mn-ea"/>
                <a:cs typeface="+mn-cs"/>
              </a:rPr>
              <a:t>Quelle:</a:t>
            </a:r>
            <a:br>
              <a:rPr lang="de-AT" sz="1400" dirty="0">
                <a:latin typeface="+mn-lt"/>
                <a:ea typeface="+mn-ea"/>
                <a:cs typeface="+mn-cs"/>
              </a:rPr>
            </a:br>
            <a:r>
              <a:rPr lang="de-AT" sz="1400" dirty="0">
                <a:latin typeface="+mn-lt"/>
                <a:ea typeface="+mn-ea"/>
                <a:cs typeface="+mn-cs"/>
              </a:rPr>
              <a:t>Suchmaschinenoptimierung für Dummies</a:t>
            </a:r>
            <a:br>
              <a:rPr lang="de-AT" sz="1400" dirty="0">
                <a:latin typeface="+mn-lt"/>
                <a:ea typeface="+mn-ea"/>
                <a:cs typeface="+mn-cs"/>
              </a:rPr>
            </a:br>
            <a:r>
              <a:rPr lang="de-AT" sz="1400" dirty="0">
                <a:latin typeface="+mn-lt"/>
                <a:ea typeface="+mn-ea"/>
                <a:cs typeface="+mn-cs"/>
              </a:rPr>
              <a:t>ISBN: 978-3-527-71452-0</a:t>
            </a:r>
            <a:endParaRPr lang="de-AT" sz="1400" dirty="0"/>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16F7E-3856-47DC-9207-F691CEFB1A35}"/>
              </a:ext>
            </a:extLst>
          </p:cNvPr>
          <p:cNvSpPr>
            <a:spLocks noGrp="1"/>
          </p:cNvSpPr>
          <p:nvPr>
            <p:ph type="title"/>
          </p:nvPr>
        </p:nvSpPr>
        <p:spPr/>
        <p:txBody>
          <a:bodyPr/>
          <a:lstStyle/>
          <a:p>
            <a:r>
              <a:rPr lang="de-AT" dirty="0">
                <a:effectLst/>
              </a:rPr>
              <a:t>Rankingfaktoren: Wie bewertet Google grundsätzlich </a:t>
            </a:r>
            <a:br>
              <a:rPr lang="de-AT" dirty="0">
                <a:effectLst/>
              </a:rPr>
            </a:br>
            <a:r>
              <a:rPr lang="de-AT" dirty="0">
                <a:effectLst/>
              </a:rPr>
              <a:t>die Relevanz von Webseiten</a:t>
            </a:r>
            <a:endParaRPr lang="de-AT" dirty="0"/>
          </a:p>
        </p:txBody>
      </p:sp>
      <p:sp>
        <p:nvSpPr>
          <p:cNvPr id="3" name="Textplatzhalter 2">
            <a:extLst>
              <a:ext uri="{FF2B5EF4-FFF2-40B4-BE49-F238E27FC236}">
                <a16:creationId xmlns:a16="http://schemas.microsoft.com/office/drawing/2014/main" id="{32C3F315-897C-4FD5-85E4-56960E7F2D15}"/>
              </a:ext>
            </a:extLst>
          </p:cNvPr>
          <p:cNvSpPr>
            <a:spLocks noGrp="1"/>
          </p:cNvSpPr>
          <p:nvPr>
            <p:ph type="body" sz="quarter" idx="13"/>
          </p:nvPr>
        </p:nvSpPr>
        <p:spPr>
          <a:xfrm>
            <a:off x="1062037" y="2045031"/>
            <a:ext cx="10067925" cy="1383969"/>
          </a:xfrm>
        </p:spPr>
        <p:txBody>
          <a:bodyPr/>
          <a:lstStyle/>
          <a:p>
            <a:r>
              <a:rPr lang="de-AT" dirty="0"/>
              <a:t>Ob eine Webseite für ein Keyword auf Position 1, 5 oder 100 steht, berechnet Google mittels eines komplexen Algorithmus, der laut Aussagen des Unternehmens mehr als 200 Faktoren beinhaltet. Die meisten Faktoren sind ein großes Geheimnis, die wichtigsten Faktoren sind aber gemeinhin bekannt. Viele sind jedoch nie offiziell von Google bestätigt worden und auch über die Gewichtung der Faktoren herrscht Uneinigkeit in der SEO-Szene. Außerdem ändern sich die Faktoren ständig, weil das Netz sich fortlaufend weiterentwickelt und Google seinen Algorithmus stetig optimiert. </a:t>
            </a:r>
          </a:p>
          <a:p>
            <a:r>
              <a:rPr lang="de-AT" dirty="0">
                <a:latin typeface="Arial" panose="020B0604020202020204" pitchFamily="34" charset="0"/>
                <a:ea typeface="Calibri" panose="020F0502020204030204" pitchFamily="34" charset="0"/>
                <a:cs typeface="Times New Roman" panose="02020603050405020304" pitchFamily="18" charset="0"/>
              </a:rPr>
              <a:t>Sicher ist, dass es grundsätzlich zwei Sorten von Rankingfaktoren gibt</a:t>
            </a:r>
          </a:p>
        </p:txBody>
      </p:sp>
      <p:grpSp>
        <p:nvGrpSpPr>
          <p:cNvPr id="6" name="Gruppieren 5">
            <a:extLst>
              <a:ext uri="{FF2B5EF4-FFF2-40B4-BE49-F238E27FC236}">
                <a16:creationId xmlns:a16="http://schemas.microsoft.com/office/drawing/2014/main" id="{9887E1AA-B5B1-423D-904B-F801E753E5BD}"/>
              </a:ext>
            </a:extLst>
          </p:cNvPr>
          <p:cNvGrpSpPr/>
          <p:nvPr/>
        </p:nvGrpSpPr>
        <p:grpSpPr>
          <a:xfrm>
            <a:off x="0" y="5247640"/>
            <a:ext cx="12192000" cy="1200324"/>
            <a:chOff x="0" y="5725160"/>
            <a:chExt cx="12192000" cy="1200324"/>
          </a:xfrm>
        </p:grpSpPr>
        <p:sp>
          <p:nvSpPr>
            <p:cNvPr id="7" name="Rechteck 6">
              <a:extLst>
                <a:ext uri="{FF2B5EF4-FFF2-40B4-BE49-F238E27FC236}">
                  <a16:creationId xmlns:a16="http://schemas.microsoft.com/office/drawing/2014/main" id="{B517D4D5-B81E-4039-944A-9BCA7B8BDEF4}"/>
                </a:ext>
              </a:extLst>
            </p:cNvPr>
            <p:cNvSpPr/>
            <p:nvPr/>
          </p:nvSpPr>
          <p:spPr>
            <a:xfrm>
              <a:off x="0" y="5887168"/>
              <a:ext cx="12192000" cy="1038316"/>
            </a:xfrm>
            <a:prstGeom prst="rect">
              <a:avLst/>
            </a:prstGeom>
            <a:solidFill>
              <a:schemeClr val="accent4">
                <a:lumMod val="40000"/>
                <a:lumOff val="60000"/>
              </a:schemeClr>
            </a:solidFill>
          </p:spPr>
          <p:txBody>
            <a:bodyPr wrap="square" lIns="468000" tIns="180000" rIns="180000" bIns="180000" numCol="2" spcCol="360000">
              <a:spAutoFit/>
            </a:bodyPr>
            <a:lstStyle/>
            <a:p>
              <a:r>
                <a:rPr lang="de-AT" sz="1400" dirty="0"/>
                <a:t>Als Ranking bezeichnen die SEOs die Sichtbarkeit bei Google. Das Ranking kann für eine einzelne </a:t>
              </a:r>
              <a:r>
                <a:rPr lang="de-AT" sz="1400" dirty="0" err="1"/>
                <a:t>Keywordkombination</a:t>
              </a:r>
              <a:r>
                <a:rPr lang="de-AT" sz="1400" dirty="0"/>
                <a:t> gut sein (etwa, wenn man für "Schuhe kaufen" auf Position 1 bei Google gelistet wird) oder es ist generell für die gesamte Webseite gut. Dann wird damit gemeint, dass eine Webseite für viele, für die jeweilige Branche wichtige Begriffe auf guten Positionen steht. </a:t>
              </a:r>
            </a:p>
          </p:txBody>
        </p:sp>
        <p:pic>
          <p:nvPicPr>
            <p:cNvPr id="8" name="Grafik 7">
              <a:extLst>
                <a:ext uri="{FF2B5EF4-FFF2-40B4-BE49-F238E27FC236}">
                  <a16:creationId xmlns:a16="http://schemas.microsoft.com/office/drawing/2014/main" id="{C6DA1252-03A6-4B77-B99F-3298D9FB85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5" y="5725160"/>
              <a:ext cx="345440" cy="460587"/>
            </a:xfrm>
            <a:prstGeom prst="rect">
              <a:avLst/>
            </a:prstGeom>
          </p:spPr>
        </p:pic>
      </p:grpSp>
    </p:spTree>
    <p:extLst>
      <p:ext uri="{BB962C8B-B14F-4D97-AF65-F5344CB8AC3E}">
        <p14:creationId xmlns:p14="http://schemas.microsoft.com/office/powerpoint/2010/main" val="152321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94064-A584-43BD-BE6F-3A4C92CC6B17}"/>
              </a:ext>
            </a:extLst>
          </p:cNvPr>
          <p:cNvSpPr>
            <a:spLocks noGrp="1"/>
          </p:cNvSpPr>
          <p:nvPr>
            <p:ph type="title"/>
          </p:nvPr>
        </p:nvSpPr>
        <p:spPr/>
        <p:txBody>
          <a:bodyPr/>
          <a:lstStyle/>
          <a:p>
            <a:r>
              <a:rPr lang="de-AT" dirty="0" err="1">
                <a:effectLst/>
              </a:rPr>
              <a:t>Onpage</a:t>
            </a:r>
            <a:r>
              <a:rPr lang="de-AT" dirty="0">
                <a:effectLst/>
              </a:rPr>
              <a:t>-Faktoren: Technik und Inhalt</a:t>
            </a:r>
            <a:endParaRPr lang="de-AT" dirty="0"/>
          </a:p>
        </p:txBody>
      </p:sp>
      <p:sp>
        <p:nvSpPr>
          <p:cNvPr id="3" name="Textplatzhalter 2">
            <a:extLst>
              <a:ext uri="{FF2B5EF4-FFF2-40B4-BE49-F238E27FC236}">
                <a16:creationId xmlns:a16="http://schemas.microsoft.com/office/drawing/2014/main" id="{C73ED70B-76FB-404E-9687-99B930DDDD1B}"/>
              </a:ext>
            </a:extLst>
          </p:cNvPr>
          <p:cNvSpPr>
            <a:spLocks noGrp="1"/>
          </p:cNvSpPr>
          <p:nvPr>
            <p:ph type="body" sz="quarter" idx="13"/>
          </p:nvPr>
        </p:nvSpPr>
        <p:spPr>
          <a:xfrm>
            <a:off x="1062037" y="2063743"/>
            <a:ext cx="10067925" cy="2287806"/>
          </a:xfrm>
        </p:spPr>
        <p:txBody>
          <a:bodyPr/>
          <a:lstStyle/>
          <a:p>
            <a:pPr marL="0" indent="0">
              <a:buNone/>
            </a:pPr>
            <a:r>
              <a:rPr lang="de-AT" dirty="0"/>
              <a:t>Alles, was auf der eigenen Domain passiert und eigenhändig durch Technik oder Inhalte optimiert werden kann, bezeichnet man gemeinhin als </a:t>
            </a:r>
            <a:r>
              <a:rPr lang="de-AT" dirty="0" err="1"/>
              <a:t>Onpage</a:t>
            </a:r>
            <a:r>
              <a:rPr lang="de-AT" dirty="0"/>
              <a:t>-SEO. Dazu gehört:</a:t>
            </a:r>
          </a:p>
          <a:p>
            <a:pPr lvl="0"/>
            <a:r>
              <a:rPr lang="de-AT" dirty="0"/>
              <a:t>Technische Faktoren: </a:t>
            </a:r>
            <a:br>
              <a:rPr lang="de-AT" dirty="0"/>
            </a:br>
            <a:r>
              <a:rPr lang="de-AT" dirty="0"/>
              <a:t>Die Technik einer Webseite und deren korrekte Verwendung spielen eine große Rolle für Suchmaschinen. Der Googlebot möchte die Seite gut und schnell crawlen können und sie thematisch leicht einordnen. Technische Faktoren sind beispielsweise: Seitenladegeschwindigkeit, fehlerhafte URLs, Quellcode, …</a:t>
            </a:r>
          </a:p>
          <a:p>
            <a:r>
              <a:rPr lang="de-AT" dirty="0"/>
              <a:t>Inhaltliche Faktoren:</a:t>
            </a:r>
            <a:br>
              <a:rPr lang="de-AT" dirty="0"/>
            </a:br>
            <a:r>
              <a:rPr lang="de-AT" dirty="0"/>
              <a:t>Suchmaschinen stufen Text und Inhalt einer Webseite als sehr wichtig ein. Inhaltliche Faktoren: lesbarer Text, Überschriften, Meta-Angaben, Bilder, richtige Verwendung von Keywords und alles, was man eher in der redaktionellen Ecke vermuten würde</a:t>
            </a:r>
          </a:p>
        </p:txBody>
      </p:sp>
      <p:grpSp>
        <p:nvGrpSpPr>
          <p:cNvPr id="5" name="Gruppieren 4">
            <a:extLst>
              <a:ext uri="{FF2B5EF4-FFF2-40B4-BE49-F238E27FC236}">
                <a16:creationId xmlns:a16="http://schemas.microsoft.com/office/drawing/2014/main" id="{6A06AEFB-3D26-4289-BEF9-F998F0641084}"/>
              </a:ext>
            </a:extLst>
          </p:cNvPr>
          <p:cNvGrpSpPr/>
          <p:nvPr/>
        </p:nvGrpSpPr>
        <p:grpSpPr>
          <a:xfrm>
            <a:off x="0" y="5483542"/>
            <a:ext cx="12192000" cy="969812"/>
            <a:chOff x="0" y="5725160"/>
            <a:chExt cx="12192000" cy="969812"/>
          </a:xfrm>
        </p:grpSpPr>
        <p:sp>
          <p:nvSpPr>
            <p:cNvPr id="6" name="Rechteck 5">
              <a:extLst>
                <a:ext uri="{FF2B5EF4-FFF2-40B4-BE49-F238E27FC236}">
                  <a16:creationId xmlns:a16="http://schemas.microsoft.com/office/drawing/2014/main" id="{2E7A45C8-1103-4139-AA4E-4B4F59604748}"/>
                </a:ext>
              </a:extLst>
            </p:cNvPr>
            <p:cNvSpPr/>
            <p:nvPr/>
          </p:nvSpPr>
          <p:spPr>
            <a:xfrm>
              <a:off x="0" y="5887168"/>
              <a:ext cx="12192000" cy="807804"/>
            </a:xfrm>
            <a:prstGeom prst="rect">
              <a:avLst/>
            </a:prstGeom>
            <a:solidFill>
              <a:schemeClr val="accent4">
                <a:lumMod val="40000"/>
                <a:lumOff val="60000"/>
              </a:schemeClr>
            </a:solidFill>
          </p:spPr>
          <p:txBody>
            <a:bodyPr wrap="square" lIns="468000" tIns="180000" rIns="180000" bIns="180000">
              <a:spAutoFit/>
            </a:bodyPr>
            <a:lstStyle/>
            <a:p>
              <a:pPr marL="449580">
                <a:lnSpc>
                  <a:spcPct val="107000"/>
                </a:lnSpc>
                <a:spcAft>
                  <a:spcPts val="800"/>
                </a:spcAft>
              </a:pPr>
              <a:r>
                <a:rPr lang="de-AT" sz="1400" dirty="0" err="1">
                  <a:latin typeface="Arial" panose="020B0604020202020204" pitchFamily="34" charset="0"/>
                  <a:ea typeface="Calibri" panose="020F0502020204030204" pitchFamily="34" charset="0"/>
                  <a:cs typeface="Times New Roman" panose="02020603050405020304" pitchFamily="18" charset="0"/>
                </a:rPr>
                <a:t>Onpage</a:t>
              </a:r>
              <a:r>
                <a:rPr lang="de-AT" sz="1400" dirty="0">
                  <a:latin typeface="Arial" panose="020B0604020202020204" pitchFamily="34" charset="0"/>
                  <a:ea typeface="Calibri" panose="020F0502020204030204" pitchFamily="34" charset="0"/>
                  <a:cs typeface="Times New Roman" panose="02020603050405020304" pitchFamily="18" charset="0"/>
                </a:rPr>
                <a:t>-Faktoren sind alle Faktoren, die mit und auf der Domain beeinflusst werden können und nichts mit dem Rest des Internets zu tun haben. Offpage-Faktoren sind im Gegenteil dazu alle externen Faktoren wie zum Beispiel Links von anderen Seiten</a:t>
              </a:r>
            </a:p>
          </p:txBody>
        </p:sp>
        <p:pic>
          <p:nvPicPr>
            <p:cNvPr id="7" name="Grafik 6">
              <a:extLst>
                <a:ext uri="{FF2B5EF4-FFF2-40B4-BE49-F238E27FC236}">
                  <a16:creationId xmlns:a16="http://schemas.microsoft.com/office/drawing/2014/main" id="{E476113F-B70C-4F60-ABA8-10006DFB2C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5" y="5725160"/>
              <a:ext cx="345440" cy="460587"/>
            </a:xfrm>
            <a:prstGeom prst="rect">
              <a:avLst/>
            </a:prstGeom>
          </p:spPr>
        </p:pic>
      </p:grpSp>
    </p:spTree>
    <p:extLst>
      <p:ext uri="{BB962C8B-B14F-4D97-AF65-F5344CB8AC3E}">
        <p14:creationId xmlns:p14="http://schemas.microsoft.com/office/powerpoint/2010/main" val="323247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B5C953-9D49-4D7A-AF20-12784D400281}"/>
              </a:ext>
            </a:extLst>
          </p:cNvPr>
          <p:cNvSpPr>
            <a:spLocks noGrp="1"/>
          </p:cNvSpPr>
          <p:nvPr>
            <p:ph type="title"/>
          </p:nvPr>
        </p:nvSpPr>
        <p:spPr/>
        <p:txBody>
          <a:bodyPr/>
          <a:lstStyle/>
          <a:p>
            <a:r>
              <a:rPr lang="de-AT" dirty="0">
                <a:effectLst/>
              </a:rPr>
              <a:t>Offpage-Faktoren: Backlinks sind wichtig</a:t>
            </a:r>
            <a:endParaRPr lang="de-AT" dirty="0"/>
          </a:p>
        </p:txBody>
      </p:sp>
      <p:sp>
        <p:nvSpPr>
          <p:cNvPr id="3" name="Textplatzhalter 2">
            <a:extLst>
              <a:ext uri="{FF2B5EF4-FFF2-40B4-BE49-F238E27FC236}">
                <a16:creationId xmlns:a16="http://schemas.microsoft.com/office/drawing/2014/main" id="{A02AD7F8-F6F8-451A-8473-DCC6D00B7EB6}"/>
              </a:ext>
            </a:extLst>
          </p:cNvPr>
          <p:cNvSpPr>
            <a:spLocks noGrp="1"/>
          </p:cNvSpPr>
          <p:nvPr>
            <p:ph type="body" sz="quarter" idx="13"/>
          </p:nvPr>
        </p:nvSpPr>
        <p:spPr>
          <a:xfrm>
            <a:off x="1062037" y="1768901"/>
            <a:ext cx="10067925" cy="3901581"/>
          </a:xfrm>
        </p:spPr>
        <p:txBody>
          <a:bodyPr/>
          <a:lstStyle/>
          <a:p>
            <a:r>
              <a:rPr lang="de-AT" dirty="0"/>
              <a:t>Externe, normalerweise nicht unmittelbar beinflussbare Faktoren bezeichnet man als Offpage- oder auch </a:t>
            </a:r>
            <a:r>
              <a:rPr lang="de-AT" dirty="0" err="1"/>
              <a:t>Offsite</a:t>
            </a:r>
            <a:r>
              <a:rPr lang="de-AT" dirty="0"/>
              <a:t>-SEO. In der Regel sind Backlinks gemeint. Als </a:t>
            </a:r>
            <a:r>
              <a:rPr lang="de-AT" dirty="0" err="1"/>
              <a:t>Backlink</a:t>
            </a:r>
            <a:r>
              <a:rPr lang="de-AT" dirty="0"/>
              <a:t> bezeichnet man Links von fremden Webseiten, die auf die eigene Domain verweisen. </a:t>
            </a:r>
          </a:p>
          <a:p>
            <a:r>
              <a:rPr lang="de-AT" dirty="0"/>
              <a:t>Google bezieht Links sehr stark in das Ranking, also in die Relevanzbewertung von Webseiten, mit ein. Hintergedanke: Je mehr Backlinks eine Webseite hat, desto beliebter und relevanter ist die Webseite vermutlich im Vergleich zu anderen Webseiten zum selben Thema</a:t>
            </a:r>
          </a:p>
          <a:p>
            <a:r>
              <a:rPr lang="de-AT" dirty="0"/>
              <a:t>Google sortierte die Webseiten also nicht nur nach </a:t>
            </a:r>
            <a:r>
              <a:rPr lang="de-AT" dirty="0" err="1"/>
              <a:t>Onpage</a:t>
            </a:r>
            <a:r>
              <a:rPr lang="de-AT" dirty="0"/>
              <a:t>-Faktoren, sondern gleichzeitig auch nach Anzahl und Qualität der Backlinks. Somit wurden die Ergebnisse im Vergleich zu anderen Suchmaschinen relevanter und besser, was der kleinen Suchmaschine Google damals den Durchbruch bescherte.</a:t>
            </a:r>
          </a:p>
          <a:p>
            <a:r>
              <a:rPr lang="de-AT" dirty="0"/>
              <a:t>Backlinks sind für ein gutes Ranking überaus wichtig, aber gleichzeitig auch der Punkt, an dem man viel kaputt machen kann. Viele Webmaster betreiben Linkaufbau, um die Anzahl der Backlinks künstlich nach oben zu treiben. So gibt es heute viele Möglichkeiten, auf Marktplätzen die benötigten Backlinks schlichtweg zu kaufen. Fremde Webmaster setzen dann gegen Bezahlung auf deren Webseite einen Link zu der Domain, was auf den ersten Blick natürlich als praktischer Trick erscheint, um nach vorne zu kommen.</a:t>
            </a:r>
          </a:p>
          <a:p>
            <a:r>
              <a:rPr lang="de-AT" dirty="0"/>
              <a:t>Google möchte aber nicht, dass man Links kauft, und geht somit gegen künstlichen Linkaufbau vor. Wird man von Google dabei ertappt, wird man auf die hinteren Plätze bei Suchmaschinen degradiert. Linkbuilding ist eine der lukrativsten, aber auch anspruchsvollsten SEO-Techniken.</a:t>
            </a:r>
          </a:p>
        </p:txBody>
      </p:sp>
    </p:spTree>
    <p:extLst>
      <p:ext uri="{BB962C8B-B14F-4D97-AF65-F5344CB8AC3E}">
        <p14:creationId xmlns:p14="http://schemas.microsoft.com/office/powerpoint/2010/main" val="114382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9C5B65-ED16-4E1E-9707-4DD750628462}"/>
              </a:ext>
            </a:extLst>
          </p:cNvPr>
          <p:cNvSpPr>
            <a:spLocks noGrp="1"/>
          </p:cNvSpPr>
          <p:nvPr>
            <p:ph type="title"/>
          </p:nvPr>
        </p:nvSpPr>
        <p:spPr/>
        <p:txBody>
          <a:bodyPr/>
          <a:lstStyle/>
          <a:p>
            <a:r>
              <a:rPr lang="de-AT" dirty="0">
                <a:effectLst/>
              </a:rPr>
              <a:t>Ist die Ladegeschwindigkeit wichtig?</a:t>
            </a:r>
            <a:endParaRPr lang="de-AT" dirty="0"/>
          </a:p>
        </p:txBody>
      </p:sp>
      <p:sp>
        <p:nvSpPr>
          <p:cNvPr id="3" name="Textplatzhalter 2">
            <a:extLst>
              <a:ext uri="{FF2B5EF4-FFF2-40B4-BE49-F238E27FC236}">
                <a16:creationId xmlns:a16="http://schemas.microsoft.com/office/drawing/2014/main" id="{8108CDBC-F868-457E-B231-DC2C3F33A7D8}"/>
              </a:ext>
            </a:extLst>
          </p:cNvPr>
          <p:cNvSpPr>
            <a:spLocks noGrp="1"/>
          </p:cNvSpPr>
          <p:nvPr>
            <p:ph type="body" sz="quarter" idx="13"/>
          </p:nvPr>
        </p:nvSpPr>
        <p:spPr>
          <a:xfrm>
            <a:off x="1062037" y="2238931"/>
            <a:ext cx="10067925" cy="1190069"/>
          </a:xfrm>
        </p:spPr>
        <p:txBody>
          <a:bodyPr/>
          <a:lstStyle/>
          <a:p>
            <a:r>
              <a:rPr lang="de-AT" dirty="0"/>
              <a:t>Wenn die Webseite ein klein wenig schneller ist als der Durchschnitt lädt, ist das für Google kein Grund, sie an erste Position für das gewünschte Keyword zu stellen. Wenn aber die Webseite so langsam ist, dass deren Benutzung nervtötend wird, stuft Google sie dann nach hinten.</a:t>
            </a:r>
          </a:p>
          <a:p>
            <a:r>
              <a:rPr lang="de-AT" dirty="0"/>
              <a:t>Viele Studien haben bewiesen, dass sich die Verkaufszahlen zum Beispiel bei Onlineshops deutlich erhöhen, wenn der Shop schneller lädt. </a:t>
            </a:r>
          </a:p>
        </p:txBody>
      </p:sp>
    </p:spTree>
    <p:extLst>
      <p:ext uri="{BB962C8B-B14F-4D97-AF65-F5344CB8AC3E}">
        <p14:creationId xmlns:p14="http://schemas.microsoft.com/office/powerpoint/2010/main" val="72030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21011C2-94FB-4FF7-9998-FB153ECFB89D}"/>
              </a:ext>
            </a:extLst>
          </p:cNvPr>
          <p:cNvSpPr>
            <a:spLocks noGrp="1"/>
          </p:cNvSpPr>
          <p:nvPr>
            <p:ph type="title" idx="4294967295"/>
          </p:nvPr>
        </p:nvSpPr>
        <p:spPr>
          <a:xfrm>
            <a:off x="3368825" y="2659384"/>
            <a:ext cx="5445125" cy="1776138"/>
          </a:xfrm>
        </p:spPr>
        <p:txBody>
          <a:bodyPr>
            <a:normAutofit fontScale="90000"/>
          </a:bodyPr>
          <a:lstStyle/>
          <a:p>
            <a:r>
              <a:rPr lang="de-AT" b="1" dirty="0">
                <a:effectLst/>
              </a:rPr>
              <a:t>Was sind Keywords und warum sind sie so wichtig?</a:t>
            </a:r>
            <a:br>
              <a:rPr lang="de-AT" b="1" dirty="0">
                <a:effectLst/>
              </a:rPr>
            </a:br>
            <a:endParaRPr lang="de-AT" b="1" dirty="0"/>
          </a:p>
        </p:txBody>
      </p:sp>
      <p:sp>
        <p:nvSpPr>
          <p:cNvPr id="5" name="Textplatzhalter 4">
            <a:extLst>
              <a:ext uri="{FF2B5EF4-FFF2-40B4-BE49-F238E27FC236}">
                <a16:creationId xmlns:a16="http://schemas.microsoft.com/office/drawing/2014/main" id="{BDCB65B1-F2B5-4086-8AF0-387409A62C24}"/>
              </a:ext>
            </a:extLst>
          </p:cNvPr>
          <p:cNvSpPr>
            <a:spLocks noGrp="1"/>
          </p:cNvSpPr>
          <p:nvPr>
            <p:ph type="body" sz="quarter" idx="10"/>
          </p:nvPr>
        </p:nvSpPr>
        <p:spPr>
          <a:xfrm>
            <a:off x="3368208" y="5026490"/>
            <a:ext cx="5445125" cy="823912"/>
          </a:xfrm>
        </p:spPr>
        <p:txBody>
          <a:bodyPr/>
          <a:lstStyle/>
          <a:p>
            <a:pPr algn="ctr"/>
            <a:r>
              <a:rPr lang="de-AT" dirty="0"/>
              <a:t>Zu allererst muss man wissen, wonach potenzielle Kunden suchen und wie sie das nennen, wonach sie suchen. </a:t>
            </a:r>
          </a:p>
        </p:txBody>
      </p:sp>
    </p:spTree>
    <p:extLst>
      <p:ext uri="{BB962C8B-B14F-4D97-AF65-F5344CB8AC3E}">
        <p14:creationId xmlns:p14="http://schemas.microsoft.com/office/powerpoint/2010/main" val="359161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45672E-D129-481B-ADB6-E8C9684F0C80}"/>
              </a:ext>
            </a:extLst>
          </p:cNvPr>
          <p:cNvSpPr>
            <a:spLocks noGrp="1"/>
          </p:cNvSpPr>
          <p:nvPr>
            <p:ph type="title"/>
          </p:nvPr>
        </p:nvSpPr>
        <p:spPr/>
        <p:txBody>
          <a:bodyPr/>
          <a:lstStyle/>
          <a:p>
            <a:r>
              <a:rPr lang="de-AT" dirty="0">
                <a:effectLst/>
              </a:rPr>
              <a:t>Der Google Keyword-Planer</a:t>
            </a:r>
            <a:endParaRPr lang="de-AT" dirty="0"/>
          </a:p>
        </p:txBody>
      </p:sp>
      <p:sp>
        <p:nvSpPr>
          <p:cNvPr id="3" name="Textplatzhalter 2">
            <a:extLst>
              <a:ext uri="{FF2B5EF4-FFF2-40B4-BE49-F238E27FC236}">
                <a16:creationId xmlns:a16="http://schemas.microsoft.com/office/drawing/2014/main" id="{18BC9C21-CA4C-4323-AA3A-0F010E084C5C}"/>
              </a:ext>
            </a:extLst>
          </p:cNvPr>
          <p:cNvSpPr>
            <a:spLocks noGrp="1"/>
          </p:cNvSpPr>
          <p:nvPr>
            <p:ph type="body" sz="quarter" idx="13"/>
          </p:nvPr>
        </p:nvSpPr>
        <p:spPr>
          <a:xfrm>
            <a:off x="1062037" y="2207578"/>
            <a:ext cx="10067925" cy="1900007"/>
          </a:xfrm>
        </p:spPr>
        <p:txBody>
          <a:bodyPr/>
          <a:lstStyle/>
          <a:p>
            <a:r>
              <a:rPr lang="de-AT" dirty="0"/>
              <a:t>Es gibt viele sogenannte </a:t>
            </a:r>
            <a:r>
              <a:rPr lang="de-AT" dirty="0" err="1"/>
              <a:t>Keywordtools</a:t>
            </a:r>
            <a:r>
              <a:rPr lang="de-AT" dirty="0"/>
              <a:t>, mit denen man eine </a:t>
            </a:r>
            <a:r>
              <a:rPr lang="de-AT" dirty="0" err="1"/>
              <a:t>Keywordrecherche</a:t>
            </a:r>
            <a:r>
              <a:rPr lang="de-AT" dirty="0"/>
              <a:t> durchführen kann. Bei einem </a:t>
            </a:r>
            <a:r>
              <a:rPr lang="de-AT" dirty="0" err="1"/>
              <a:t>Keywordtool</a:t>
            </a:r>
            <a:r>
              <a:rPr lang="de-AT" dirty="0"/>
              <a:t> handelt es sich um eine Datenbank, die Informationen darüber hat, welche Suchbegriffe wie häufig in Suchmaschinen eingegeben werden. Den Vorgang, dass man sich die richtigen Keywords mithilfe eines oder mehreren Tools zusammensucht, bezeichnet man als </a:t>
            </a:r>
            <a:r>
              <a:rPr lang="de-AT" dirty="0" err="1"/>
              <a:t>Keywordrecherche</a:t>
            </a:r>
            <a:r>
              <a:rPr lang="de-AT" dirty="0"/>
              <a:t>.</a:t>
            </a:r>
          </a:p>
          <a:p>
            <a:r>
              <a:rPr lang="de-AT" dirty="0"/>
              <a:t>Keyword-Planer von Google: https://ads.google.com/intl/de_at/home/tools/keyword-planner/</a:t>
            </a:r>
          </a:p>
          <a:p>
            <a:r>
              <a:rPr lang="de-AT" dirty="0"/>
              <a:t>Der Keyword-Planer ist eigentlich nur für Kunden von Google AdWords gedacht, also für die bezahlten Suchanzeigen, die man bei Google buchen kann. Allerdings stellt Google den Dienst kostenlos zur Verfügung, sofern man ein AdWords-Konto besitzt. </a:t>
            </a:r>
          </a:p>
        </p:txBody>
      </p:sp>
    </p:spTree>
    <p:extLst>
      <p:ext uri="{BB962C8B-B14F-4D97-AF65-F5344CB8AC3E}">
        <p14:creationId xmlns:p14="http://schemas.microsoft.com/office/powerpoint/2010/main" val="123313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424B3-5650-4B96-AE46-75795AE627AF}"/>
              </a:ext>
            </a:extLst>
          </p:cNvPr>
          <p:cNvSpPr>
            <a:spLocks noGrp="1"/>
          </p:cNvSpPr>
          <p:nvPr>
            <p:ph type="title"/>
          </p:nvPr>
        </p:nvSpPr>
        <p:spPr/>
        <p:txBody>
          <a:bodyPr/>
          <a:lstStyle/>
          <a:p>
            <a:r>
              <a:rPr lang="de-AT" dirty="0">
                <a:effectLst/>
              </a:rPr>
              <a:t>Der Google Keyword-Planer</a:t>
            </a:r>
            <a:endParaRPr lang="de-AT" dirty="0"/>
          </a:p>
        </p:txBody>
      </p:sp>
      <p:sp>
        <p:nvSpPr>
          <p:cNvPr id="3" name="Textplatzhalter 2">
            <a:extLst>
              <a:ext uri="{FF2B5EF4-FFF2-40B4-BE49-F238E27FC236}">
                <a16:creationId xmlns:a16="http://schemas.microsoft.com/office/drawing/2014/main" id="{DBE22A2B-B9BA-448F-A30B-28C7924853E5}"/>
              </a:ext>
            </a:extLst>
          </p:cNvPr>
          <p:cNvSpPr>
            <a:spLocks noGrp="1"/>
          </p:cNvSpPr>
          <p:nvPr>
            <p:ph type="body" sz="quarter" idx="13"/>
          </p:nvPr>
        </p:nvSpPr>
        <p:spPr>
          <a:xfrm>
            <a:off x="1062037" y="1973898"/>
            <a:ext cx="10067925" cy="3060325"/>
          </a:xfrm>
        </p:spPr>
        <p:txBody>
          <a:bodyPr/>
          <a:lstStyle/>
          <a:p>
            <a:r>
              <a:rPr lang="de-AT" dirty="0"/>
              <a:t>Der Keyword-Planer von Google war bis vor wenigen Jahren frei verfügbar. Google hat sich allerdings entschieden, dieses Tool mittlerweile nur noch seinen AdWords-Kunden anzubieten.</a:t>
            </a:r>
          </a:p>
          <a:p>
            <a:r>
              <a:rPr lang="de-AT" dirty="0"/>
              <a:t>Es gibt auf dem Markt unzählige andere Keyword-Tools. Jedoch sind so gut wie alle kostenpflichtig oder bieten in ihren kostenlosen Versionen nur sehr eingeschränkte Funktionen. Zudem ist die Qualität der Daten nicht gesichert. </a:t>
            </a:r>
            <a:br>
              <a:rPr lang="de-AT" dirty="0"/>
            </a:br>
            <a:r>
              <a:rPr lang="de-AT" dirty="0"/>
              <a:t>Alternativen wären:</a:t>
            </a:r>
          </a:p>
          <a:p>
            <a:r>
              <a:rPr lang="de-AT" dirty="0"/>
              <a:t>https://de.semrush.com</a:t>
            </a:r>
            <a:br>
              <a:rPr lang="de-AT" dirty="0"/>
            </a:br>
            <a:r>
              <a:rPr lang="de-AT" dirty="0" err="1"/>
              <a:t>Semrush</a:t>
            </a:r>
            <a:r>
              <a:rPr lang="de-AT" dirty="0"/>
              <a:t> ist vermutlich das meistgenutzte Keyword-Tool. Es zeigt sehr viele Informationen zu den </a:t>
            </a:r>
            <a:r>
              <a:rPr lang="de-AT" dirty="0" err="1"/>
              <a:t>Wunschkeywords</a:t>
            </a:r>
            <a:r>
              <a:rPr lang="de-AT" dirty="0"/>
              <a:t> - und verwandte Suchanfragen - und ist insgesamt deutlich umfangreicher als das Keyword-Tool. </a:t>
            </a:r>
          </a:p>
          <a:p>
            <a:r>
              <a:rPr lang="de-AT" dirty="0"/>
              <a:t>Die großen SEO-Komplettsuiten https://www.sistrix.de, https://www.xovi.de und https://www.searchmetrics.com bieten allesamt Funktionen zur </a:t>
            </a:r>
            <a:r>
              <a:rPr lang="de-AT" dirty="0" err="1"/>
              <a:t>Keywordrecherche</a:t>
            </a:r>
            <a:r>
              <a:rPr lang="de-AT" dirty="0"/>
              <a:t> an. </a:t>
            </a:r>
          </a:p>
          <a:p>
            <a:r>
              <a:rPr lang="de-AT" dirty="0"/>
              <a:t>https://app.kwfinder.com ist für maximal fünf Abfragen pro Tag kostenlos.</a:t>
            </a:r>
          </a:p>
          <a:p>
            <a:endParaRPr lang="de-AT" dirty="0"/>
          </a:p>
        </p:txBody>
      </p:sp>
    </p:spTree>
    <p:extLst>
      <p:ext uri="{BB962C8B-B14F-4D97-AF65-F5344CB8AC3E}">
        <p14:creationId xmlns:p14="http://schemas.microsoft.com/office/powerpoint/2010/main" val="121253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8FE8CF-F1A0-4F38-B349-812E914A7B04}"/>
              </a:ext>
            </a:extLst>
          </p:cNvPr>
          <p:cNvSpPr>
            <a:spLocks noGrp="1"/>
          </p:cNvSpPr>
          <p:nvPr>
            <p:ph type="title"/>
          </p:nvPr>
        </p:nvSpPr>
        <p:spPr/>
        <p:txBody>
          <a:bodyPr/>
          <a:lstStyle/>
          <a:p>
            <a:r>
              <a:rPr lang="de-AT" dirty="0">
                <a:effectLst/>
              </a:rPr>
              <a:t>Welche Keywords sind die richtigen für mich</a:t>
            </a:r>
            <a:endParaRPr lang="de-AT" dirty="0"/>
          </a:p>
        </p:txBody>
      </p:sp>
      <p:sp>
        <p:nvSpPr>
          <p:cNvPr id="3" name="Textplatzhalter 2">
            <a:extLst>
              <a:ext uri="{FF2B5EF4-FFF2-40B4-BE49-F238E27FC236}">
                <a16:creationId xmlns:a16="http://schemas.microsoft.com/office/drawing/2014/main" id="{EA21F7B5-9246-4A3B-96C5-7A587E8B513D}"/>
              </a:ext>
            </a:extLst>
          </p:cNvPr>
          <p:cNvSpPr>
            <a:spLocks noGrp="1"/>
          </p:cNvSpPr>
          <p:nvPr>
            <p:ph type="body" sz="quarter" idx="13"/>
          </p:nvPr>
        </p:nvSpPr>
        <p:spPr>
          <a:xfrm>
            <a:off x="1062037" y="2370138"/>
            <a:ext cx="10067925" cy="480131"/>
          </a:xfrm>
        </p:spPr>
        <p:txBody>
          <a:bodyPr/>
          <a:lstStyle/>
          <a:p>
            <a:r>
              <a:rPr lang="de-AT" dirty="0"/>
              <a:t>Such lieber ein eng gefasstes Keyword, das genau zu deinem Produkt oder deiner Dienstleistung passt, als ein zu allgemein gefasstes Keyword, dem du gar nicht gerecht wirst. </a:t>
            </a:r>
          </a:p>
        </p:txBody>
      </p:sp>
    </p:spTree>
    <p:extLst>
      <p:ext uri="{BB962C8B-B14F-4D97-AF65-F5344CB8AC3E}">
        <p14:creationId xmlns:p14="http://schemas.microsoft.com/office/powerpoint/2010/main" val="333704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00C510-397E-4DCE-A761-4B0A39786B6C}"/>
              </a:ext>
            </a:extLst>
          </p:cNvPr>
          <p:cNvSpPr>
            <a:spLocks noGrp="1"/>
          </p:cNvSpPr>
          <p:nvPr>
            <p:ph type="title"/>
          </p:nvPr>
        </p:nvSpPr>
        <p:spPr/>
        <p:txBody>
          <a:bodyPr/>
          <a:lstStyle/>
          <a:p>
            <a:r>
              <a:rPr lang="de-AT" dirty="0" err="1">
                <a:effectLst/>
              </a:rPr>
              <a:t>Longtail</a:t>
            </a:r>
            <a:r>
              <a:rPr lang="de-AT" dirty="0">
                <a:effectLst/>
              </a:rPr>
              <a:t> und </a:t>
            </a:r>
            <a:r>
              <a:rPr lang="de-AT" dirty="0" err="1">
                <a:effectLst/>
              </a:rPr>
              <a:t>Shorthead</a:t>
            </a:r>
            <a:endParaRPr lang="de-AT" dirty="0"/>
          </a:p>
        </p:txBody>
      </p:sp>
      <p:sp>
        <p:nvSpPr>
          <p:cNvPr id="3" name="Textplatzhalter 2">
            <a:extLst>
              <a:ext uri="{FF2B5EF4-FFF2-40B4-BE49-F238E27FC236}">
                <a16:creationId xmlns:a16="http://schemas.microsoft.com/office/drawing/2014/main" id="{E4AA72C2-267A-4767-BD69-008E29A06C07}"/>
              </a:ext>
            </a:extLst>
          </p:cNvPr>
          <p:cNvSpPr>
            <a:spLocks noGrp="1"/>
          </p:cNvSpPr>
          <p:nvPr>
            <p:ph type="body" sz="quarter" idx="13"/>
          </p:nvPr>
        </p:nvSpPr>
        <p:spPr>
          <a:xfrm>
            <a:off x="1062037" y="2447255"/>
            <a:ext cx="10067925" cy="674031"/>
          </a:xfrm>
        </p:spPr>
        <p:txBody>
          <a:bodyPr/>
          <a:lstStyle/>
          <a:p>
            <a:r>
              <a:rPr lang="de-AT" dirty="0"/>
              <a:t>Unter </a:t>
            </a:r>
            <a:r>
              <a:rPr lang="de-AT" dirty="0" err="1"/>
              <a:t>Longtail</a:t>
            </a:r>
            <a:r>
              <a:rPr lang="de-AT" dirty="0"/>
              <a:t> versteht man, vereinfacht gesagt, den langen Schwanz an sehr speziellen Keywords mit kleinem Suchvolumen. Addiert man diese kleinen Keywords zusammen, so ist das gesamte Suchvolumen oftmals um einiges höher als das eines </a:t>
            </a:r>
            <a:r>
              <a:rPr lang="de-AT" dirty="0" err="1"/>
              <a:t>Shorthead</a:t>
            </a:r>
            <a:r>
              <a:rPr lang="de-AT" dirty="0"/>
              <a:t>-Begriffs. </a:t>
            </a:r>
          </a:p>
        </p:txBody>
      </p:sp>
      <p:grpSp>
        <p:nvGrpSpPr>
          <p:cNvPr id="5" name="Gruppieren 4">
            <a:extLst>
              <a:ext uri="{FF2B5EF4-FFF2-40B4-BE49-F238E27FC236}">
                <a16:creationId xmlns:a16="http://schemas.microsoft.com/office/drawing/2014/main" id="{2652CCD8-3D3A-4D83-8763-E133C7A77A25}"/>
              </a:ext>
            </a:extLst>
          </p:cNvPr>
          <p:cNvGrpSpPr/>
          <p:nvPr/>
        </p:nvGrpSpPr>
        <p:grpSpPr>
          <a:xfrm>
            <a:off x="0" y="5310822"/>
            <a:ext cx="12192000" cy="1158179"/>
            <a:chOff x="0" y="5725160"/>
            <a:chExt cx="12192000" cy="1158179"/>
          </a:xfrm>
        </p:grpSpPr>
        <p:sp>
          <p:nvSpPr>
            <p:cNvPr id="6" name="Rechteck 5">
              <a:extLst>
                <a:ext uri="{FF2B5EF4-FFF2-40B4-BE49-F238E27FC236}">
                  <a16:creationId xmlns:a16="http://schemas.microsoft.com/office/drawing/2014/main" id="{946F4877-A4F5-449E-A5D7-814231E041F5}"/>
                </a:ext>
              </a:extLst>
            </p:cNvPr>
            <p:cNvSpPr/>
            <p:nvPr/>
          </p:nvSpPr>
          <p:spPr>
            <a:xfrm>
              <a:off x="0" y="5887169"/>
              <a:ext cx="12192000" cy="996170"/>
            </a:xfrm>
            <a:prstGeom prst="rect">
              <a:avLst/>
            </a:prstGeom>
            <a:solidFill>
              <a:schemeClr val="accent4">
                <a:lumMod val="40000"/>
                <a:lumOff val="60000"/>
              </a:schemeClr>
            </a:solidFill>
          </p:spPr>
          <p:txBody>
            <a:bodyPr wrap="square" lIns="468000" tIns="180000" rIns="180000" bIns="180000" numCol="2" spcCol="360000">
              <a:noAutofit/>
            </a:bodyPr>
            <a:lstStyle/>
            <a:p>
              <a:pPr marL="449580">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Die Theorie des </a:t>
              </a:r>
              <a:r>
                <a:rPr lang="de-AT" sz="1400" dirty="0" err="1">
                  <a:latin typeface="Arial" panose="020B0604020202020204" pitchFamily="34" charset="0"/>
                  <a:ea typeface="Calibri" panose="020F0502020204030204" pitchFamily="34" charset="0"/>
                  <a:cs typeface="Times New Roman" panose="02020603050405020304" pitchFamily="18" charset="0"/>
                </a:rPr>
                <a:t>Longtail</a:t>
              </a:r>
              <a:r>
                <a:rPr lang="de-AT" sz="1400" dirty="0">
                  <a:latin typeface="Arial" panose="020B0604020202020204" pitchFamily="34" charset="0"/>
                  <a:ea typeface="Calibri" panose="020F0502020204030204" pitchFamily="34" charset="0"/>
                  <a:cs typeface="Times New Roman" panose="02020603050405020304" pitchFamily="18" charset="0"/>
                </a:rPr>
                <a:t> stammt von Chris Anderson, der sie im Jahr 2004 erstmals veröffentlichte und auch ein Buch dazu geschrieben hat.</a:t>
              </a:r>
            </a:p>
            <a:p>
              <a:pPr marL="449580">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Demnach hat das Internet es ermöglicht, dass Händler heutzutage nicht mehr nur mit Massenprodukten erfolgreich sein können. </a:t>
              </a:r>
            </a:p>
          </p:txBody>
        </p:sp>
        <p:pic>
          <p:nvPicPr>
            <p:cNvPr id="7" name="Grafik 6">
              <a:extLst>
                <a:ext uri="{FF2B5EF4-FFF2-40B4-BE49-F238E27FC236}">
                  <a16:creationId xmlns:a16="http://schemas.microsoft.com/office/drawing/2014/main" id="{6CFEA654-80E8-4530-BBA0-9985C6F75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5" y="5725160"/>
              <a:ext cx="345440" cy="460587"/>
            </a:xfrm>
            <a:prstGeom prst="rect">
              <a:avLst/>
            </a:prstGeom>
          </p:spPr>
        </p:pic>
      </p:grpSp>
    </p:spTree>
    <p:extLst>
      <p:ext uri="{BB962C8B-B14F-4D97-AF65-F5344CB8AC3E}">
        <p14:creationId xmlns:p14="http://schemas.microsoft.com/office/powerpoint/2010/main" val="185254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DF11AF-344A-4687-86D3-191760D856E6}"/>
              </a:ext>
            </a:extLst>
          </p:cNvPr>
          <p:cNvSpPr>
            <a:spLocks noGrp="1"/>
          </p:cNvSpPr>
          <p:nvPr>
            <p:ph type="title"/>
          </p:nvPr>
        </p:nvSpPr>
        <p:spPr/>
        <p:txBody>
          <a:bodyPr/>
          <a:lstStyle/>
          <a:p>
            <a:r>
              <a:rPr lang="de-DE" dirty="0"/>
              <a:t>So funktioniert die Welt von Google</a:t>
            </a:r>
            <a:endParaRPr lang="de-AT" dirty="0"/>
          </a:p>
        </p:txBody>
      </p:sp>
    </p:spTree>
    <p:extLst>
      <p:ext uri="{BB962C8B-B14F-4D97-AF65-F5344CB8AC3E}">
        <p14:creationId xmlns:p14="http://schemas.microsoft.com/office/powerpoint/2010/main" val="2807199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21A4B-442F-4D01-9D0E-5645D3DCE54A}"/>
              </a:ext>
            </a:extLst>
          </p:cNvPr>
          <p:cNvSpPr>
            <a:spLocks noGrp="1"/>
          </p:cNvSpPr>
          <p:nvPr>
            <p:ph type="title"/>
          </p:nvPr>
        </p:nvSpPr>
        <p:spPr/>
        <p:txBody>
          <a:bodyPr/>
          <a:lstStyle/>
          <a:p>
            <a:r>
              <a:rPr lang="de-AT" dirty="0">
                <a:effectLst/>
              </a:rPr>
              <a:t>Wo baue ich Keywords ein</a:t>
            </a:r>
            <a:endParaRPr lang="de-AT" dirty="0"/>
          </a:p>
        </p:txBody>
      </p:sp>
      <p:sp>
        <p:nvSpPr>
          <p:cNvPr id="3" name="Textplatzhalter 2">
            <a:extLst>
              <a:ext uri="{FF2B5EF4-FFF2-40B4-BE49-F238E27FC236}">
                <a16:creationId xmlns:a16="http://schemas.microsoft.com/office/drawing/2014/main" id="{4C2E5376-2A64-466C-B7D2-40744B9B6AEA}"/>
              </a:ext>
            </a:extLst>
          </p:cNvPr>
          <p:cNvSpPr>
            <a:spLocks noGrp="1"/>
          </p:cNvSpPr>
          <p:nvPr>
            <p:ph type="body" sz="quarter" idx="13"/>
          </p:nvPr>
        </p:nvSpPr>
        <p:spPr>
          <a:xfrm>
            <a:off x="3048000" y="2142941"/>
            <a:ext cx="7075805" cy="1574790"/>
          </a:xfrm>
        </p:spPr>
        <p:txBody>
          <a:bodyPr/>
          <a:lstStyle/>
          <a:p>
            <a:pPr lvl="0"/>
            <a:r>
              <a:rPr lang="de-AT" dirty="0"/>
              <a:t>Title und Meta-Description der Webseite</a:t>
            </a:r>
          </a:p>
          <a:p>
            <a:pPr lvl="0"/>
            <a:r>
              <a:rPr lang="de-AT" dirty="0"/>
              <a:t>Domainname und/oder Dateiname des HTML-Dokuments</a:t>
            </a:r>
          </a:p>
          <a:p>
            <a:pPr lvl="0"/>
            <a:r>
              <a:rPr lang="de-AT" dirty="0"/>
              <a:t>Text auf der Webseite, Überschriften oder auch Listenpunkte </a:t>
            </a:r>
          </a:p>
          <a:p>
            <a:pPr lvl="0"/>
            <a:r>
              <a:rPr lang="de-AT" dirty="0"/>
              <a:t>Verlinkungen innerhalb der Webseite und von anderen Webseiten mit Backlinks</a:t>
            </a:r>
          </a:p>
          <a:p>
            <a:pPr lvl="0"/>
            <a:r>
              <a:rPr lang="de-AT" dirty="0"/>
              <a:t>Alt-Attribute, also Beschreibungstexte von Bildern auf deiner Webseite</a:t>
            </a:r>
          </a:p>
        </p:txBody>
      </p:sp>
      <p:grpSp>
        <p:nvGrpSpPr>
          <p:cNvPr id="5" name="Gruppieren 4">
            <a:extLst>
              <a:ext uri="{FF2B5EF4-FFF2-40B4-BE49-F238E27FC236}">
                <a16:creationId xmlns:a16="http://schemas.microsoft.com/office/drawing/2014/main" id="{62ABC19D-4B61-4813-93D9-7BDC3FD2FD15}"/>
              </a:ext>
            </a:extLst>
          </p:cNvPr>
          <p:cNvGrpSpPr/>
          <p:nvPr/>
        </p:nvGrpSpPr>
        <p:grpSpPr>
          <a:xfrm>
            <a:off x="0" y="4928922"/>
            <a:ext cx="12192000" cy="1526859"/>
            <a:chOff x="0" y="5725160"/>
            <a:chExt cx="12192000" cy="1526859"/>
          </a:xfrm>
        </p:grpSpPr>
        <p:sp>
          <p:nvSpPr>
            <p:cNvPr id="6" name="Rechteck 5">
              <a:extLst>
                <a:ext uri="{FF2B5EF4-FFF2-40B4-BE49-F238E27FC236}">
                  <a16:creationId xmlns:a16="http://schemas.microsoft.com/office/drawing/2014/main" id="{4BCAE8DF-5E71-45E9-A92C-6FCAF0714951}"/>
                </a:ext>
              </a:extLst>
            </p:cNvPr>
            <p:cNvSpPr/>
            <p:nvPr/>
          </p:nvSpPr>
          <p:spPr>
            <a:xfrm>
              <a:off x="0" y="5887169"/>
              <a:ext cx="12192000" cy="1364850"/>
            </a:xfrm>
            <a:prstGeom prst="rect">
              <a:avLst/>
            </a:prstGeom>
            <a:solidFill>
              <a:schemeClr val="accent4">
                <a:lumMod val="40000"/>
                <a:lumOff val="60000"/>
              </a:schemeClr>
            </a:solidFill>
          </p:spPr>
          <p:txBody>
            <a:bodyPr wrap="square" lIns="468000" tIns="180000" rIns="180000" bIns="180000" numCol="2" spcCol="360000">
              <a:noAutofit/>
            </a:bodyPr>
            <a:lstStyle/>
            <a:p>
              <a:pPr>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Man sollte Keywords auf jeden Fall in der Webseite einbauen. Wenn du es aber übertreibst, dann erreichst du statt einem besseren Ranking das genaue Gegenteil, und Google mag es nicht, wenn man Keywords übermäßig verwendet.</a:t>
              </a:r>
            </a:p>
            <a:p>
              <a:pPr>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Diese übermäßige Verwendung wird Keyword </a:t>
              </a:r>
              <a:r>
                <a:rPr lang="de-AT" sz="1400" dirty="0" err="1">
                  <a:latin typeface="Arial" panose="020B0604020202020204" pitchFamily="34" charset="0"/>
                  <a:ea typeface="Calibri" panose="020F0502020204030204" pitchFamily="34" charset="0"/>
                  <a:cs typeface="Times New Roman" panose="02020603050405020304" pitchFamily="18" charset="0"/>
                </a:rPr>
                <a:t>Stuffing</a:t>
              </a:r>
              <a:r>
                <a:rPr lang="de-AT" sz="1400" dirty="0">
                  <a:latin typeface="Arial" panose="020B0604020202020204" pitchFamily="34" charset="0"/>
                  <a:ea typeface="Calibri" panose="020F0502020204030204" pitchFamily="34" charset="0"/>
                  <a:cs typeface="Times New Roman" panose="02020603050405020304" pitchFamily="18" charset="0"/>
                </a:rPr>
                <a:t> genannt, also grob übersetzt das "Vollstopfen" der eigenen Webseite mit Keywords.</a:t>
              </a:r>
            </a:p>
          </p:txBody>
        </p:sp>
        <p:pic>
          <p:nvPicPr>
            <p:cNvPr id="7" name="Grafik 6">
              <a:extLst>
                <a:ext uri="{FF2B5EF4-FFF2-40B4-BE49-F238E27FC236}">
                  <a16:creationId xmlns:a16="http://schemas.microsoft.com/office/drawing/2014/main" id="{A78E8DF6-A2F0-4512-B9A8-8256CC6DB1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5" y="5725160"/>
              <a:ext cx="345440" cy="460587"/>
            </a:xfrm>
            <a:prstGeom prst="rect">
              <a:avLst/>
            </a:prstGeom>
          </p:spPr>
        </p:pic>
      </p:grpSp>
    </p:spTree>
    <p:extLst>
      <p:ext uri="{BB962C8B-B14F-4D97-AF65-F5344CB8AC3E}">
        <p14:creationId xmlns:p14="http://schemas.microsoft.com/office/powerpoint/2010/main" val="2363078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B6233-C6ED-4466-8480-E38206799D73}"/>
              </a:ext>
            </a:extLst>
          </p:cNvPr>
          <p:cNvSpPr>
            <a:spLocks noGrp="1"/>
          </p:cNvSpPr>
          <p:nvPr>
            <p:ph type="title"/>
          </p:nvPr>
        </p:nvSpPr>
        <p:spPr/>
        <p:txBody>
          <a:bodyPr/>
          <a:lstStyle/>
          <a:p>
            <a:r>
              <a:rPr lang="de-AT" dirty="0">
                <a:effectLst/>
              </a:rPr>
              <a:t>Das Meta-Keyword-Tag</a:t>
            </a:r>
            <a:endParaRPr lang="de-AT" dirty="0"/>
          </a:p>
        </p:txBody>
      </p:sp>
      <p:sp>
        <p:nvSpPr>
          <p:cNvPr id="3" name="Textplatzhalter 2">
            <a:extLst>
              <a:ext uri="{FF2B5EF4-FFF2-40B4-BE49-F238E27FC236}">
                <a16:creationId xmlns:a16="http://schemas.microsoft.com/office/drawing/2014/main" id="{4BC90AE5-A1ED-4CD4-ABDA-FE8C17773325}"/>
              </a:ext>
            </a:extLst>
          </p:cNvPr>
          <p:cNvSpPr>
            <a:spLocks noGrp="1"/>
          </p:cNvSpPr>
          <p:nvPr>
            <p:ph type="body" sz="quarter" idx="13"/>
          </p:nvPr>
        </p:nvSpPr>
        <p:spPr>
          <a:xfrm>
            <a:off x="1062037" y="1934710"/>
            <a:ext cx="10067925" cy="2416046"/>
          </a:xfrm>
        </p:spPr>
        <p:txBody>
          <a:bodyPr/>
          <a:lstStyle/>
          <a:p>
            <a:r>
              <a:rPr lang="de-AT" dirty="0"/>
              <a:t>Als Suchmaschinen aus Kapazitätsgründen noch nicht den ganzen Text einer Webseite auslesen konnten, gab es ein sogenanntes Meta-Keyword-Tag, in das man seine gewünschten Keywords hineinschreiben konnte. Das war SEO im Jahr 1998. </a:t>
            </a:r>
          </a:p>
          <a:p>
            <a:r>
              <a:rPr lang="de-AT" dirty="0"/>
              <a:t>Je mehr Begriffe in den Meta-Keywords enthalten waren, desto besser – hunderte und mehr Keywords waren keine Seltenheit, dazu natürlich auch viele Keywords, die nicht so richtig zum Thema passten.</a:t>
            </a:r>
          </a:p>
          <a:p>
            <a:r>
              <a:rPr lang="de-AT" dirty="0"/>
              <a:t>Professionelle Spammer kamen schnell auf die Idee, das für sich auszunutzen. Um die Jahrtausendwende wurden Suchmaschinen zunehmend wahre Spam-Schleudern und lieferten massenweise unpassende Ergebnisse. </a:t>
            </a:r>
          </a:p>
          <a:p>
            <a:r>
              <a:rPr lang="de-AT" dirty="0"/>
              <a:t>Heute verwenden nur noch wenige Suchmaschinen dieses Tag. Google selbst gab im Jahr 2009 bekannt, dass man das Meta-Keyword-Tag nicht mehr auslesen würde. Auch wenn das Meta-Keyword nicht mehr von Google ausgelesen wird, kann es dir vielleicht trotzdem helfen. Viele Mitbewerber nutzen es nämlich heutzutage noch.</a:t>
            </a:r>
          </a:p>
        </p:txBody>
      </p:sp>
    </p:spTree>
    <p:extLst>
      <p:ext uri="{BB962C8B-B14F-4D97-AF65-F5344CB8AC3E}">
        <p14:creationId xmlns:p14="http://schemas.microsoft.com/office/powerpoint/2010/main" val="167736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EA8F4-0975-4E3B-8E94-6EBC57BF4719}"/>
              </a:ext>
            </a:extLst>
          </p:cNvPr>
          <p:cNvSpPr>
            <a:spLocks noGrp="1"/>
          </p:cNvSpPr>
          <p:nvPr>
            <p:ph type="title" idx="4294967295"/>
          </p:nvPr>
        </p:nvSpPr>
        <p:spPr>
          <a:xfrm>
            <a:off x="3368825" y="2964184"/>
            <a:ext cx="5445125" cy="1379216"/>
          </a:xfrm>
        </p:spPr>
        <p:txBody>
          <a:bodyPr anchor="ctr"/>
          <a:lstStyle/>
          <a:p>
            <a:r>
              <a:rPr lang="de-AT" sz="3600" b="1" dirty="0">
                <a:solidFill>
                  <a:schemeClr val="bg1"/>
                </a:solidFill>
                <a:effectLst/>
              </a:rPr>
              <a:t>Die Google-Richtlinien</a:t>
            </a:r>
            <a:endParaRPr lang="de-AT" sz="3600" b="1" dirty="0">
              <a:solidFill>
                <a:schemeClr val="bg1"/>
              </a:solidFill>
            </a:endParaRPr>
          </a:p>
        </p:txBody>
      </p:sp>
      <p:sp>
        <p:nvSpPr>
          <p:cNvPr id="4" name="Textplatzhalter 3">
            <a:extLst>
              <a:ext uri="{FF2B5EF4-FFF2-40B4-BE49-F238E27FC236}">
                <a16:creationId xmlns:a16="http://schemas.microsoft.com/office/drawing/2014/main" id="{00804A58-A768-406D-A133-42797FAED0C2}"/>
              </a:ext>
            </a:extLst>
          </p:cNvPr>
          <p:cNvSpPr>
            <a:spLocks noGrp="1"/>
          </p:cNvSpPr>
          <p:nvPr>
            <p:ph type="body" sz="quarter" idx="10"/>
          </p:nvPr>
        </p:nvSpPr>
        <p:spPr>
          <a:xfrm>
            <a:off x="1651454" y="4909457"/>
            <a:ext cx="8697686" cy="664578"/>
          </a:xfrm>
        </p:spPr>
        <p:txBody>
          <a:bodyPr/>
          <a:lstStyle/>
          <a:p>
            <a:pPr algn="ctr"/>
            <a:r>
              <a:rPr lang="de-AT" dirty="0"/>
              <a:t>Um zu sehen, wie Google deine Webseite bewertet, bietet die Suchmaschine einen kostenlosen Dienst an, die Google Search </a:t>
            </a:r>
            <a:r>
              <a:rPr lang="de-AT" dirty="0" err="1"/>
              <a:t>Console</a:t>
            </a:r>
            <a:r>
              <a:rPr lang="de-AT" dirty="0"/>
              <a:t>.</a:t>
            </a:r>
          </a:p>
        </p:txBody>
      </p:sp>
    </p:spTree>
    <p:extLst>
      <p:ext uri="{BB962C8B-B14F-4D97-AF65-F5344CB8AC3E}">
        <p14:creationId xmlns:p14="http://schemas.microsoft.com/office/powerpoint/2010/main" val="190429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9DB42-519D-4C62-B50F-9FEA91D261AD}"/>
              </a:ext>
            </a:extLst>
          </p:cNvPr>
          <p:cNvSpPr>
            <a:spLocks noGrp="1"/>
          </p:cNvSpPr>
          <p:nvPr>
            <p:ph type="title"/>
          </p:nvPr>
        </p:nvSpPr>
        <p:spPr/>
        <p:txBody>
          <a:bodyPr/>
          <a:lstStyle/>
          <a:p>
            <a:r>
              <a:rPr lang="de-AT" dirty="0">
                <a:effectLst/>
              </a:rPr>
              <a:t>Das kann die Google Search </a:t>
            </a:r>
            <a:r>
              <a:rPr lang="de-AT" dirty="0" err="1">
                <a:effectLst/>
              </a:rPr>
              <a:t>Console</a:t>
            </a:r>
            <a:endParaRPr lang="de-AT" dirty="0"/>
          </a:p>
        </p:txBody>
      </p:sp>
      <p:sp>
        <p:nvSpPr>
          <p:cNvPr id="3" name="Textplatzhalter 2">
            <a:extLst>
              <a:ext uri="{FF2B5EF4-FFF2-40B4-BE49-F238E27FC236}">
                <a16:creationId xmlns:a16="http://schemas.microsoft.com/office/drawing/2014/main" id="{1762BE7D-F012-4060-A980-D380E2254E1B}"/>
              </a:ext>
            </a:extLst>
          </p:cNvPr>
          <p:cNvSpPr>
            <a:spLocks noGrp="1"/>
          </p:cNvSpPr>
          <p:nvPr>
            <p:ph type="body" sz="quarter" idx="13"/>
          </p:nvPr>
        </p:nvSpPr>
        <p:spPr>
          <a:xfrm>
            <a:off x="1062037" y="2359252"/>
            <a:ext cx="10067925" cy="1962589"/>
          </a:xfrm>
        </p:spPr>
        <p:txBody>
          <a:bodyPr/>
          <a:lstStyle/>
          <a:p>
            <a:pPr lvl="0"/>
            <a:r>
              <a:rPr lang="de-AT" dirty="0"/>
              <a:t>Sehen, ob Google die Webseite und bestimmte URLs korrekt crawlen kann</a:t>
            </a:r>
          </a:p>
          <a:p>
            <a:pPr lvl="0"/>
            <a:r>
              <a:rPr lang="de-AT" dirty="0"/>
              <a:t>Sehen die Rankings der URLs bei Google für bestimmte Keywords umso Optimierungen vornehmen zu können</a:t>
            </a:r>
          </a:p>
          <a:p>
            <a:pPr lvl="0"/>
            <a:r>
              <a:rPr lang="de-AT" dirty="0"/>
              <a:t>Identifizieren, welche Webseiten auf diene Domain verlinken (Backlinks)</a:t>
            </a:r>
          </a:p>
          <a:p>
            <a:pPr lvl="0"/>
            <a:r>
              <a:rPr lang="de-AT" dirty="0"/>
              <a:t>Bekommen bei massiven Problemen mit der Webseite, etwa wenn diese Malware enthält, Warnungen, die auch per Mail abonniert werden können</a:t>
            </a:r>
          </a:p>
          <a:p>
            <a:pPr lvl="0"/>
            <a:r>
              <a:rPr lang="de-AT" dirty="0"/>
              <a:t>Können URLs oder die gesamte Webseite bei Google einreichen, überprüfen und auch einzelne URLs schnell entfernen lassen</a:t>
            </a:r>
          </a:p>
        </p:txBody>
      </p:sp>
    </p:spTree>
    <p:extLst>
      <p:ext uri="{BB962C8B-B14F-4D97-AF65-F5344CB8AC3E}">
        <p14:creationId xmlns:p14="http://schemas.microsoft.com/office/powerpoint/2010/main" val="268006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97E76-FD81-4A4D-B944-14BE909BC51C}"/>
              </a:ext>
            </a:extLst>
          </p:cNvPr>
          <p:cNvSpPr>
            <a:spLocks noGrp="1"/>
          </p:cNvSpPr>
          <p:nvPr>
            <p:ph type="title"/>
          </p:nvPr>
        </p:nvSpPr>
        <p:spPr/>
        <p:txBody>
          <a:bodyPr/>
          <a:lstStyle/>
          <a:p>
            <a:r>
              <a:rPr lang="de-AT" dirty="0">
                <a:effectLst/>
              </a:rPr>
              <a:t>Die Google Richtlinien im Detail</a:t>
            </a:r>
            <a:endParaRPr lang="de-AT" dirty="0"/>
          </a:p>
        </p:txBody>
      </p:sp>
      <p:sp>
        <p:nvSpPr>
          <p:cNvPr id="3" name="Textplatzhalter 2">
            <a:extLst>
              <a:ext uri="{FF2B5EF4-FFF2-40B4-BE49-F238E27FC236}">
                <a16:creationId xmlns:a16="http://schemas.microsoft.com/office/drawing/2014/main" id="{5E0019EB-BC64-476C-910A-9AA9CFB1994E}"/>
              </a:ext>
            </a:extLst>
          </p:cNvPr>
          <p:cNvSpPr>
            <a:spLocks noGrp="1"/>
          </p:cNvSpPr>
          <p:nvPr>
            <p:ph type="body" sz="quarter" idx="13"/>
          </p:nvPr>
        </p:nvSpPr>
        <p:spPr>
          <a:xfrm>
            <a:off x="1062037" y="2729366"/>
            <a:ext cx="10067925" cy="1061829"/>
          </a:xfrm>
        </p:spPr>
        <p:txBody>
          <a:bodyPr/>
          <a:lstStyle/>
          <a:p>
            <a:pPr marL="0" indent="0">
              <a:buNone/>
            </a:pPr>
            <a:r>
              <a:rPr lang="de-AT" dirty="0"/>
              <a:t>Generell hält Google sich sehr bedeckt, was Tipps für ein besseres Ranking angeht. Anstelle von Tipps gibt es aber schon seit Jahren sogenannte "Richtlinien für Webmaster". Die Richtlinien sind keine gesetzlichen Vorgaben. Wenn man aber gegen die Richtlinien verstößt, muss man jederzeit damit rechnen, dass Google die Seite für einige oder für alle Suchbegriffe als eine Art Strafmaßnahme weiter nach hinten stellt. Bei schwerwiegenden Verstößen kann es sogar passieren, dass die gesamte Domain </a:t>
            </a:r>
            <a:r>
              <a:rPr lang="de-AT" dirty="0" err="1"/>
              <a:t>deindexiert</a:t>
            </a:r>
            <a:r>
              <a:rPr lang="de-AT" dirty="0"/>
              <a:t> wird. Dann ist man gar nicht mehr im Google-Index zu finden.</a:t>
            </a:r>
          </a:p>
        </p:txBody>
      </p:sp>
    </p:spTree>
    <p:extLst>
      <p:ext uri="{BB962C8B-B14F-4D97-AF65-F5344CB8AC3E}">
        <p14:creationId xmlns:p14="http://schemas.microsoft.com/office/powerpoint/2010/main" val="55237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25105-A680-4C96-BEFF-A72A056F91C7}"/>
              </a:ext>
            </a:extLst>
          </p:cNvPr>
          <p:cNvSpPr>
            <a:spLocks noGrp="1"/>
          </p:cNvSpPr>
          <p:nvPr>
            <p:ph type="title"/>
          </p:nvPr>
        </p:nvSpPr>
        <p:spPr/>
        <p:txBody>
          <a:bodyPr/>
          <a:lstStyle/>
          <a:p>
            <a:r>
              <a:rPr lang="de-AT" dirty="0">
                <a:effectLst/>
              </a:rPr>
              <a:t>"Erstelle eine Seite in erster Linie für Nutzer, nicht für Suchmaschinen"</a:t>
            </a:r>
            <a:endParaRPr lang="de-AT" dirty="0"/>
          </a:p>
        </p:txBody>
      </p:sp>
      <p:sp>
        <p:nvSpPr>
          <p:cNvPr id="3" name="Textplatzhalter 2">
            <a:extLst>
              <a:ext uri="{FF2B5EF4-FFF2-40B4-BE49-F238E27FC236}">
                <a16:creationId xmlns:a16="http://schemas.microsoft.com/office/drawing/2014/main" id="{D144DB30-69B2-4F9B-8515-7120682255E9}"/>
              </a:ext>
            </a:extLst>
          </p:cNvPr>
          <p:cNvSpPr>
            <a:spLocks noGrp="1"/>
          </p:cNvSpPr>
          <p:nvPr>
            <p:ph type="body" sz="quarter" idx="13"/>
          </p:nvPr>
        </p:nvSpPr>
        <p:spPr>
          <a:xfrm>
            <a:off x="1062037" y="2239509"/>
            <a:ext cx="10067925" cy="2672526"/>
          </a:xfrm>
        </p:spPr>
        <p:txBody>
          <a:bodyPr/>
          <a:lstStyle/>
          <a:p>
            <a:pPr marL="0" indent="0">
              <a:buNone/>
            </a:pPr>
            <a:r>
              <a:rPr lang="de-AT" dirty="0"/>
              <a:t>Qualitätsrichtlinien: </a:t>
            </a:r>
            <a:r>
              <a:rPr lang="de-AT" u="sng" dirty="0">
                <a:hlinkClick r:id="rId2"/>
              </a:rPr>
              <a:t>https://support.google.com/webmasters/answer/35769?hl=de</a:t>
            </a:r>
            <a:endParaRPr lang="de-AT" dirty="0"/>
          </a:p>
          <a:p>
            <a:pPr marL="0" indent="0">
              <a:buNone/>
            </a:pPr>
            <a:r>
              <a:rPr lang="de-AT" dirty="0"/>
              <a:t>Die vier Kernaussagen von Google im genauen Wortlaut:</a:t>
            </a:r>
          </a:p>
          <a:p>
            <a:pPr marL="342900" lvl="0" indent="-342900">
              <a:buFont typeface="+mj-lt"/>
              <a:buAutoNum type="arabicPeriod"/>
            </a:pPr>
            <a:r>
              <a:rPr lang="de-AT" dirty="0"/>
              <a:t>Erstellen Sie Seiten in erster Linie für Nutzer, nicht für Suchmaschinen</a:t>
            </a:r>
          </a:p>
          <a:p>
            <a:pPr marL="342900" lvl="0" indent="-342900">
              <a:buFont typeface="+mj-lt"/>
              <a:buAutoNum type="arabicPeriod"/>
            </a:pPr>
            <a:r>
              <a:rPr lang="de-AT" dirty="0"/>
              <a:t>Täuschen Sie die Nutzer nicht</a:t>
            </a:r>
          </a:p>
          <a:p>
            <a:pPr marL="342900" lvl="0" indent="-342900">
              <a:buFont typeface="+mj-lt"/>
              <a:buAutoNum type="arabicPeriod"/>
            </a:pPr>
            <a:r>
              <a:rPr lang="de-AT" dirty="0"/>
              <a:t>Vermeiden Sie Tricks, die das Suchmaschinen-Ranking verbessern sollen. Ein guter Anhaltspunkt ist, ob es Ihnen angenehm wäre, Ihre Vorgehensweise einem konkurrierenden Webseiten-Betreiber oder einem Google-Mitarbeiter zu erläutern. Ein weiterer hilfreicher Test besteht darin, sich folgende Fragen zu stellen: Ist dies für meine Nutzer von Vorteil? Würde ich das auch tun, wenn es keine Suchmaschinen gäbe?</a:t>
            </a:r>
          </a:p>
          <a:p>
            <a:pPr marL="342900" lvl="0" indent="-342900">
              <a:buFont typeface="+mj-lt"/>
              <a:buAutoNum type="arabicPeriod"/>
            </a:pPr>
            <a:r>
              <a:rPr lang="de-AT" dirty="0"/>
              <a:t>Überlegen Sie, was Ihre Webseite einzigartig, wertvoll oder einnehmend macht. Gestalten Sie Ihre Webseite so, dass sie sich von anderen in Ihrem Bereich abhebt.</a:t>
            </a:r>
          </a:p>
        </p:txBody>
      </p:sp>
    </p:spTree>
    <p:extLst>
      <p:ext uri="{BB962C8B-B14F-4D97-AF65-F5344CB8AC3E}">
        <p14:creationId xmlns:p14="http://schemas.microsoft.com/office/powerpoint/2010/main" val="2170772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59BDB-E5A0-4768-A28D-C9D1B88DB5CA}"/>
              </a:ext>
            </a:extLst>
          </p:cNvPr>
          <p:cNvSpPr>
            <a:spLocks noGrp="1"/>
          </p:cNvSpPr>
          <p:nvPr>
            <p:ph type="title"/>
          </p:nvPr>
        </p:nvSpPr>
        <p:spPr/>
        <p:txBody>
          <a:bodyPr/>
          <a:lstStyle/>
          <a:p>
            <a:r>
              <a:rPr lang="de-AT" dirty="0">
                <a:effectLst/>
              </a:rPr>
              <a:t>"Erstelle eine Seite in erster Linie für Nutzer, nicht für Suchmaschinen"</a:t>
            </a:r>
            <a:endParaRPr lang="de-AT" dirty="0"/>
          </a:p>
        </p:txBody>
      </p:sp>
      <p:sp>
        <p:nvSpPr>
          <p:cNvPr id="3" name="Textplatzhalter 2">
            <a:extLst>
              <a:ext uri="{FF2B5EF4-FFF2-40B4-BE49-F238E27FC236}">
                <a16:creationId xmlns:a16="http://schemas.microsoft.com/office/drawing/2014/main" id="{7F8A9445-885C-4378-A3BD-4DC6F229C173}"/>
              </a:ext>
            </a:extLst>
          </p:cNvPr>
          <p:cNvSpPr>
            <a:spLocks noGrp="1"/>
          </p:cNvSpPr>
          <p:nvPr>
            <p:ph type="body" sz="quarter" idx="13"/>
          </p:nvPr>
        </p:nvSpPr>
        <p:spPr>
          <a:xfrm>
            <a:off x="1062037" y="2576966"/>
            <a:ext cx="10067925" cy="1448089"/>
          </a:xfrm>
        </p:spPr>
        <p:txBody>
          <a:bodyPr/>
          <a:lstStyle/>
          <a:p>
            <a:r>
              <a:rPr lang="de-AT" dirty="0"/>
              <a:t>Google Richtlinien lassen sich in 3 Bereiche aufteilen:</a:t>
            </a:r>
          </a:p>
          <a:p>
            <a:pPr marL="800089" lvl="1" indent="-342900">
              <a:buFont typeface="+mj-lt"/>
              <a:buAutoNum type="arabicPeriod"/>
            </a:pPr>
            <a:r>
              <a:rPr lang="de-AT" dirty="0"/>
              <a:t>Allgemeine Richtlinien: Hier geht es vor allem darum, welche technischen Mindestanforderungen eine Webseite erfüllen muss, damit Google sie auslesen kann</a:t>
            </a:r>
          </a:p>
          <a:p>
            <a:pPr marL="800089" lvl="1" indent="-342900">
              <a:buFont typeface="+mj-lt"/>
              <a:buAutoNum type="arabicPeriod"/>
            </a:pPr>
            <a:r>
              <a:rPr lang="de-AT" dirty="0"/>
              <a:t>Relevanz und Inhalt: Wie sollen die Inhalte aufbereitet und strukturiert sein? Auch hier hat Google einige Tipps und Richtlinien vorbereitet</a:t>
            </a:r>
          </a:p>
          <a:p>
            <a:pPr marL="800089" lvl="1" indent="-342900">
              <a:buFont typeface="+mj-lt"/>
              <a:buAutoNum type="arabicPeriod"/>
            </a:pPr>
            <a:r>
              <a:rPr lang="de-AT" dirty="0"/>
              <a:t>Qualitätsrichtlinien: Hier geht es um Täuschung und Manipulation. Wann wird eine Webseite als Spam beurteilt?</a:t>
            </a:r>
          </a:p>
        </p:txBody>
      </p:sp>
    </p:spTree>
    <p:extLst>
      <p:ext uri="{BB962C8B-B14F-4D97-AF65-F5344CB8AC3E}">
        <p14:creationId xmlns:p14="http://schemas.microsoft.com/office/powerpoint/2010/main" val="2290239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34632B-88D9-4A6C-ABA7-076D370EA954}"/>
              </a:ext>
            </a:extLst>
          </p:cNvPr>
          <p:cNvSpPr>
            <a:spLocks noGrp="1"/>
          </p:cNvSpPr>
          <p:nvPr>
            <p:ph type="title"/>
          </p:nvPr>
        </p:nvSpPr>
        <p:spPr/>
        <p:txBody>
          <a:bodyPr/>
          <a:lstStyle/>
          <a:p>
            <a:r>
              <a:rPr lang="de-AT" dirty="0">
                <a:effectLst/>
              </a:rPr>
              <a:t>Allgemeine Anforderungen von Google</a:t>
            </a:r>
            <a:endParaRPr lang="de-AT" dirty="0"/>
          </a:p>
        </p:txBody>
      </p:sp>
      <p:sp>
        <p:nvSpPr>
          <p:cNvPr id="3" name="Textplatzhalter 2">
            <a:extLst>
              <a:ext uri="{FF2B5EF4-FFF2-40B4-BE49-F238E27FC236}">
                <a16:creationId xmlns:a16="http://schemas.microsoft.com/office/drawing/2014/main" id="{3986D470-29B5-4DBC-86D9-F7915E25504D}"/>
              </a:ext>
            </a:extLst>
          </p:cNvPr>
          <p:cNvSpPr>
            <a:spLocks noGrp="1"/>
          </p:cNvSpPr>
          <p:nvPr>
            <p:ph type="body" sz="quarter" idx="13"/>
          </p:nvPr>
        </p:nvSpPr>
        <p:spPr>
          <a:xfrm>
            <a:off x="1062037" y="1564595"/>
            <a:ext cx="10067925" cy="4289379"/>
          </a:xfrm>
        </p:spPr>
        <p:txBody>
          <a:bodyPr/>
          <a:lstStyle/>
          <a:p>
            <a:r>
              <a:rPr lang="de-AT" dirty="0"/>
              <a:t>Genauere Erklärungen dazu folgen auf den folgenden Folien</a:t>
            </a:r>
          </a:p>
          <a:p>
            <a:pPr lvl="1"/>
            <a:r>
              <a:rPr lang="de-AT" dirty="0"/>
              <a:t>Verwende gültiges HTML</a:t>
            </a:r>
          </a:p>
          <a:p>
            <a:pPr lvl="1"/>
            <a:r>
              <a:rPr lang="de-AT" dirty="0"/>
              <a:t>Stelle sicher, dass deine Webseite mobil gut bedienbar ist</a:t>
            </a:r>
          </a:p>
          <a:p>
            <a:pPr lvl="1"/>
            <a:r>
              <a:rPr lang="de-AT" dirty="0"/>
              <a:t>Alle URLs sollten über Links erreichbar sein</a:t>
            </a:r>
          </a:p>
          <a:p>
            <a:pPr lvl="1"/>
            <a:r>
              <a:rPr lang="de-AT" dirty="0"/>
              <a:t>Erstelle eine Sitemap-Datei</a:t>
            </a:r>
            <a:br>
              <a:rPr lang="de-AT" dirty="0"/>
            </a:br>
            <a:r>
              <a:rPr lang="de-AT" dirty="0"/>
              <a:t>Die Sitemap kann in der Search </a:t>
            </a:r>
            <a:r>
              <a:rPr lang="de-AT" dirty="0" err="1"/>
              <a:t>Console</a:t>
            </a:r>
            <a:r>
              <a:rPr lang="de-AT" dirty="0"/>
              <a:t> verknüpft werden. Eine Sitemap enthält eine Liste mit allen URLs der Domain, die in den Google-Index aufgenommen werden sollen.</a:t>
            </a:r>
          </a:p>
          <a:p>
            <a:pPr lvl="1"/>
            <a:r>
              <a:rPr lang="de-AT" dirty="0"/>
              <a:t>Achte darauf, dass deine URLs nicht zu viele Links enthalten</a:t>
            </a:r>
            <a:br>
              <a:rPr lang="de-AT" dirty="0"/>
            </a:br>
            <a:r>
              <a:rPr lang="de-AT" dirty="0"/>
              <a:t>Der Googlebot folgt nicht unbegrenzt vielen Links auf der Domain. Pro URL sollten maximal zwischen 200 und 2.000 Links gesetzt sein.</a:t>
            </a:r>
          </a:p>
          <a:p>
            <a:pPr lvl="1"/>
            <a:r>
              <a:rPr lang="de-AT" dirty="0"/>
              <a:t>Stelle sicher, dass wichtige Bereiche deiner Webseite für Google sichtbar ist</a:t>
            </a:r>
            <a:br>
              <a:rPr lang="de-AT" dirty="0"/>
            </a:br>
            <a:r>
              <a:rPr lang="de-AT" dirty="0"/>
              <a:t>Alle relevanten Bereiche sollten crawl- und </a:t>
            </a:r>
            <a:r>
              <a:rPr lang="de-AT" dirty="0" err="1"/>
              <a:t>indexierbar</a:t>
            </a:r>
            <a:r>
              <a:rPr lang="de-AT" dirty="0"/>
              <a:t> sein. </a:t>
            </a:r>
          </a:p>
          <a:p>
            <a:pPr lvl="1"/>
            <a:r>
              <a:rPr lang="de-AT" dirty="0"/>
              <a:t>Lass wichtige CSS- und JS-Dateien von Google crawlen</a:t>
            </a:r>
            <a:br>
              <a:rPr lang="de-AT" dirty="0"/>
            </a:br>
            <a:r>
              <a:rPr lang="de-AT" dirty="0"/>
              <a:t>Google möchte alle Elemente deiner URLs crawlen. Oftmals sind CSS- und JS-Dateien allerdings von deinem CMS gesperrt. Für Google sieht die Webseite dann anders aus als für einen User, dessen Browser auf die CSS-Dateien zugreift</a:t>
            </a:r>
          </a:p>
          <a:p>
            <a:pPr lvl="1"/>
            <a:r>
              <a:rPr lang="de-AT" dirty="0"/>
              <a:t>Liefere wichtige Informationen auf der Webseite als Text und nicht als Bild</a:t>
            </a:r>
            <a:br>
              <a:rPr lang="de-AT" dirty="0"/>
            </a:br>
            <a:r>
              <a:rPr lang="de-AT" dirty="0"/>
              <a:t>Anstatt eines Banners, wähle ein Format, das Suchmaschinen auch lesen können. Falls das nicht geht, hinterlege es im HTML-Code als Alt-Attribut um das Bild mit Worten zu beschreiben. Hilft dann auch bei der Barrierefreiheit!</a:t>
            </a:r>
          </a:p>
        </p:txBody>
      </p:sp>
    </p:spTree>
    <p:extLst>
      <p:ext uri="{BB962C8B-B14F-4D97-AF65-F5344CB8AC3E}">
        <p14:creationId xmlns:p14="http://schemas.microsoft.com/office/powerpoint/2010/main" val="73281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E7EEA2-4E15-4AC9-9957-08726D127788}"/>
              </a:ext>
            </a:extLst>
          </p:cNvPr>
          <p:cNvSpPr>
            <a:spLocks noGrp="1"/>
          </p:cNvSpPr>
          <p:nvPr>
            <p:ph type="title"/>
          </p:nvPr>
        </p:nvSpPr>
        <p:spPr/>
        <p:txBody>
          <a:bodyPr/>
          <a:lstStyle/>
          <a:p>
            <a:r>
              <a:rPr lang="de-AT" dirty="0">
                <a:effectLst/>
              </a:rPr>
              <a:t>Anforderungen von Google bezüglich Relevanz und Inhalt</a:t>
            </a:r>
            <a:endParaRPr lang="de-AT" dirty="0"/>
          </a:p>
        </p:txBody>
      </p:sp>
      <p:sp>
        <p:nvSpPr>
          <p:cNvPr id="3" name="Textplatzhalter 2">
            <a:extLst>
              <a:ext uri="{FF2B5EF4-FFF2-40B4-BE49-F238E27FC236}">
                <a16:creationId xmlns:a16="http://schemas.microsoft.com/office/drawing/2014/main" id="{492120C9-0201-490B-ADF2-062E949D3B72}"/>
              </a:ext>
            </a:extLst>
          </p:cNvPr>
          <p:cNvSpPr>
            <a:spLocks noGrp="1"/>
          </p:cNvSpPr>
          <p:nvPr>
            <p:ph type="body" sz="quarter" idx="13"/>
          </p:nvPr>
        </p:nvSpPr>
        <p:spPr>
          <a:xfrm>
            <a:off x="1062037" y="1880281"/>
            <a:ext cx="10067925" cy="3901581"/>
          </a:xfrm>
        </p:spPr>
        <p:txBody>
          <a:bodyPr/>
          <a:lstStyle/>
          <a:p>
            <a:r>
              <a:rPr lang="de-AT" dirty="0"/>
              <a:t>Die Inhaltsrichtlinien handeln vor allem davon, wie die Webseite strukturiert ist, dass Google sie als relevant einstuft und gleichzeitig der Text auf der Webseite den Besuchern möglichst viel weiterhilft.</a:t>
            </a:r>
          </a:p>
          <a:p>
            <a:pPr lvl="1"/>
            <a:r>
              <a:rPr lang="de-AT" dirty="0"/>
              <a:t>Erstelle hilfreiche und informative Webseiten</a:t>
            </a:r>
          </a:p>
          <a:p>
            <a:pPr lvl="1"/>
            <a:r>
              <a:rPr lang="de-AT" dirty="0"/>
              <a:t>Verwende Suchbegriffe, nach denen Nutzer auf der Webseite suchen könnten</a:t>
            </a:r>
          </a:p>
          <a:p>
            <a:pPr lvl="1"/>
            <a:r>
              <a:rPr lang="de-AT" dirty="0"/>
              <a:t>Verwende </a:t>
            </a:r>
            <a:r>
              <a:rPr lang="de-AT" dirty="0" err="1"/>
              <a:t>Titles</a:t>
            </a:r>
            <a:r>
              <a:rPr lang="de-AT" dirty="0"/>
              <a:t>, Meta-Tags und Alt-Attribute korrekt und eindeutig für jede URL</a:t>
            </a:r>
            <a:br>
              <a:rPr lang="de-AT" dirty="0"/>
            </a:br>
            <a:r>
              <a:rPr lang="de-AT" dirty="0"/>
              <a:t>Diese Auszeichnungen sind überaus wichtig</a:t>
            </a:r>
          </a:p>
          <a:p>
            <a:pPr lvl="1"/>
            <a:r>
              <a:rPr lang="de-AT" dirty="0"/>
              <a:t>Achte darauf, dass der Googlebot eingebundene Flash-Dateien, Ajax-Anwendungen oder </a:t>
            </a:r>
            <a:r>
              <a:rPr lang="de-AT" dirty="0" err="1"/>
              <a:t>iFrames</a:t>
            </a:r>
            <a:r>
              <a:rPr lang="de-AT" dirty="0"/>
              <a:t> korrekt lesen kann.</a:t>
            </a:r>
            <a:br>
              <a:rPr lang="de-AT" dirty="0"/>
            </a:br>
            <a:r>
              <a:rPr lang="de-AT" dirty="0"/>
              <a:t>Flash und </a:t>
            </a:r>
            <a:r>
              <a:rPr lang="de-AT" dirty="0" err="1"/>
              <a:t>iFrames</a:t>
            </a:r>
            <a:r>
              <a:rPr lang="de-AT" dirty="0"/>
              <a:t> sind veraltete Techniken und sollten heute eigentlich nicht mehr verwendet werden. Die Ajax-Programmierung ist hingegen sehr modern und wird häufig eingesetzt</a:t>
            </a:r>
          </a:p>
          <a:p>
            <a:pPr lvl="1"/>
            <a:r>
              <a:rPr lang="de-AT" dirty="0"/>
              <a:t>Sorge für eine klare, schlüssige Seitenhierarchie.</a:t>
            </a:r>
          </a:p>
          <a:p>
            <a:pPr lvl="1"/>
            <a:r>
              <a:rPr lang="de-AT" dirty="0"/>
              <a:t>Verwende kanonische URLs und das </a:t>
            </a:r>
            <a:r>
              <a:rPr lang="de-AT" dirty="0" err="1"/>
              <a:t>hreflang</a:t>
            </a:r>
            <a:r>
              <a:rPr lang="de-AT" dirty="0"/>
              <a:t>-Attribut für doppelte Inhalte und internationale Webseiten in mehreren Sprachen</a:t>
            </a:r>
          </a:p>
          <a:p>
            <a:pPr lvl="1"/>
            <a:r>
              <a:rPr lang="de-AT" dirty="0"/>
              <a:t>Arbeit mit sprechenden URLs und einer einfachen URL-Struktur</a:t>
            </a:r>
          </a:p>
          <a:p>
            <a:pPr lvl="1"/>
            <a:r>
              <a:rPr lang="de-AT" dirty="0"/>
              <a:t>Verwende </a:t>
            </a:r>
            <a:r>
              <a:rPr lang="de-AT" dirty="0" err="1"/>
              <a:t>rel</a:t>
            </a:r>
            <a:r>
              <a:rPr lang="de-AT" dirty="0"/>
              <a:t>="</a:t>
            </a:r>
            <a:r>
              <a:rPr lang="de-AT" dirty="0" err="1"/>
              <a:t>nofollow</a:t>
            </a:r>
            <a:r>
              <a:rPr lang="de-AT" dirty="0"/>
              <a:t>" für Links, denen nicht gefolgt werden soll</a:t>
            </a:r>
            <a:br>
              <a:rPr lang="de-AT" dirty="0"/>
            </a:br>
            <a:r>
              <a:rPr lang="de-AT" dirty="0"/>
              <a:t>Gilt besonders für externe Links, denen du nicht trauen, die von anderen Nutzern als dir selbst gesetzt wurden oder für die du Geld bekommen hast</a:t>
            </a:r>
          </a:p>
        </p:txBody>
      </p:sp>
    </p:spTree>
    <p:extLst>
      <p:ext uri="{BB962C8B-B14F-4D97-AF65-F5344CB8AC3E}">
        <p14:creationId xmlns:p14="http://schemas.microsoft.com/office/powerpoint/2010/main" val="277620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5989FE-32F8-4BF9-B98D-33A1980F5765}"/>
              </a:ext>
            </a:extLst>
          </p:cNvPr>
          <p:cNvSpPr>
            <a:spLocks noGrp="1"/>
          </p:cNvSpPr>
          <p:nvPr>
            <p:ph type="title"/>
          </p:nvPr>
        </p:nvSpPr>
        <p:spPr/>
        <p:txBody>
          <a:bodyPr/>
          <a:lstStyle/>
          <a:p>
            <a:r>
              <a:rPr lang="de-AT" dirty="0">
                <a:effectLst/>
              </a:rPr>
              <a:t>Anforderungen von Google hinsichtlich der Qualität von Webseiten</a:t>
            </a:r>
            <a:endParaRPr lang="de-AT" dirty="0"/>
          </a:p>
        </p:txBody>
      </p:sp>
      <p:sp>
        <p:nvSpPr>
          <p:cNvPr id="3" name="Textplatzhalter 2">
            <a:extLst>
              <a:ext uri="{FF2B5EF4-FFF2-40B4-BE49-F238E27FC236}">
                <a16:creationId xmlns:a16="http://schemas.microsoft.com/office/drawing/2014/main" id="{668AF068-AE1B-4475-887F-0D2971B38E1A}"/>
              </a:ext>
            </a:extLst>
          </p:cNvPr>
          <p:cNvSpPr>
            <a:spLocks noGrp="1"/>
          </p:cNvSpPr>
          <p:nvPr>
            <p:ph type="body" sz="quarter" idx="13"/>
          </p:nvPr>
        </p:nvSpPr>
        <p:spPr>
          <a:xfrm>
            <a:off x="1062037" y="1187360"/>
            <a:ext cx="10067925" cy="4483279"/>
          </a:xfrm>
        </p:spPr>
        <p:txBody>
          <a:bodyPr/>
          <a:lstStyle/>
          <a:p>
            <a:r>
              <a:rPr lang="de-AT" dirty="0"/>
              <a:t>Einen großen Teil der Google-Richtlinien machen die Qualitätsrichtlinien aus. </a:t>
            </a:r>
            <a:br>
              <a:rPr lang="de-AT" dirty="0"/>
            </a:br>
            <a:r>
              <a:rPr lang="de-AT" dirty="0"/>
              <a:t>SEO-Techniken, die gegen die Google-Qualitätsrichtlinien verstoßen, bezeichnet man auch als Black Hat SEO.</a:t>
            </a:r>
          </a:p>
          <a:p>
            <a:pPr lvl="1"/>
            <a:r>
              <a:rPr lang="de-AT" dirty="0"/>
              <a:t>Vermeide automatisch generierte Inhalte</a:t>
            </a:r>
            <a:br>
              <a:rPr lang="de-AT" dirty="0"/>
            </a:br>
            <a:r>
              <a:rPr lang="de-AT" dirty="0"/>
              <a:t>Google möchte möglichst für jede URL einen einzigartigen Text</a:t>
            </a:r>
          </a:p>
          <a:p>
            <a:pPr lvl="1"/>
            <a:r>
              <a:rPr lang="de-AT" dirty="0"/>
              <a:t>Nehme nicht an Linktauschprogrammen teil und kauf keine Links</a:t>
            </a:r>
            <a:br>
              <a:rPr lang="de-AT" dirty="0"/>
            </a:br>
            <a:r>
              <a:rPr lang="de-AT" dirty="0"/>
              <a:t>Backlinks von anderen Webseiten sind für ein gutes Ranking sehr wichtig. Einige Webmaster tauschen Links sinnfrei untereinander aus oder aber bieten anderen Webmastern Geld, damit sie auf eine bestimmte Seite verlinken. All das ist laut den Richtlinien verboten und wird besonders hart bestraft.</a:t>
            </a:r>
          </a:p>
          <a:p>
            <a:pPr lvl="1"/>
            <a:r>
              <a:rPr lang="de-AT" dirty="0"/>
              <a:t>Erstelle keine Seite ohne oder mit nur wenig eigenen Inhalt</a:t>
            </a:r>
          </a:p>
          <a:p>
            <a:pPr lvl="1"/>
            <a:r>
              <a:rPr lang="de-AT" dirty="0" err="1"/>
              <a:t>Cloaken</a:t>
            </a:r>
            <a:r>
              <a:rPr lang="de-AT" dirty="0"/>
              <a:t> nicht</a:t>
            </a:r>
            <a:br>
              <a:rPr lang="de-AT" dirty="0"/>
            </a:br>
            <a:r>
              <a:rPr lang="de-AT" dirty="0"/>
              <a:t>Technisch ist es möglich, dem Googlebot eine gute, informative Webseite anzuzeigen und echten Nutzern hingegen beim Aufruf derselben URL lediglich Werbung ohne jegliche informativen Inhalt. Diese Vorgehensweise wird </a:t>
            </a:r>
            <a:r>
              <a:rPr lang="de-AT" dirty="0" err="1"/>
              <a:t>Cloaking</a:t>
            </a:r>
            <a:r>
              <a:rPr lang="de-AT" dirty="0"/>
              <a:t> genannt. Zeige dem Googlebot die gleichen Inhalte wie dem User!</a:t>
            </a:r>
          </a:p>
          <a:p>
            <a:pPr lvl="1"/>
            <a:r>
              <a:rPr lang="de-AT" dirty="0"/>
              <a:t>Verberge weder Text noch Links</a:t>
            </a:r>
            <a:br>
              <a:rPr lang="de-AT" dirty="0"/>
            </a:br>
            <a:r>
              <a:rPr lang="de-AT" dirty="0"/>
              <a:t>Wie zum Beispiel gekaufte Werbelinks (was ja gegen die Richtlinien ist)</a:t>
            </a:r>
          </a:p>
          <a:p>
            <a:pPr lvl="1"/>
            <a:r>
              <a:rPr lang="de-AT" dirty="0"/>
              <a:t>Erstelle keine Seiten mit schädlichen Funktionen, Malware und Viren</a:t>
            </a:r>
            <a:br>
              <a:rPr lang="de-AT" dirty="0"/>
            </a:br>
            <a:r>
              <a:rPr lang="de-AT" dirty="0"/>
              <a:t>Oftmals sind die Webmaster gar nicht selbst die Übeltäter, sondern ihre Webseiten wurden gehackt. Auch in diesem Fall ergreift Google Maßnahmen, um seine Nutzer zu schützen</a:t>
            </a:r>
          </a:p>
          <a:p>
            <a:pPr lvl="1"/>
            <a:r>
              <a:rPr lang="de-AT" dirty="0"/>
              <a:t>Verwende keine überflüssige Keywords</a:t>
            </a:r>
          </a:p>
          <a:p>
            <a:pPr lvl="1"/>
            <a:r>
              <a:rPr lang="de-AT" dirty="0"/>
              <a:t>Sende keine automatisierten Anfragen an Google</a:t>
            </a:r>
          </a:p>
        </p:txBody>
      </p:sp>
    </p:spTree>
    <p:extLst>
      <p:ext uri="{BB962C8B-B14F-4D97-AF65-F5344CB8AC3E}">
        <p14:creationId xmlns:p14="http://schemas.microsoft.com/office/powerpoint/2010/main" val="31061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5869E-483D-4A38-ACBC-049C33B59C14}"/>
              </a:ext>
            </a:extLst>
          </p:cNvPr>
          <p:cNvSpPr>
            <a:spLocks noGrp="1"/>
          </p:cNvSpPr>
          <p:nvPr>
            <p:ph type="title"/>
          </p:nvPr>
        </p:nvSpPr>
        <p:spPr/>
        <p:txBody>
          <a:bodyPr/>
          <a:lstStyle/>
          <a:p>
            <a:r>
              <a:rPr lang="de-AT" dirty="0">
                <a:effectLst/>
              </a:rPr>
              <a:t>Crawling und der Index</a:t>
            </a:r>
            <a:endParaRPr lang="de-AT" dirty="0"/>
          </a:p>
        </p:txBody>
      </p:sp>
      <p:sp>
        <p:nvSpPr>
          <p:cNvPr id="3" name="Textplatzhalter 2">
            <a:extLst>
              <a:ext uri="{FF2B5EF4-FFF2-40B4-BE49-F238E27FC236}">
                <a16:creationId xmlns:a16="http://schemas.microsoft.com/office/drawing/2014/main" id="{2FD1F247-FCC6-48CE-85A9-31AB8307883E}"/>
              </a:ext>
            </a:extLst>
          </p:cNvPr>
          <p:cNvSpPr>
            <a:spLocks noGrp="1"/>
          </p:cNvSpPr>
          <p:nvPr>
            <p:ph type="body" sz="quarter" idx="13"/>
          </p:nvPr>
        </p:nvSpPr>
        <p:spPr>
          <a:xfrm>
            <a:off x="1062037" y="1699578"/>
            <a:ext cx="10067925" cy="2544286"/>
          </a:xfrm>
        </p:spPr>
        <p:txBody>
          <a:bodyPr/>
          <a:lstStyle/>
          <a:p>
            <a:r>
              <a:rPr lang="de-AT" dirty="0"/>
              <a:t>Was passiert wirklich, wenn du bei Google suchst: Jedes Ergebnis von Google wird für jede einzelne Suchanfrage live berechnet. </a:t>
            </a:r>
          </a:p>
          <a:p>
            <a:r>
              <a:rPr lang="de-AT" dirty="0"/>
              <a:t>Die Suchmaschine durchforstet das Internet mithilfe eines Programms, das deren Ingenieure den Googlebot nennen</a:t>
            </a:r>
          </a:p>
          <a:p>
            <a:r>
              <a:rPr lang="de-AT" dirty="0"/>
              <a:t>Der Googlebot ist ständig auf der Suche nach neuen Informationen und fügt Webadressen (URLs), die er findet, dem Index hinzu. Der Index ist die Datenbasis von Google, also die Gesamtheit aller von Google gecrawlten und gespeicherten URLs. Er ist das Archiv von Google, aus dem dann bei einer Suche die relevanten Ergebnisse herausgefiltert werden.</a:t>
            </a:r>
          </a:p>
          <a:p>
            <a:r>
              <a:rPr lang="de-AT" dirty="0"/>
              <a:t>Neue Ressourcen findet der Googlebot dabei über Weblinks, denen er auf den gecrawlten Seiten folgt. So hangelt er sich von URL zu URL und von Domain zu Domain und findet so auch neue Inhalte. Dieses Durchsuchen des Internets wird im Fachjargon Crawling genannt. </a:t>
            </a:r>
          </a:p>
          <a:p>
            <a:endParaRPr lang="de-AT" dirty="0"/>
          </a:p>
        </p:txBody>
      </p:sp>
      <p:sp>
        <p:nvSpPr>
          <p:cNvPr id="4" name="Rechteck 3">
            <a:extLst>
              <a:ext uri="{FF2B5EF4-FFF2-40B4-BE49-F238E27FC236}">
                <a16:creationId xmlns:a16="http://schemas.microsoft.com/office/drawing/2014/main" id="{183B7973-70A3-4872-967F-E44C66E4C1DE}"/>
              </a:ext>
            </a:extLst>
          </p:cNvPr>
          <p:cNvSpPr/>
          <p:nvPr/>
        </p:nvSpPr>
        <p:spPr>
          <a:xfrm>
            <a:off x="0" y="5023568"/>
            <a:ext cx="12192000" cy="1440734"/>
          </a:xfrm>
          <a:prstGeom prst="rect">
            <a:avLst/>
          </a:prstGeom>
          <a:solidFill>
            <a:schemeClr val="accent4">
              <a:lumMod val="40000"/>
              <a:lumOff val="60000"/>
            </a:schemeClr>
          </a:solidFill>
        </p:spPr>
        <p:txBody>
          <a:bodyPr wrap="square" lIns="468000" tIns="180000" rIns="180000" bIns="180000" numCol="2" spcCol="360000">
            <a:spAutoFit/>
          </a:bodyPr>
          <a:lstStyle/>
          <a:p>
            <a:r>
              <a:rPr lang="de-AT" sz="1400" dirty="0"/>
              <a:t>Der Index bei Google bestand nach eigenen Angaben im Jahr 2016 aus 130 Billionen URLs….</a:t>
            </a:r>
          </a:p>
          <a:p>
            <a:r>
              <a:rPr lang="de-AT" sz="1400" dirty="0"/>
              <a:t>130.000.000.000.000.000.000 URLs</a:t>
            </a:r>
          </a:p>
          <a:p>
            <a:r>
              <a:rPr lang="de-AT" sz="1400" dirty="0"/>
              <a:t>Das sind nach eigenen Angaben rund 100 Millionen Gigabyte an Daten. </a:t>
            </a:r>
            <a:br>
              <a:rPr lang="de-AT" sz="1400" dirty="0"/>
            </a:br>
            <a:r>
              <a:rPr lang="de-AT" sz="1400" dirty="0"/>
              <a:t>Google betreibt auf der ganzen Welt verteilt sogenannte Datacenter, die Informationen speichern und live berechnen</a:t>
            </a:r>
          </a:p>
          <a:p>
            <a:r>
              <a:rPr lang="de-AT" sz="1400" dirty="0"/>
              <a:t>https://www.google.com/about/datacenters</a:t>
            </a:r>
          </a:p>
        </p:txBody>
      </p:sp>
      <p:pic>
        <p:nvPicPr>
          <p:cNvPr id="11" name="Grafik 10">
            <a:extLst>
              <a:ext uri="{FF2B5EF4-FFF2-40B4-BE49-F238E27FC236}">
                <a16:creationId xmlns:a16="http://schemas.microsoft.com/office/drawing/2014/main" id="{F4A043B4-5B2C-4C36-A99B-7AB52BF81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5" y="4861560"/>
            <a:ext cx="345440" cy="460587"/>
          </a:xfrm>
          <a:prstGeom prst="rect">
            <a:avLst/>
          </a:prstGeom>
        </p:spPr>
      </p:pic>
    </p:spTree>
    <p:extLst>
      <p:ext uri="{BB962C8B-B14F-4D97-AF65-F5344CB8AC3E}">
        <p14:creationId xmlns:p14="http://schemas.microsoft.com/office/powerpoint/2010/main" val="4252235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EB246A-08FE-496E-BF5C-0B174C832E7A}"/>
              </a:ext>
            </a:extLst>
          </p:cNvPr>
          <p:cNvSpPr>
            <a:spLocks noGrp="1"/>
          </p:cNvSpPr>
          <p:nvPr>
            <p:ph type="title"/>
          </p:nvPr>
        </p:nvSpPr>
        <p:spPr/>
        <p:txBody>
          <a:bodyPr/>
          <a:lstStyle/>
          <a:p>
            <a:r>
              <a:rPr lang="de-AT" dirty="0">
                <a:effectLst/>
              </a:rPr>
              <a:t>Was passiert, wenn ich mich nicht an die Richtlinien halte</a:t>
            </a:r>
            <a:endParaRPr lang="de-AT" dirty="0"/>
          </a:p>
        </p:txBody>
      </p:sp>
      <p:sp>
        <p:nvSpPr>
          <p:cNvPr id="3" name="Textplatzhalter 2">
            <a:extLst>
              <a:ext uri="{FF2B5EF4-FFF2-40B4-BE49-F238E27FC236}">
                <a16:creationId xmlns:a16="http://schemas.microsoft.com/office/drawing/2014/main" id="{CC58629B-710E-441F-AD81-70DE74A169CE}"/>
              </a:ext>
            </a:extLst>
          </p:cNvPr>
          <p:cNvSpPr>
            <a:spLocks noGrp="1"/>
          </p:cNvSpPr>
          <p:nvPr>
            <p:ph type="body" sz="quarter" idx="13"/>
          </p:nvPr>
        </p:nvSpPr>
        <p:spPr>
          <a:xfrm>
            <a:off x="1062037" y="2315709"/>
            <a:ext cx="10067925" cy="1964127"/>
          </a:xfrm>
        </p:spPr>
        <p:txBody>
          <a:bodyPr/>
          <a:lstStyle/>
          <a:p>
            <a:r>
              <a:rPr lang="de-AT" dirty="0"/>
              <a:t>Verstöße gegen die Google-Richtlinien werden je nach Grad des Verstoßes und der Intention unterschiedlich geahndet.</a:t>
            </a:r>
          </a:p>
          <a:p>
            <a:r>
              <a:rPr lang="de-AT" dirty="0"/>
              <a:t>Generell:</a:t>
            </a:r>
          </a:p>
          <a:p>
            <a:pPr lvl="1"/>
            <a:r>
              <a:rPr lang="de-AT" dirty="0"/>
              <a:t>Verstöße, die unabsichtlich oder aus Unwissenheit passieren, werden in der Regel nicht oder nicht stark geahndet</a:t>
            </a:r>
          </a:p>
          <a:p>
            <a:pPr lvl="1"/>
            <a:r>
              <a:rPr lang="de-AT" dirty="0"/>
              <a:t>Verstöße gegen technische Richtlinien sind oft umso schwerwiegender, je mehr du vom "Normalmaß" abweichst. Wenn einige Bereiche der Webseite etwas langsamer laden als üblich, macht das in der Regel nichts. Wenn dieses Problem hingegen die gesamte Webseite betrifft, dann kann das schon gravierende Folgen haben</a:t>
            </a:r>
          </a:p>
          <a:p>
            <a:pPr lvl="1"/>
            <a:r>
              <a:rPr lang="de-AT" dirty="0"/>
              <a:t>Verstöße, die darauf hindeuten, dass du die Suchergebnisse unfair manipulieren wolltest, werden in der Regel am stärksten geahndet</a:t>
            </a:r>
          </a:p>
        </p:txBody>
      </p:sp>
    </p:spTree>
    <p:extLst>
      <p:ext uri="{BB962C8B-B14F-4D97-AF65-F5344CB8AC3E}">
        <p14:creationId xmlns:p14="http://schemas.microsoft.com/office/powerpoint/2010/main" val="449855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16FB1D8-9B02-41D0-81D7-43611B3BC2D9}"/>
              </a:ext>
            </a:extLst>
          </p:cNvPr>
          <p:cNvSpPr>
            <a:spLocks noGrp="1"/>
          </p:cNvSpPr>
          <p:nvPr>
            <p:ph type="title" idx="4294967295"/>
          </p:nvPr>
        </p:nvSpPr>
        <p:spPr>
          <a:xfrm>
            <a:off x="3368825" y="3073041"/>
            <a:ext cx="5445125" cy="1226816"/>
          </a:xfrm>
        </p:spPr>
        <p:txBody>
          <a:bodyPr/>
          <a:lstStyle/>
          <a:p>
            <a:r>
              <a:rPr lang="de-AT" b="1" dirty="0">
                <a:solidFill>
                  <a:schemeClr val="bg1"/>
                </a:solidFill>
                <a:effectLst/>
              </a:rPr>
              <a:t>Das Suchergebnis optimieren</a:t>
            </a:r>
            <a:endParaRPr lang="de-AT" b="1" dirty="0">
              <a:solidFill>
                <a:schemeClr val="bg1"/>
              </a:solidFill>
            </a:endParaRPr>
          </a:p>
        </p:txBody>
      </p:sp>
    </p:spTree>
    <p:extLst>
      <p:ext uri="{BB962C8B-B14F-4D97-AF65-F5344CB8AC3E}">
        <p14:creationId xmlns:p14="http://schemas.microsoft.com/office/powerpoint/2010/main" val="1907798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004318-4265-4F01-A2CC-54F892709D4B}"/>
              </a:ext>
            </a:extLst>
          </p:cNvPr>
          <p:cNvSpPr>
            <a:spLocks noGrp="1"/>
          </p:cNvSpPr>
          <p:nvPr>
            <p:ph type="title"/>
          </p:nvPr>
        </p:nvSpPr>
        <p:spPr/>
        <p:txBody>
          <a:bodyPr/>
          <a:lstStyle/>
          <a:p>
            <a:r>
              <a:rPr lang="de-AT" dirty="0">
                <a:effectLst/>
              </a:rPr>
              <a:t>Title und Description - der erste Eindruck zählt</a:t>
            </a:r>
            <a:endParaRPr lang="de-AT" dirty="0"/>
          </a:p>
        </p:txBody>
      </p:sp>
      <p:sp>
        <p:nvSpPr>
          <p:cNvPr id="3" name="Textplatzhalter 2">
            <a:extLst>
              <a:ext uri="{FF2B5EF4-FFF2-40B4-BE49-F238E27FC236}">
                <a16:creationId xmlns:a16="http://schemas.microsoft.com/office/drawing/2014/main" id="{2D54AC9E-F1B9-4567-A990-D1FE5D6D5C0E}"/>
              </a:ext>
            </a:extLst>
          </p:cNvPr>
          <p:cNvSpPr>
            <a:spLocks noGrp="1"/>
          </p:cNvSpPr>
          <p:nvPr>
            <p:ph type="body" sz="quarter" idx="13"/>
          </p:nvPr>
        </p:nvSpPr>
        <p:spPr>
          <a:xfrm>
            <a:off x="1062037" y="1455738"/>
            <a:ext cx="10067925" cy="2158027"/>
          </a:xfrm>
        </p:spPr>
        <p:txBody>
          <a:bodyPr/>
          <a:lstStyle/>
          <a:p>
            <a:r>
              <a:rPr lang="de-AT" dirty="0"/>
              <a:t>Die Vorschau einer Webseite in den Google-Suchergebnissen nennt man auch </a:t>
            </a:r>
            <a:r>
              <a:rPr lang="de-AT" dirty="0" err="1"/>
              <a:t>Snippet</a:t>
            </a:r>
            <a:r>
              <a:rPr lang="de-AT" dirty="0"/>
              <a:t> (Englisch für Schnipsel). Es ist entscheidend, dass du gut optimierte Snippets hast, denn diese sind eines der wichtigsten Elemente, die du als SEO beeinflussen kannst. Gute Snippets bringen ein gutes Ranking. Je ansprechender deine Snippets sind, desto mehr User klicken auf dein Suchergebnis. </a:t>
            </a:r>
          </a:p>
          <a:p>
            <a:r>
              <a:rPr lang="de-AT" dirty="0"/>
              <a:t>Das </a:t>
            </a:r>
            <a:r>
              <a:rPr lang="de-AT" dirty="0" err="1"/>
              <a:t>Snippet</a:t>
            </a:r>
            <a:r>
              <a:rPr lang="de-AT" dirty="0"/>
              <a:t> besteht aus 3 Teilen:</a:t>
            </a:r>
          </a:p>
          <a:p>
            <a:pPr marL="800089" lvl="1" indent="-342900">
              <a:buFont typeface="+mj-lt"/>
              <a:buAutoNum type="arabicPeriod"/>
            </a:pPr>
            <a:r>
              <a:rPr lang="de-AT" dirty="0"/>
              <a:t>Zuerst kommt die URL der Webseite</a:t>
            </a:r>
          </a:p>
          <a:p>
            <a:pPr marL="800089" lvl="1" indent="-342900">
              <a:buFont typeface="+mj-lt"/>
              <a:buAutoNum type="arabicPeriod"/>
            </a:pPr>
            <a:r>
              <a:rPr lang="de-AT" dirty="0"/>
              <a:t>Die blaue Zeile nennt sich Title. Dabei handelt es sich um den blauen Link bei Google. Er ist am wichtigsten und am besten zu sehen</a:t>
            </a:r>
          </a:p>
          <a:p>
            <a:pPr marL="800089" lvl="1" indent="-342900">
              <a:buFont typeface="+mj-lt"/>
              <a:buAutoNum type="arabicPeriod"/>
            </a:pPr>
            <a:r>
              <a:rPr lang="de-AT" dirty="0"/>
              <a:t>Ganz unten steht die Description. Sie besteht aus mehreren Sätzen und ist der längste Teil des Snippets</a:t>
            </a:r>
          </a:p>
        </p:txBody>
      </p:sp>
      <p:pic>
        <p:nvPicPr>
          <p:cNvPr id="4" name="Grafik 3">
            <a:extLst>
              <a:ext uri="{FF2B5EF4-FFF2-40B4-BE49-F238E27FC236}">
                <a16:creationId xmlns:a16="http://schemas.microsoft.com/office/drawing/2014/main" id="{4E3D1CFC-C31C-4B5E-AF26-284B5A783369}"/>
              </a:ext>
            </a:extLst>
          </p:cNvPr>
          <p:cNvPicPr/>
          <p:nvPr/>
        </p:nvPicPr>
        <p:blipFill>
          <a:blip r:embed="rId2"/>
          <a:stretch>
            <a:fillRect/>
          </a:stretch>
        </p:blipFill>
        <p:spPr>
          <a:xfrm>
            <a:off x="3215639" y="3923824"/>
            <a:ext cx="5760720" cy="996315"/>
          </a:xfrm>
          <a:prstGeom prst="rect">
            <a:avLst/>
          </a:prstGeom>
        </p:spPr>
      </p:pic>
      <p:grpSp>
        <p:nvGrpSpPr>
          <p:cNvPr id="6" name="Gruppieren 5">
            <a:extLst>
              <a:ext uri="{FF2B5EF4-FFF2-40B4-BE49-F238E27FC236}">
                <a16:creationId xmlns:a16="http://schemas.microsoft.com/office/drawing/2014/main" id="{651B33F7-D3FB-4FB6-BA0F-CC74B57B5213}"/>
              </a:ext>
            </a:extLst>
          </p:cNvPr>
          <p:cNvGrpSpPr/>
          <p:nvPr/>
        </p:nvGrpSpPr>
        <p:grpSpPr>
          <a:xfrm>
            <a:off x="0" y="5592950"/>
            <a:ext cx="12192000" cy="884049"/>
            <a:chOff x="0" y="5725160"/>
            <a:chExt cx="12192000" cy="884049"/>
          </a:xfrm>
        </p:grpSpPr>
        <p:sp>
          <p:nvSpPr>
            <p:cNvPr id="7" name="Rechteck 6">
              <a:extLst>
                <a:ext uri="{FF2B5EF4-FFF2-40B4-BE49-F238E27FC236}">
                  <a16:creationId xmlns:a16="http://schemas.microsoft.com/office/drawing/2014/main" id="{622B4895-EBEA-418C-8D47-CF37101BC8AD}"/>
                </a:ext>
              </a:extLst>
            </p:cNvPr>
            <p:cNvSpPr/>
            <p:nvPr/>
          </p:nvSpPr>
          <p:spPr>
            <a:xfrm>
              <a:off x="0" y="5887169"/>
              <a:ext cx="12192000" cy="722040"/>
            </a:xfrm>
            <a:prstGeom prst="rect">
              <a:avLst/>
            </a:prstGeom>
            <a:solidFill>
              <a:schemeClr val="accent4">
                <a:lumMod val="40000"/>
                <a:lumOff val="60000"/>
              </a:schemeClr>
            </a:solidFill>
          </p:spPr>
          <p:txBody>
            <a:bodyPr wrap="square" lIns="468000" tIns="180000" rIns="180000" bIns="180000" numCol="1" spcCol="360000">
              <a:noAutofit/>
            </a:bodyPr>
            <a:lstStyle/>
            <a:p>
              <a:pPr>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Title und Description werden mit dem Tag </a:t>
              </a:r>
              <a:r>
                <a:rPr lang="de-AT" sz="1400" dirty="0">
                  <a:latin typeface="Source Code Pro" panose="020B0509030403020204" pitchFamily="49" charset="0"/>
                  <a:ea typeface="Source Code Pro" panose="020B0509030403020204" pitchFamily="49" charset="0"/>
                  <a:cs typeface="Times New Roman" panose="02020603050405020304" pitchFamily="18" charset="0"/>
                </a:rPr>
                <a:t>&lt;title&gt;</a:t>
              </a:r>
              <a:r>
                <a:rPr lang="de-AT" sz="1400" dirty="0" err="1">
                  <a:latin typeface="Source Code Pro" panose="020B0509030403020204" pitchFamily="49" charset="0"/>
                  <a:ea typeface="Source Code Pro" panose="020B0509030403020204" pitchFamily="49" charset="0"/>
                  <a:cs typeface="Times New Roman" panose="02020603050405020304" pitchFamily="18" charset="0"/>
                </a:rPr>
                <a:t>blabla</a:t>
              </a:r>
              <a:r>
                <a:rPr lang="de-AT" sz="1400" dirty="0">
                  <a:latin typeface="Source Code Pro" panose="020B0509030403020204" pitchFamily="49" charset="0"/>
                  <a:ea typeface="Source Code Pro" panose="020B0509030403020204" pitchFamily="49" charset="0"/>
                  <a:cs typeface="Times New Roman" panose="02020603050405020304" pitchFamily="18" charset="0"/>
                </a:rPr>
                <a:t>&lt;/title&gt;</a:t>
              </a:r>
              <a:r>
                <a:rPr lang="de-AT" sz="1400" dirty="0">
                  <a:latin typeface="Arial" panose="020B0604020202020204" pitchFamily="34" charset="0"/>
                  <a:ea typeface="Calibri" panose="020F0502020204030204" pitchFamily="34" charset="0"/>
                  <a:cs typeface="Times New Roman" panose="02020603050405020304" pitchFamily="18" charset="0"/>
                </a:rPr>
                <a:t> und dem Meta-Tag </a:t>
              </a:r>
              <a:br>
                <a:rPr lang="de-AT" sz="1400" dirty="0">
                  <a:latin typeface="Arial" panose="020B0604020202020204" pitchFamily="34" charset="0"/>
                  <a:ea typeface="Calibri" panose="020F0502020204030204" pitchFamily="34" charset="0"/>
                  <a:cs typeface="Times New Roman" panose="02020603050405020304" pitchFamily="18" charset="0"/>
                </a:rPr>
              </a:br>
              <a:r>
                <a:rPr lang="de-AT" sz="1400" dirty="0">
                  <a:latin typeface="Source Code Pro" panose="020B0509030403020204" pitchFamily="49" charset="0"/>
                  <a:ea typeface="Source Code Pro" panose="020B0509030403020204" pitchFamily="49" charset="0"/>
                  <a:cs typeface="Times New Roman" panose="02020603050405020304" pitchFamily="18" charset="0"/>
                </a:rPr>
                <a:t>&lt;</a:t>
              </a:r>
              <a:r>
                <a:rPr lang="de-AT" sz="1400" dirty="0" err="1">
                  <a:latin typeface="Source Code Pro" panose="020B0509030403020204" pitchFamily="49" charset="0"/>
                  <a:ea typeface="Source Code Pro" panose="020B0509030403020204" pitchFamily="49" charset="0"/>
                  <a:cs typeface="Times New Roman" panose="02020603050405020304" pitchFamily="18" charset="0"/>
                </a:rPr>
                <a:t>meta</a:t>
              </a:r>
              <a:r>
                <a:rPr lang="de-AT" sz="1400" dirty="0">
                  <a:latin typeface="Source Code Pro" panose="020B0509030403020204" pitchFamily="49" charset="0"/>
                  <a:ea typeface="Source Code Pro" panose="020B0509030403020204" pitchFamily="49" charset="0"/>
                  <a:cs typeface="Times New Roman" panose="02020603050405020304" pitchFamily="18" charset="0"/>
                </a:rPr>
                <a:t> </a:t>
              </a:r>
              <a:r>
                <a:rPr lang="de-AT" sz="1400" dirty="0" err="1">
                  <a:latin typeface="Source Code Pro" panose="020B0509030403020204" pitchFamily="49" charset="0"/>
                  <a:ea typeface="Source Code Pro" panose="020B0509030403020204" pitchFamily="49" charset="0"/>
                  <a:cs typeface="Times New Roman" panose="02020603050405020304" pitchFamily="18" charset="0"/>
                </a:rPr>
                <a:t>name</a:t>
              </a:r>
              <a:r>
                <a:rPr lang="de-AT" sz="1400" dirty="0">
                  <a:latin typeface="Source Code Pro" panose="020B0509030403020204" pitchFamily="49" charset="0"/>
                  <a:ea typeface="Source Code Pro" panose="020B0509030403020204" pitchFamily="49" charset="0"/>
                  <a:cs typeface="Times New Roman" panose="02020603050405020304" pitchFamily="18" charset="0"/>
                </a:rPr>
                <a:t>="</a:t>
              </a:r>
              <a:r>
                <a:rPr lang="de-AT" sz="1400" dirty="0" err="1">
                  <a:latin typeface="Source Code Pro" panose="020B0509030403020204" pitchFamily="49" charset="0"/>
                  <a:ea typeface="Source Code Pro" panose="020B0509030403020204" pitchFamily="49" charset="0"/>
                  <a:cs typeface="Times New Roman" panose="02020603050405020304" pitchFamily="18" charset="0"/>
                </a:rPr>
                <a:t>description</a:t>
              </a:r>
              <a:r>
                <a:rPr lang="de-AT" sz="1400" dirty="0">
                  <a:latin typeface="Source Code Pro" panose="020B0509030403020204" pitchFamily="49" charset="0"/>
                  <a:ea typeface="Source Code Pro" panose="020B0509030403020204" pitchFamily="49" charset="0"/>
                  <a:cs typeface="Times New Roman" panose="02020603050405020304" pitchFamily="18" charset="0"/>
                </a:rPr>
                <a:t>" </a:t>
              </a:r>
              <a:r>
                <a:rPr lang="de-AT" sz="1400" dirty="0" err="1">
                  <a:latin typeface="Source Code Pro" panose="020B0509030403020204" pitchFamily="49" charset="0"/>
                  <a:ea typeface="Source Code Pro" panose="020B0509030403020204" pitchFamily="49" charset="0"/>
                  <a:cs typeface="Times New Roman" panose="02020603050405020304" pitchFamily="18" charset="0"/>
                </a:rPr>
                <a:t>content</a:t>
              </a:r>
              <a:r>
                <a:rPr lang="de-AT" sz="1400" dirty="0">
                  <a:latin typeface="Source Code Pro" panose="020B0509030403020204" pitchFamily="49" charset="0"/>
                  <a:ea typeface="Source Code Pro" panose="020B0509030403020204" pitchFamily="49" charset="0"/>
                  <a:cs typeface="Times New Roman" panose="02020603050405020304" pitchFamily="18" charset="0"/>
                </a:rPr>
                <a:t>="Description sollte zwischen 100 und 145 Zeichen lang sein"&gt;</a:t>
              </a:r>
            </a:p>
          </p:txBody>
        </p:sp>
        <p:pic>
          <p:nvPicPr>
            <p:cNvPr id="8" name="Grafik 7">
              <a:extLst>
                <a:ext uri="{FF2B5EF4-FFF2-40B4-BE49-F238E27FC236}">
                  <a16:creationId xmlns:a16="http://schemas.microsoft.com/office/drawing/2014/main" id="{92E0AD3B-64D8-436E-9324-092398BAE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35" y="5725160"/>
              <a:ext cx="345440" cy="460587"/>
            </a:xfrm>
            <a:prstGeom prst="rect">
              <a:avLst/>
            </a:prstGeom>
          </p:spPr>
        </p:pic>
      </p:grpSp>
    </p:spTree>
    <p:extLst>
      <p:ext uri="{BB962C8B-B14F-4D97-AF65-F5344CB8AC3E}">
        <p14:creationId xmlns:p14="http://schemas.microsoft.com/office/powerpoint/2010/main" val="4083428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855308-23C7-4ACE-806B-612F7D567CAD}"/>
              </a:ext>
            </a:extLst>
          </p:cNvPr>
          <p:cNvSpPr>
            <a:spLocks noGrp="1"/>
          </p:cNvSpPr>
          <p:nvPr>
            <p:ph type="title"/>
          </p:nvPr>
        </p:nvSpPr>
        <p:spPr/>
        <p:txBody>
          <a:bodyPr/>
          <a:lstStyle/>
          <a:p>
            <a:r>
              <a:rPr lang="de-AT" dirty="0">
                <a:effectLst/>
              </a:rPr>
              <a:t>Die Click-</a:t>
            </a:r>
            <a:r>
              <a:rPr lang="de-AT" dirty="0" err="1">
                <a:effectLst/>
              </a:rPr>
              <a:t>Trough</a:t>
            </a:r>
            <a:r>
              <a:rPr lang="de-AT" dirty="0">
                <a:effectLst/>
              </a:rPr>
              <a:t> Rate oder Klickrate</a:t>
            </a:r>
            <a:endParaRPr lang="de-AT" dirty="0"/>
          </a:p>
        </p:txBody>
      </p:sp>
      <p:sp>
        <p:nvSpPr>
          <p:cNvPr id="3" name="Textplatzhalter 2">
            <a:extLst>
              <a:ext uri="{FF2B5EF4-FFF2-40B4-BE49-F238E27FC236}">
                <a16:creationId xmlns:a16="http://schemas.microsoft.com/office/drawing/2014/main" id="{23901014-37C3-470B-B4E7-E13EC6D4F641}"/>
              </a:ext>
            </a:extLst>
          </p:cNvPr>
          <p:cNvSpPr>
            <a:spLocks noGrp="1"/>
          </p:cNvSpPr>
          <p:nvPr>
            <p:ph type="body" sz="quarter" idx="13"/>
          </p:nvPr>
        </p:nvSpPr>
        <p:spPr>
          <a:xfrm>
            <a:off x="1062037" y="1897298"/>
            <a:ext cx="10067925" cy="3063403"/>
          </a:xfrm>
        </p:spPr>
        <p:txBody>
          <a:bodyPr/>
          <a:lstStyle/>
          <a:p>
            <a:r>
              <a:rPr lang="de-AT" dirty="0"/>
              <a:t>Die Relevanz einer Seite misst Google manchmal recht simpel: Der Algorithmus achtet darauf, wie viele Nutzer auf dein </a:t>
            </a:r>
            <a:r>
              <a:rPr lang="de-AT" dirty="0" err="1"/>
              <a:t>Snippet</a:t>
            </a:r>
            <a:r>
              <a:rPr lang="de-AT" dirty="0"/>
              <a:t> klicken, wenn du eine gute Position für das Keyword hast, das bei deinem Title steht. Man vergleicht dich mit anderen Webseiten im gleichen Themenfeld, also die Konkurrenten. Wenn die Nutzer auf dein Ergebnis öfter klicken als das auf deines Konkurrenten, ist das schon einmal ein gutes Zeichen und kann langfristig dazu führen, dass du eine sehr gute Position für dieses Keyword bekommst. Natürlich müssen noch einige andere Dinge geschehen und es ist auch nicht so, dass du dich "nach oben klicken" kannst.</a:t>
            </a:r>
          </a:p>
          <a:p>
            <a:r>
              <a:rPr lang="de-AT" dirty="0"/>
              <a:t>Sie ist natürlich nicht alles, aber die Klickrate spielt eine große Rolle im SEO Bereich.</a:t>
            </a:r>
            <a:br>
              <a:rPr lang="de-AT" dirty="0"/>
            </a:br>
            <a:r>
              <a:rPr lang="de-AT" dirty="0"/>
              <a:t>Berechnung dafür:</a:t>
            </a:r>
            <a:br>
              <a:rPr lang="de-AT" dirty="0"/>
            </a:br>
            <a:r>
              <a:rPr lang="de-AT" dirty="0"/>
              <a:t>Anzahl der Klicks / Anzahl der Suchanfragen x 100 = Klickrate</a:t>
            </a:r>
            <a:br>
              <a:rPr lang="de-AT" dirty="0"/>
            </a:br>
            <a:r>
              <a:rPr lang="de-AT" dirty="0"/>
              <a:t>Wenn also 1.000 Personen eine Suche tätigen und davon 26 auf deine Webseite klicken, beträgt deine Klickrate 2,6 Prozent.</a:t>
            </a:r>
            <a:br>
              <a:rPr lang="de-AT" dirty="0"/>
            </a:br>
            <a:r>
              <a:rPr lang="de-AT" dirty="0"/>
              <a:t>Die Klickrate für jede deiner URLs und jedes Keyword kannst du in der Search </a:t>
            </a:r>
            <a:r>
              <a:rPr lang="de-AT" dirty="0" err="1"/>
              <a:t>Console</a:t>
            </a:r>
            <a:r>
              <a:rPr lang="de-AT" dirty="0"/>
              <a:t> herausfinden. </a:t>
            </a:r>
          </a:p>
          <a:p>
            <a:r>
              <a:rPr lang="de-AT" dirty="0"/>
              <a:t>Die Klickrate bezeichnet den Prozentsatz der User, die nach einer Google-Suche auf ein Suchergebnis klicken. Je höher die Klickrate ist, desto besser. Die Klickrate wird manchmal auch Click-Through-Rate oder abgekürzt CTR genannt.</a:t>
            </a:r>
          </a:p>
        </p:txBody>
      </p:sp>
    </p:spTree>
    <p:extLst>
      <p:ext uri="{BB962C8B-B14F-4D97-AF65-F5344CB8AC3E}">
        <p14:creationId xmlns:p14="http://schemas.microsoft.com/office/powerpoint/2010/main" val="122447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500BF6-283C-4410-88BC-9B1DE107B5F5}"/>
              </a:ext>
            </a:extLst>
          </p:cNvPr>
          <p:cNvSpPr>
            <a:spLocks noGrp="1"/>
          </p:cNvSpPr>
          <p:nvPr>
            <p:ph type="title"/>
          </p:nvPr>
        </p:nvSpPr>
        <p:spPr/>
        <p:txBody>
          <a:bodyPr/>
          <a:lstStyle/>
          <a:p>
            <a:r>
              <a:rPr lang="de-AT" dirty="0">
                <a:effectLst/>
              </a:rPr>
              <a:t>7 goldene Regeln für einen guten Title</a:t>
            </a:r>
            <a:endParaRPr lang="de-AT" dirty="0"/>
          </a:p>
        </p:txBody>
      </p:sp>
      <p:sp>
        <p:nvSpPr>
          <p:cNvPr id="3" name="Textplatzhalter 2">
            <a:extLst>
              <a:ext uri="{FF2B5EF4-FFF2-40B4-BE49-F238E27FC236}">
                <a16:creationId xmlns:a16="http://schemas.microsoft.com/office/drawing/2014/main" id="{B2294D18-5884-4ABE-AF52-E8FB5D019715}"/>
              </a:ext>
            </a:extLst>
          </p:cNvPr>
          <p:cNvSpPr>
            <a:spLocks noGrp="1"/>
          </p:cNvSpPr>
          <p:nvPr>
            <p:ph type="body" sz="quarter" idx="13"/>
          </p:nvPr>
        </p:nvSpPr>
        <p:spPr>
          <a:xfrm>
            <a:off x="1062037" y="1695224"/>
            <a:ext cx="10067925" cy="3704604"/>
          </a:xfrm>
        </p:spPr>
        <p:txBody>
          <a:bodyPr/>
          <a:lstStyle/>
          <a:p>
            <a:pPr marL="342900" lvl="0" indent="-342900">
              <a:buFont typeface="+mj-lt"/>
              <a:buAutoNum type="arabicPeriod"/>
            </a:pPr>
            <a:r>
              <a:rPr lang="de-AT" dirty="0"/>
              <a:t>Das Keyword sollte im Title möglichst weit vorne stehen, am besten an erster Stelle</a:t>
            </a:r>
          </a:p>
          <a:p>
            <a:pPr marL="342900" lvl="0" indent="-342900">
              <a:buFont typeface="+mj-lt"/>
              <a:buAutoNum type="arabicPeriod"/>
            </a:pPr>
            <a:r>
              <a:rPr lang="de-AT" dirty="0"/>
              <a:t>Der Title sollte nicht mit Keywords vollgestopft sein. Ist eher nachteilig</a:t>
            </a:r>
          </a:p>
          <a:p>
            <a:pPr marL="342900" lvl="0" indent="-342900">
              <a:buFont typeface="+mj-lt"/>
              <a:buAutoNum type="arabicPeriod"/>
            </a:pPr>
            <a:r>
              <a:rPr lang="de-AT" dirty="0"/>
              <a:t>Was nach dem Keyword kommt, sollte vor allem den Nutzer zum Klicken anregen und sich von den anderen </a:t>
            </a:r>
            <a:r>
              <a:rPr lang="de-AT" dirty="0" err="1"/>
              <a:t>Titles</a:t>
            </a:r>
            <a:r>
              <a:rPr lang="de-AT" dirty="0"/>
              <a:t> in den Suchergebnissen zum gleichen Thema abheben</a:t>
            </a:r>
          </a:p>
          <a:p>
            <a:pPr marL="342900" lvl="0" indent="-342900">
              <a:buFont typeface="+mj-lt"/>
              <a:buAutoNum type="arabicPeriod"/>
            </a:pPr>
            <a:r>
              <a:rPr lang="de-AT" dirty="0"/>
              <a:t>Der Title kann bis zu 65 Zeichen lang sein</a:t>
            </a:r>
          </a:p>
          <a:p>
            <a:pPr marL="342900" lvl="0" indent="-342900">
              <a:buFont typeface="+mj-lt"/>
              <a:buAutoNum type="arabicPeriod"/>
            </a:pPr>
            <a:r>
              <a:rPr lang="de-AT" dirty="0"/>
              <a:t>Jede deiner URLs, die im Google-Index enthalten sind, sollte einen einzigartigen Title besitzen. Verwende keine identischen </a:t>
            </a:r>
            <a:r>
              <a:rPr lang="de-AT" dirty="0" err="1"/>
              <a:t>Titles</a:t>
            </a:r>
            <a:r>
              <a:rPr lang="de-AT" dirty="0"/>
              <a:t> für verschiedene URLs</a:t>
            </a:r>
          </a:p>
          <a:p>
            <a:pPr marL="342900" lvl="0" indent="-342900">
              <a:buFont typeface="+mj-lt"/>
              <a:buAutoNum type="arabicPeriod"/>
            </a:pPr>
            <a:r>
              <a:rPr lang="de-AT" dirty="0"/>
              <a:t>Der Title enthält, was die User suchen und gleichzeitig was sie wirklich wollen – das ist nicht immer das Gleiche. Um die Ecke denken, hilft hier manchmal.</a:t>
            </a:r>
          </a:p>
          <a:p>
            <a:pPr marL="342900" lvl="0" indent="-342900">
              <a:buFont typeface="+mj-lt"/>
              <a:buAutoNum type="arabicPeriod"/>
            </a:pPr>
            <a:r>
              <a:rPr lang="de-AT" dirty="0"/>
              <a:t>Deine Marke oder dein Domainname solltest du nur in den Title schreiben, wenn du glaubst, dass das die Klickrate erhöht. Das ist nur der Fall, wenn du eine sehr bekannte Marke bist</a:t>
            </a:r>
          </a:p>
          <a:p>
            <a:r>
              <a:rPr lang="de-AT" dirty="0"/>
              <a:t>Genau genommen zeigt Google nicht 65 Zeichen für den Title, sondern laut Tests derzeit 569 Pixel. Wenn du also viel schmale Buchstaben wie i benutzt, kannst du eventuell mehr Zeichen unterbringen, bei dicken Buchstaben wie m sind es weitaus weniger.</a:t>
            </a:r>
          </a:p>
        </p:txBody>
      </p:sp>
    </p:spTree>
    <p:extLst>
      <p:ext uri="{BB962C8B-B14F-4D97-AF65-F5344CB8AC3E}">
        <p14:creationId xmlns:p14="http://schemas.microsoft.com/office/powerpoint/2010/main" val="3583555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5F29F4-DAA2-45DE-B378-CE3315B08767}"/>
              </a:ext>
            </a:extLst>
          </p:cNvPr>
          <p:cNvSpPr>
            <a:spLocks noGrp="1"/>
          </p:cNvSpPr>
          <p:nvPr>
            <p:ph type="title"/>
          </p:nvPr>
        </p:nvSpPr>
        <p:spPr/>
        <p:txBody>
          <a:bodyPr/>
          <a:lstStyle/>
          <a:p>
            <a:r>
              <a:rPr lang="de-AT" dirty="0">
                <a:effectLst/>
              </a:rPr>
              <a:t>9 goldene Regeln für eine gute Description</a:t>
            </a:r>
            <a:endParaRPr lang="de-AT" dirty="0"/>
          </a:p>
        </p:txBody>
      </p:sp>
      <p:sp>
        <p:nvSpPr>
          <p:cNvPr id="3" name="Textplatzhalter 2">
            <a:extLst>
              <a:ext uri="{FF2B5EF4-FFF2-40B4-BE49-F238E27FC236}">
                <a16:creationId xmlns:a16="http://schemas.microsoft.com/office/drawing/2014/main" id="{30F33EF7-8AEC-4AF3-AF30-73DF4EC317A2}"/>
              </a:ext>
            </a:extLst>
          </p:cNvPr>
          <p:cNvSpPr>
            <a:spLocks noGrp="1"/>
          </p:cNvSpPr>
          <p:nvPr>
            <p:ph type="body" sz="quarter" idx="13"/>
          </p:nvPr>
        </p:nvSpPr>
        <p:spPr>
          <a:xfrm>
            <a:off x="1062037" y="1640048"/>
            <a:ext cx="10067925" cy="3577903"/>
          </a:xfrm>
        </p:spPr>
        <p:txBody>
          <a:bodyPr/>
          <a:lstStyle/>
          <a:p>
            <a:r>
              <a:rPr lang="de-AT" dirty="0"/>
              <a:t>Die Description hat keinen direkten Einfluss auf das Ranking, kann aber die Klickrate positive beeinflussen. Da die Klickrate ein Rankingkriterium ist, fließt die Description letztlich doch indirekt in das Ranking mit ein.</a:t>
            </a:r>
          </a:p>
          <a:p>
            <a:pPr marL="800089" lvl="1" indent="-342900">
              <a:buFont typeface="+mj-lt"/>
              <a:buAutoNum type="arabicPeriod"/>
            </a:pPr>
            <a:r>
              <a:rPr lang="de-AT" dirty="0"/>
              <a:t>Das </a:t>
            </a:r>
            <a:r>
              <a:rPr lang="de-AT" dirty="0" err="1"/>
              <a:t>Hauptkeyword</a:t>
            </a:r>
            <a:r>
              <a:rPr lang="de-AT" dirty="0"/>
              <a:t> sollte natürlich enthalten sein</a:t>
            </a:r>
          </a:p>
          <a:p>
            <a:pPr marL="800089" lvl="1" indent="-342900">
              <a:buFont typeface="+mj-lt"/>
              <a:buAutoNum type="arabicPeriod"/>
            </a:pPr>
            <a:r>
              <a:rPr lang="de-AT" dirty="0"/>
              <a:t>Die Description ist mindestens 100, besser circa 145 Zeichen lang. Damit bist du auch mit dickeren Buchstaben auf der sicheren Seite</a:t>
            </a:r>
          </a:p>
          <a:p>
            <a:pPr marL="800089" lvl="1" indent="-342900">
              <a:buFont typeface="+mj-lt"/>
              <a:buAutoNum type="arabicPeriod"/>
            </a:pPr>
            <a:r>
              <a:rPr lang="de-AT" dirty="0"/>
              <a:t>Sie macht auf das Suchergebnis aufmerksam und neugierig</a:t>
            </a:r>
          </a:p>
          <a:p>
            <a:pPr marL="800089" lvl="1" indent="-342900">
              <a:buFont typeface="+mj-lt"/>
              <a:buAutoNum type="arabicPeriod"/>
            </a:pPr>
            <a:r>
              <a:rPr lang="de-AT" dirty="0"/>
              <a:t>Sie ist schnell zu begreifen. Verwende am besten keine langen Sätze. Die meisten Nutzer überfliegen sie nur, wenn sie sich die Suchergebnisse ansehen</a:t>
            </a:r>
          </a:p>
          <a:p>
            <a:pPr marL="800089" lvl="1" indent="-342900">
              <a:buFont typeface="+mj-lt"/>
              <a:buAutoNum type="arabicPeriod"/>
            </a:pPr>
            <a:r>
              <a:rPr lang="de-AT" dirty="0"/>
              <a:t>Verwende immer eine einzigartige Description für jede URL</a:t>
            </a:r>
          </a:p>
          <a:p>
            <a:pPr marL="800089" lvl="1" indent="-342900">
              <a:buFont typeface="+mj-lt"/>
              <a:buAutoNum type="arabicPeriod"/>
            </a:pPr>
            <a:r>
              <a:rPr lang="de-AT" dirty="0"/>
              <a:t>Die Description enthält dein Alleinstellungsmerkmal. Sie beschreibt also, was dich von deinen Mitbewerbern unterscheidet</a:t>
            </a:r>
          </a:p>
          <a:p>
            <a:pPr marL="800089" lvl="1" indent="-342900">
              <a:buFont typeface="+mj-lt"/>
              <a:buAutoNum type="arabicPeriod"/>
            </a:pPr>
            <a:r>
              <a:rPr lang="de-AT" dirty="0"/>
              <a:t>Je konkreter die Angaben deines Alleinstellungsmerkales ist, desto besser</a:t>
            </a:r>
          </a:p>
          <a:p>
            <a:pPr marL="800089" lvl="1" indent="-342900">
              <a:buFont typeface="+mj-lt"/>
              <a:buAutoNum type="arabicPeriod"/>
            </a:pPr>
            <a:r>
              <a:rPr lang="de-AT" dirty="0"/>
              <a:t>Die Description sollte außerdem nichts versprechen, was deine Seite nicht halten kann. Flunkere nicht!</a:t>
            </a:r>
          </a:p>
          <a:p>
            <a:pPr marL="800089" lvl="1" indent="-342900">
              <a:buFont typeface="+mj-lt"/>
              <a:buAutoNum type="arabicPeriod"/>
            </a:pPr>
            <a:r>
              <a:rPr lang="de-AT" dirty="0"/>
              <a:t>Die Description regt mittels einer klaren, knappen Handlungsaufforderung zum Klicken an und erklärt, was die Nutzer auf deiner Seite tun können</a:t>
            </a:r>
          </a:p>
        </p:txBody>
      </p:sp>
    </p:spTree>
    <p:extLst>
      <p:ext uri="{BB962C8B-B14F-4D97-AF65-F5344CB8AC3E}">
        <p14:creationId xmlns:p14="http://schemas.microsoft.com/office/powerpoint/2010/main" val="2593030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D31B-EEAF-4E9E-A291-AB4E8CADF2FD}"/>
              </a:ext>
            </a:extLst>
          </p:cNvPr>
          <p:cNvSpPr>
            <a:spLocks noGrp="1"/>
          </p:cNvSpPr>
          <p:nvPr>
            <p:ph type="title"/>
          </p:nvPr>
        </p:nvSpPr>
        <p:spPr/>
        <p:txBody>
          <a:bodyPr/>
          <a:lstStyle/>
          <a:p>
            <a:r>
              <a:rPr lang="de-AT" dirty="0">
                <a:effectLst/>
              </a:rPr>
              <a:t>Sitelinks</a:t>
            </a:r>
            <a:endParaRPr lang="de-AT" dirty="0"/>
          </a:p>
        </p:txBody>
      </p:sp>
      <p:sp>
        <p:nvSpPr>
          <p:cNvPr id="3" name="Textplatzhalter 2">
            <a:extLst>
              <a:ext uri="{FF2B5EF4-FFF2-40B4-BE49-F238E27FC236}">
                <a16:creationId xmlns:a16="http://schemas.microsoft.com/office/drawing/2014/main" id="{BBBEC2F9-A706-4AFE-BACB-DF9B6F60E69E}"/>
              </a:ext>
            </a:extLst>
          </p:cNvPr>
          <p:cNvSpPr>
            <a:spLocks noGrp="1"/>
          </p:cNvSpPr>
          <p:nvPr>
            <p:ph type="body" sz="quarter" idx="13"/>
          </p:nvPr>
        </p:nvSpPr>
        <p:spPr>
          <a:xfrm>
            <a:off x="1062037" y="1902053"/>
            <a:ext cx="10067925" cy="674031"/>
          </a:xfrm>
        </p:spPr>
        <p:txBody>
          <a:bodyPr/>
          <a:lstStyle/>
          <a:p>
            <a:pPr marL="0" indent="0">
              <a:buNone/>
            </a:pPr>
            <a:r>
              <a:rPr lang="de-AT" dirty="0"/>
              <a:t>Manchmal finden sich bei Suchergebnissen sogenannte Sitelinks unterhalb des Snippets. Diese zusätzlichen Links führen auf Unterseiten der Webseite. Google zeigt sie an, wenn der Googlebot eine Unterseite für einen Suchbegriff besonders relevant findet. Sitelinks kann man selbst leider nicht beeinflussen. Sie sind entweder vorhanden oder nicht.</a:t>
            </a:r>
          </a:p>
        </p:txBody>
      </p:sp>
      <p:pic>
        <p:nvPicPr>
          <p:cNvPr id="4" name="Grafik 3">
            <a:extLst>
              <a:ext uri="{FF2B5EF4-FFF2-40B4-BE49-F238E27FC236}">
                <a16:creationId xmlns:a16="http://schemas.microsoft.com/office/drawing/2014/main" id="{19872625-DB25-4587-AAF0-61EE6A2C7AF9}"/>
              </a:ext>
            </a:extLst>
          </p:cNvPr>
          <p:cNvPicPr/>
          <p:nvPr/>
        </p:nvPicPr>
        <p:blipFill>
          <a:blip r:embed="rId2"/>
          <a:stretch>
            <a:fillRect/>
          </a:stretch>
        </p:blipFill>
        <p:spPr>
          <a:xfrm>
            <a:off x="3395991" y="2884941"/>
            <a:ext cx="5760720" cy="1885950"/>
          </a:xfrm>
          <a:prstGeom prst="rect">
            <a:avLst/>
          </a:prstGeom>
        </p:spPr>
      </p:pic>
    </p:spTree>
    <p:extLst>
      <p:ext uri="{BB962C8B-B14F-4D97-AF65-F5344CB8AC3E}">
        <p14:creationId xmlns:p14="http://schemas.microsoft.com/office/powerpoint/2010/main" val="206929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BAED43-D978-4381-97BA-8F8D00C8F8B8}"/>
              </a:ext>
            </a:extLst>
          </p:cNvPr>
          <p:cNvSpPr>
            <a:spLocks noGrp="1"/>
          </p:cNvSpPr>
          <p:nvPr>
            <p:ph type="title"/>
          </p:nvPr>
        </p:nvSpPr>
        <p:spPr/>
        <p:txBody>
          <a:bodyPr/>
          <a:lstStyle/>
          <a:p>
            <a:r>
              <a:rPr lang="de-AT" dirty="0">
                <a:effectLst/>
              </a:rPr>
              <a:t>Rich Snippets</a:t>
            </a:r>
            <a:endParaRPr lang="de-AT" dirty="0"/>
          </a:p>
        </p:txBody>
      </p:sp>
      <p:sp>
        <p:nvSpPr>
          <p:cNvPr id="3" name="Textplatzhalter 2">
            <a:extLst>
              <a:ext uri="{FF2B5EF4-FFF2-40B4-BE49-F238E27FC236}">
                <a16:creationId xmlns:a16="http://schemas.microsoft.com/office/drawing/2014/main" id="{324CC5C4-F725-4FE6-BEE4-9CF93CDD5E60}"/>
              </a:ext>
            </a:extLst>
          </p:cNvPr>
          <p:cNvSpPr>
            <a:spLocks noGrp="1"/>
          </p:cNvSpPr>
          <p:nvPr>
            <p:ph type="body" sz="quarter" idx="13"/>
          </p:nvPr>
        </p:nvSpPr>
        <p:spPr>
          <a:xfrm>
            <a:off x="1062037" y="1292452"/>
            <a:ext cx="10067925" cy="4802340"/>
          </a:xfrm>
        </p:spPr>
        <p:txBody>
          <a:bodyPr/>
          <a:lstStyle/>
          <a:p>
            <a:r>
              <a:rPr lang="de-AT" dirty="0"/>
              <a:t>Sogenannte Rich Snippets sind Auszeichnungen von Google mit besonderen Informationen. Rich Snippets werden derzeit eventuell für folgende Arten von Ergebnissen angezeigt:</a:t>
            </a:r>
          </a:p>
          <a:p>
            <a:pPr lvl="1"/>
            <a:r>
              <a:rPr lang="de-AT" dirty="0"/>
              <a:t>Bewertungen</a:t>
            </a:r>
          </a:p>
          <a:p>
            <a:pPr lvl="1"/>
            <a:r>
              <a:rPr lang="de-AT" dirty="0"/>
              <a:t>Rezepte</a:t>
            </a:r>
          </a:p>
          <a:p>
            <a:pPr lvl="1"/>
            <a:r>
              <a:rPr lang="de-AT" dirty="0"/>
              <a:t>Produkte</a:t>
            </a:r>
          </a:p>
          <a:p>
            <a:pPr lvl="1"/>
            <a:r>
              <a:rPr lang="de-AT" dirty="0"/>
              <a:t>Veranstaltungen</a:t>
            </a:r>
          </a:p>
          <a:p>
            <a:pPr lvl="1"/>
            <a:r>
              <a:rPr lang="de-AT" dirty="0"/>
              <a:t>Videos und Musik</a:t>
            </a:r>
          </a:p>
          <a:p>
            <a:pPr lvl="1"/>
            <a:r>
              <a:rPr lang="de-AT" dirty="0"/>
              <a:t>Personen, Autoren und Unternehmen</a:t>
            </a:r>
          </a:p>
          <a:p>
            <a:r>
              <a:rPr lang="de-AT" dirty="0"/>
              <a:t>Eventuell: Seit der Einführung der Rich Snippets hat Google immer wieder bestimmte Typen von Rich Snippets (strukturierte Daten) anzeigen lassen und an wieder aus den Suchergebnissen genommen</a:t>
            </a:r>
          </a:p>
          <a:p>
            <a:r>
              <a:rPr lang="de-AT" dirty="0"/>
              <a:t>Derzeit werden sie noch nicht konsequent angezeigt, aber generell sind diese Informationen beziehungsweise  strukturierte Daten etwas, was Google mittlerweile immer mehr in die Suchergebnisse implementiert.</a:t>
            </a:r>
          </a:p>
          <a:p>
            <a:r>
              <a:rPr lang="de-AT" dirty="0"/>
              <a:t>Rich Snippets können gute Vorteile bei Google bringen:</a:t>
            </a:r>
          </a:p>
          <a:p>
            <a:pPr lvl="1"/>
            <a:r>
              <a:rPr lang="de-AT" dirty="0"/>
              <a:t>Sie fallen auf und erhöhen die Klickrate für die Suchergebnisse</a:t>
            </a:r>
          </a:p>
          <a:p>
            <a:pPr lvl="1"/>
            <a:r>
              <a:rPr lang="de-AT" dirty="0"/>
              <a:t>Sie erhöhen das Vertrauen in die Webseite</a:t>
            </a:r>
          </a:p>
          <a:p>
            <a:pPr lvl="1"/>
            <a:r>
              <a:rPr lang="de-AT" dirty="0"/>
              <a:t>Google kann die Webseite besser einordnen und die Daten auf der Webseite besser verstehen, was zu einem besseren Ranking führt</a:t>
            </a:r>
          </a:p>
          <a:p>
            <a:pPr lvl="1"/>
            <a:r>
              <a:rPr lang="de-AT" dirty="0"/>
              <a:t>Ausführliche Informationen über die verschiedenen Möglichkeiten findet man auf schema.org, einem gemeinsamen Projekt der weltgrößten Suchmaschinen zum Thema "strukturierte Daten"</a:t>
            </a:r>
          </a:p>
        </p:txBody>
      </p:sp>
    </p:spTree>
    <p:extLst>
      <p:ext uri="{BB962C8B-B14F-4D97-AF65-F5344CB8AC3E}">
        <p14:creationId xmlns:p14="http://schemas.microsoft.com/office/powerpoint/2010/main" val="2969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214FC3-DA4B-41E5-83B8-6658E5777B10}"/>
              </a:ext>
            </a:extLst>
          </p:cNvPr>
          <p:cNvSpPr>
            <a:spLocks noGrp="1"/>
          </p:cNvSpPr>
          <p:nvPr>
            <p:ph type="title"/>
          </p:nvPr>
        </p:nvSpPr>
        <p:spPr/>
        <p:txBody>
          <a:bodyPr/>
          <a:lstStyle/>
          <a:p>
            <a:r>
              <a:rPr lang="de-AT" dirty="0">
                <a:effectLst/>
              </a:rPr>
              <a:t>Rich Snippets</a:t>
            </a:r>
            <a:br>
              <a:rPr lang="de-AT" dirty="0">
                <a:effectLst/>
              </a:rPr>
            </a:br>
            <a:r>
              <a:rPr lang="de-AT" dirty="0">
                <a:effectLst/>
              </a:rPr>
              <a:t>Praktische To-Do-Liste:</a:t>
            </a:r>
            <a:endParaRPr lang="de-AT" dirty="0"/>
          </a:p>
        </p:txBody>
      </p:sp>
      <p:sp>
        <p:nvSpPr>
          <p:cNvPr id="3" name="Textplatzhalter 2">
            <a:extLst>
              <a:ext uri="{FF2B5EF4-FFF2-40B4-BE49-F238E27FC236}">
                <a16:creationId xmlns:a16="http://schemas.microsoft.com/office/drawing/2014/main" id="{74C048EC-AB5B-4295-B2BC-1F36702F2E6B}"/>
              </a:ext>
            </a:extLst>
          </p:cNvPr>
          <p:cNvSpPr>
            <a:spLocks noGrp="1"/>
          </p:cNvSpPr>
          <p:nvPr>
            <p:ph type="body" sz="quarter" idx="13"/>
          </p:nvPr>
        </p:nvSpPr>
        <p:spPr>
          <a:xfrm>
            <a:off x="1062037" y="1511039"/>
            <a:ext cx="10067925" cy="3835922"/>
          </a:xfrm>
        </p:spPr>
        <p:txBody>
          <a:bodyPr/>
          <a:lstStyle/>
          <a:p>
            <a:pPr marL="342900" lvl="0" indent="-342900">
              <a:buFont typeface="+mj-lt"/>
              <a:buAutoNum type="arabicPeriod"/>
            </a:pPr>
            <a:r>
              <a:rPr lang="de-AT" dirty="0"/>
              <a:t>Nach schauen ob nicht schon strukturierte Daten auf der Webseite vorhanden sind</a:t>
            </a:r>
            <a:br>
              <a:rPr lang="de-AT" dirty="0"/>
            </a:br>
            <a:r>
              <a:rPr lang="de-AT" dirty="0"/>
              <a:t>unter: </a:t>
            </a:r>
            <a:r>
              <a:rPr lang="de-AT" u="sng" dirty="0">
                <a:hlinkClick r:id="rId2"/>
              </a:rPr>
              <a:t>https://search.google.com/structured-data/testing-tool</a:t>
            </a:r>
            <a:r>
              <a:rPr lang="de-AT" dirty="0"/>
              <a:t> zeigt Google, was an strukturierte daten vorhanden ist</a:t>
            </a:r>
          </a:p>
          <a:p>
            <a:pPr marL="342900" lvl="0" indent="-342900">
              <a:buFont typeface="+mj-lt"/>
              <a:buAutoNum type="arabicPeriod"/>
            </a:pPr>
            <a:r>
              <a:rPr lang="de-AT" dirty="0"/>
              <a:t>Content Management System testen auf Fähigkeiten</a:t>
            </a:r>
            <a:br>
              <a:rPr lang="de-AT" dirty="0"/>
            </a:br>
            <a:r>
              <a:rPr lang="de-AT" dirty="0"/>
              <a:t>Die meisten CMS oder Shopsysteme unterstützen bereits Auszeichnung von strukturierten Daten. Falls nicht, gibt es meist ein Modul, Plug-In oder eine Erweiterung dafür</a:t>
            </a:r>
          </a:p>
          <a:p>
            <a:pPr marL="342900" lvl="0" indent="-342900">
              <a:buFont typeface="+mj-lt"/>
              <a:buAutoNum type="arabicPeriod"/>
            </a:pPr>
            <a:r>
              <a:rPr lang="de-AT" dirty="0"/>
              <a:t>Konkurrenten anschauen. Hab die strukturierte Daten im Code und werden die auch tatsächlich angezeigt</a:t>
            </a:r>
            <a:br>
              <a:rPr lang="de-AT" dirty="0"/>
            </a:br>
            <a:r>
              <a:rPr lang="de-AT" dirty="0"/>
              <a:t>Derzeit wird nur ein Bruchteil des Möglichen von Google auch wirklich umgesetzt</a:t>
            </a:r>
          </a:p>
          <a:p>
            <a:pPr marL="342900" lvl="0" indent="-342900">
              <a:buFont typeface="+mj-lt"/>
              <a:buAutoNum type="arabicPeriod"/>
            </a:pPr>
            <a:r>
              <a:rPr lang="de-AT" dirty="0"/>
              <a:t>Lass dir helfen</a:t>
            </a:r>
            <a:br>
              <a:rPr lang="de-AT" dirty="0"/>
            </a:br>
            <a:r>
              <a:rPr lang="de-AT" dirty="0"/>
              <a:t>Entweder von einem erfahrenen Programmierer oder ließ dich ein. Zum Beispiel hier: </a:t>
            </a:r>
            <a:r>
              <a:rPr lang="de-AT" u="sng" dirty="0">
                <a:hlinkClick r:id="rId3"/>
              </a:rPr>
              <a:t>https://developers.google.com/search/docs/guides/intro-structured-data</a:t>
            </a:r>
            <a:endParaRPr lang="de-AT" u="sng" dirty="0"/>
          </a:p>
          <a:p>
            <a:r>
              <a:rPr lang="de-AT" dirty="0"/>
              <a:t>Rich Snippets können sehr effektiv sein, aber ihre Implementierung ist manchmal sehr aufwendig. Schau dir an, ob Rich Snippets in deinem Bereich Sinn macht. Falls die Mitbewerber es einsetzen und es angezeigt wird, zieh nach.</a:t>
            </a:r>
          </a:p>
          <a:p>
            <a:r>
              <a:rPr lang="de-AT" dirty="0"/>
              <a:t>Natürlich gelten auch für Rich Snippets Qualitätsrichtlinien. So verstößt es zum Beispiel gegen die Richtlinien, wenn du Bewertungen anzeigst, die gar nicht sichtbar auf der Webseite eingebunden – oder gar erfunden . sind. In den Quelltext kannst du ja theoretisch schreiben, was du willst. Jedoch überprüft die Suchmaschine so etwas automatisiert und auch manuell durch Mitarbeiter.</a:t>
            </a:r>
          </a:p>
        </p:txBody>
      </p:sp>
    </p:spTree>
    <p:extLst>
      <p:ext uri="{BB962C8B-B14F-4D97-AF65-F5344CB8AC3E}">
        <p14:creationId xmlns:p14="http://schemas.microsoft.com/office/powerpoint/2010/main" val="1474366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568D5A-9FC6-4C6F-A5F5-C0322EA29AA1}"/>
              </a:ext>
            </a:extLst>
          </p:cNvPr>
          <p:cNvSpPr>
            <a:spLocks noGrp="1"/>
          </p:cNvSpPr>
          <p:nvPr>
            <p:ph type="title"/>
          </p:nvPr>
        </p:nvSpPr>
        <p:spPr/>
        <p:txBody>
          <a:bodyPr/>
          <a:lstStyle/>
          <a:p>
            <a:r>
              <a:rPr lang="de-AT" dirty="0">
                <a:effectLst/>
              </a:rPr>
              <a:t>Die </a:t>
            </a:r>
            <a:r>
              <a:rPr lang="de-AT" dirty="0" err="1">
                <a:effectLst/>
              </a:rPr>
              <a:t>Noindex</a:t>
            </a:r>
            <a:r>
              <a:rPr lang="de-AT" dirty="0">
                <a:effectLst/>
              </a:rPr>
              <a:t>-Anweisung</a:t>
            </a:r>
            <a:endParaRPr lang="de-AT" dirty="0"/>
          </a:p>
        </p:txBody>
      </p:sp>
      <p:sp>
        <p:nvSpPr>
          <p:cNvPr id="3" name="Textplatzhalter 2">
            <a:extLst>
              <a:ext uri="{FF2B5EF4-FFF2-40B4-BE49-F238E27FC236}">
                <a16:creationId xmlns:a16="http://schemas.microsoft.com/office/drawing/2014/main" id="{5F7A5952-908A-4A92-BFC8-7E7C356E82CC}"/>
              </a:ext>
            </a:extLst>
          </p:cNvPr>
          <p:cNvSpPr>
            <a:spLocks noGrp="1"/>
          </p:cNvSpPr>
          <p:nvPr>
            <p:ph type="body" sz="quarter" idx="13"/>
          </p:nvPr>
        </p:nvSpPr>
        <p:spPr>
          <a:xfrm>
            <a:off x="1062037" y="1543868"/>
            <a:ext cx="10067925" cy="3770263"/>
          </a:xfrm>
        </p:spPr>
        <p:txBody>
          <a:bodyPr/>
          <a:lstStyle/>
          <a:p>
            <a:r>
              <a:rPr lang="de-AT" dirty="0"/>
              <a:t>Die </a:t>
            </a:r>
            <a:r>
              <a:rPr lang="de-AT" dirty="0" err="1"/>
              <a:t>Noindex</a:t>
            </a:r>
            <a:r>
              <a:rPr lang="de-AT" dirty="0"/>
              <a:t>-Anweisung implementierst du genau wie Title und Description. </a:t>
            </a:r>
          </a:p>
          <a:p>
            <a:pPr marL="0" indent="0">
              <a:buNone/>
            </a:pP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meta</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name</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robots</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content</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noindex</a:t>
            </a:r>
            <a:r>
              <a:rPr lang="de-AT" dirty="0">
                <a:latin typeface="Source Code Pro" panose="020B0509030403020204" pitchFamily="49" charset="0"/>
                <a:ea typeface="Source Code Pro" panose="020B0509030403020204" pitchFamily="49" charset="0"/>
              </a:rPr>
              <a:t>" /&gt;</a:t>
            </a:r>
          </a:p>
          <a:p>
            <a:r>
              <a:rPr lang="de-AT" dirty="0"/>
              <a:t>Er wird innerhalb des &lt;</a:t>
            </a:r>
            <a:r>
              <a:rPr lang="de-AT" dirty="0" err="1"/>
              <a:t>head</a:t>
            </a:r>
            <a:r>
              <a:rPr lang="de-AT" dirty="0"/>
              <a:t>&gt;-Bereichs implementiert. Mit der Anweisung </a:t>
            </a:r>
            <a:r>
              <a:rPr lang="de-AT" dirty="0" err="1"/>
              <a:t>Noindex</a:t>
            </a:r>
            <a:r>
              <a:rPr lang="de-AT" dirty="0"/>
              <a:t> kannst du Google mitteilen, dass eine bestimmte URL nicht in den Index aufgenommen werden soll. </a:t>
            </a:r>
          </a:p>
          <a:p>
            <a:r>
              <a:rPr lang="de-AT" dirty="0" err="1"/>
              <a:t>Noindex</a:t>
            </a:r>
            <a:r>
              <a:rPr lang="de-AT" dirty="0"/>
              <a:t> ist ein vielseitig einsetzbares Werkzeug, allerdings nicht immer die optimale Lösung. Oft gibt es andere Wege, die sich besser eigenen. Folgende Szenarien sind für einen </a:t>
            </a:r>
            <a:r>
              <a:rPr lang="de-AT" dirty="0" err="1"/>
              <a:t>Noindex</a:t>
            </a:r>
            <a:r>
              <a:rPr lang="de-AT" dirty="0"/>
              <a:t>-Befehl gut geeignet:</a:t>
            </a:r>
          </a:p>
          <a:p>
            <a:pPr lvl="1"/>
            <a:r>
              <a:rPr lang="de-AT" dirty="0"/>
              <a:t>Wenn Inhalte unter keinen Umständen in den Index sollen – etwa, weil sie urheberrechtlich geschützt sind</a:t>
            </a:r>
          </a:p>
          <a:p>
            <a:pPr lvl="1"/>
            <a:r>
              <a:rPr lang="de-AT" dirty="0"/>
              <a:t>Wenn dein Name, zum Beispiel in einem Webseiten-Impressum nicht auftauchen soll, dann kannst du das Impressum auf </a:t>
            </a:r>
            <a:r>
              <a:rPr lang="de-AT" dirty="0" err="1"/>
              <a:t>Noindex</a:t>
            </a:r>
            <a:r>
              <a:rPr lang="de-AT" dirty="0"/>
              <a:t> setzen. </a:t>
            </a:r>
          </a:p>
          <a:p>
            <a:pPr lvl="1"/>
            <a:r>
              <a:rPr lang="de-AT" dirty="0"/>
              <a:t>Suchergebnisseiten, also von deiner internen webseiten-Suchfunktion (sofern du eine besitzt) sind ebenfalls ein Kandidat für </a:t>
            </a:r>
            <a:r>
              <a:rPr lang="de-AT" dirty="0" err="1"/>
              <a:t>Noindex</a:t>
            </a:r>
            <a:r>
              <a:rPr lang="de-AT" dirty="0"/>
              <a:t>.</a:t>
            </a:r>
          </a:p>
          <a:p>
            <a:pPr lvl="1"/>
            <a:r>
              <a:rPr lang="de-AT" dirty="0"/>
              <a:t>Produkte, URLs oder Kategorien, die du aus irgendeinem Grund nicht in den Suchergebissen haben möchtest. Falls es sich um doppelte Inhalte handelt, dann ist hierfür das Attribut </a:t>
            </a:r>
            <a:r>
              <a:rPr lang="de-AT" dirty="0" err="1"/>
              <a:t>rel</a:t>
            </a:r>
            <a:r>
              <a:rPr lang="de-AT" dirty="0"/>
              <a:t>="</a:t>
            </a:r>
            <a:r>
              <a:rPr lang="de-AT" dirty="0" err="1"/>
              <a:t>canonical</a:t>
            </a:r>
            <a:r>
              <a:rPr lang="de-AT" dirty="0"/>
              <a:t>" besser geeignet</a:t>
            </a:r>
          </a:p>
          <a:p>
            <a:r>
              <a:rPr lang="de-AT" dirty="0" err="1"/>
              <a:t>Noindex</a:t>
            </a:r>
            <a:r>
              <a:rPr lang="de-AT" dirty="0"/>
              <a:t> bedeutet lediglich, dass eine URL von der Indexierung ausgeschlossen ist. Wenn du zusätzlich willst, dass der Googlebot eine URL gar nicht erst crawlt, dann solltest du mit der robts.txt arbeiten</a:t>
            </a:r>
          </a:p>
        </p:txBody>
      </p:sp>
    </p:spTree>
    <p:extLst>
      <p:ext uri="{BB962C8B-B14F-4D97-AF65-F5344CB8AC3E}">
        <p14:creationId xmlns:p14="http://schemas.microsoft.com/office/powerpoint/2010/main" val="11055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6B08F6-5B24-4923-918A-09C5B1AFD0F0}"/>
              </a:ext>
            </a:extLst>
          </p:cNvPr>
          <p:cNvSpPr>
            <a:spLocks noGrp="1"/>
          </p:cNvSpPr>
          <p:nvPr>
            <p:ph type="title"/>
          </p:nvPr>
        </p:nvSpPr>
        <p:spPr/>
        <p:txBody>
          <a:bodyPr/>
          <a:lstStyle/>
          <a:p>
            <a:r>
              <a:rPr lang="de-AT" dirty="0">
                <a:effectLst/>
              </a:rPr>
              <a:t>Die Berechnung der Ergebnisse: SERPs und eine gesunde Mischung</a:t>
            </a:r>
            <a:endParaRPr lang="de-AT" dirty="0"/>
          </a:p>
        </p:txBody>
      </p:sp>
      <p:sp>
        <p:nvSpPr>
          <p:cNvPr id="3" name="Textplatzhalter 2">
            <a:extLst>
              <a:ext uri="{FF2B5EF4-FFF2-40B4-BE49-F238E27FC236}">
                <a16:creationId xmlns:a16="http://schemas.microsoft.com/office/drawing/2014/main" id="{E0081E5D-9FC0-4813-AE27-C21C74A57A4C}"/>
              </a:ext>
            </a:extLst>
          </p:cNvPr>
          <p:cNvSpPr>
            <a:spLocks noGrp="1"/>
          </p:cNvSpPr>
          <p:nvPr>
            <p:ph type="body" sz="quarter" idx="13"/>
          </p:nvPr>
        </p:nvSpPr>
        <p:spPr>
          <a:xfrm>
            <a:off x="1174939" y="2280833"/>
            <a:ext cx="10067925" cy="1577868"/>
          </a:xfrm>
        </p:spPr>
        <p:txBody>
          <a:bodyPr/>
          <a:lstStyle/>
          <a:p>
            <a:r>
              <a:rPr lang="de-AT" dirty="0"/>
              <a:t>Bei einer </a:t>
            </a:r>
            <a:r>
              <a:rPr lang="de-AT" dirty="0" err="1"/>
              <a:t>Googlesuche</a:t>
            </a:r>
            <a:r>
              <a:rPr lang="de-AT" dirty="0"/>
              <a:t> ist der Suchmaschine besonders wichtig, die Suchabsicht herauszufinden, also zu verstehen, was vermutlich als Resultat gewünscht wird. </a:t>
            </a:r>
          </a:p>
          <a:p>
            <a:r>
              <a:rPr lang="de-AT" dirty="0"/>
              <a:t>Da Google sich meistens nicht sicher ist, worauf genau abgezielt wird, zeigt die Suchmaschine in der Regel eine Auswahl von zehn Suchergebnissen auf einer Ergebnisseite, der sogenannten Search Engine </a:t>
            </a:r>
            <a:r>
              <a:rPr lang="de-AT" dirty="0" err="1"/>
              <a:t>Result</a:t>
            </a:r>
            <a:r>
              <a:rPr lang="de-AT" dirty="0"/>
              <a:t> Page, kurz SERP. Auf einer SERP möchte Google alle Ergebnisse zeigen, die zum Keyword passen könnte. Google versucht bei jedem Ergebnis die wichtigsten Suchabsichten zu befriedigen. Wenn die Suchmaschine bemerkt, dass viele Nutzer mit den Ergebnissen nicht zufrieden sind, ändert sie die Ergebnisse und überprüft, ob die neue SERPs besser funktionieren als die alten.</a:t>
            </a:r>
          </a:p>
        </p:txBody>
      </p:sp>
    </p:spTree>
    <p:extLst>
      <p:ext uri="{BB962C8B-B14F-4D97-AF65-F5344CB8AC3E}">
        <p14:creationId xmlns:p14="http://schemas.microsoft.com/office/powerpoint/2010/main" val="3945677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16C4CD-2C14-4E4B-A905-5772508E201F}"/>
              </a:ext>
            </a:extLst>
          </p:cNvPr>
          <p:cNvSpPr>
            <a:spLocks noGrp="1"/>
          </p:cNvSpPr>
          <p:nvPr>
            <p:ph type="title"/>
          </p:nvPr>
        </p:nvSpPr>
        <p:spPr/>
        <p:txBody>
          <a:bodyPr/>
          <a:lstStyle/>
          <a:p>
            <a:r>
              <a:rPr lang="de-AT" dirty="0" err="1">
                <a:effectLst/>
              </a:rPr>
              <a:t>Nofollow</a:t>
            </a:r>
            <a:endParaRPr lang="de-AT" dirty="0"/>
          </a:p>
        </p:txBody>
      </p:sp>
      <p:sp>
        <p:nvSpPr>
          <p:cNvPr id="3" name="Textplatzhalter 2">
            <a:extLst>
              <a:ext uri="{FF2B5EF4-FFF2-40B4-BE49-F238E27FC236}">
                <a16:creationId xmlns:a16="http://schemas.microsoft.com/office/drawing/2014/main" id="{AC81BFB6-9F75-4CA5-98F1-98155AC89E65}"/>
              </a:ext>
            </a:extLst>
          </p:cNvPr>
          <p:cNvSpPr>
            <a:spLocks noGrp="1"/>
          </p:cNvSpPr>
          <p:nvPr>
            <p:ph type="body" sz="quarter" idx="13"/>
          </p:nvPr>
        </p:nvSpPr>
        <p:spPr>
          <a:xfrm>
            <a:off x="1062037" y="2195966"/>
            <a:ext cx="10067925" cy="1834348"/>
          </a:xfrm>
        </p:spPr>
        <p:txBody>
          <a:bodyPr/>
          <a:lstStyle/>
          <a:p>
            <a:pPr marL="0" indent="0">
              <a:buNone/>
            </a:pP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meta</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name</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robots</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content</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index,follow</a:t>
            </a:r>
            <a:r>
              <a:rPr lang="de-AT" dirty="0">
                <a:latin typeface="Source Code Pro" panose="020B0509030403020204" pitchFamily="49" charset="0"/>
                <a:ea typeface="Source Code Pro" panose="020B0509030403020204" pitchFamily="49" charset="0"/>
              </a:rPr>
              <a:t>" /&gt;</a:t>
            </a:r>
          </a:p>
          <a:p>
            <a:r>
              <a:rPr lang="de-AT" dirty="0"/>
              <a:t>Die Anweisung Follow bedeutet, dass der Googlebot Links auf der URL, auf der er </a:t>
            </a:r>
            <a:r>
              <a:rPr lang="de-AT" dirty="0" err="1"/>
              <a:t>scih</a:t>
            </a:r>
            <a:r>
              <a:rPr lang="de-AT" dirty="0"/>
              <a:t> befindet, folgen darf. Auch hier gilt: Die Anweisung Index, Follow ist der Normalfall, also musst du diese nicht extra in den Quellcode schreiben. </a:t>
            </a:r>
            <a:br>
              <a:rPr lang="de-AT" dirty="0"/>
            </a:br>
            <a:r>
              <a:rPr lang="de-AT" dirty="0"/>
              <a:t>Das Gegenteil ist </a:t>
            </a:r>
            <a:r>
              <a:rPr lang="de-AT" dirty="0" err="1"/>
              <a:t>Nofollow</a:t>
            </a:r>
            <a:r>
              <a:rPr lang="de-AT" dirty="0"/>
              <a:t> und wird nur sehr selten eingesetzt. </a:t>
            </a:r>
          </a:p>
          <a:p>
            <a:pPr marL="0" indent="0">
              <a:buNone/>
            </a:pP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meta</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name</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robots</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content</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noindex,nofollow</a:t>
            </a:r>
            <a:r>
              <a:rPr lang="de-AT" dirty="0">
                <a:latin typeface="Source Code Pro" panose="020B0509030403020204" pitchFamily="49" charset="0"/>
                <a:ea typeface="Source Code Pro" panose="020B0509030403020204" pitchFamily="49" charset="0"/>
              </a:rPr>
              <a:t>" /&gt;</a:t>
            </a:r>
          </a:p>
          <a:p>
            <a:r>
              <a:rPr lang="de-AT" dirty="0"/>
              <a:t>Dieser Code bedeutet, dass der Googlebot die URL nicht indexieren soll und gleichzeitig keinem Link auf der URL folgen darf. Dabei ist es egal, ob es sich um interne oder externe Links handelt</a:t>
            </a:r>
          </a:p>
        </p:txBody>
      </p:sp>
    </p:spTree>
    <p:extLst>
      <p:ext uri="{BB962C8B-B14F-4D97-AF65-F5344CB8AC3E}">
        <p14:creationId xmlns:p14="http://schemas.microsoft.com/office/powerpoint/2010/main" val="3459048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881339-C50E-4AC0-B57D-9FF6720FE684}"/>
              </a:ext>
            </a:extLst>
          </p:cNvPr>
          <p:cNvSpPr>
            <a:spLocks noGrp="1"/>
          </p:cNvSpPr>
          <p:nvPr>
            <p:ph type="title"/>
          </p:nvPr>
        </p:nvSpPr>
        <p:spPr/>
        <p:txBody>
          <a:bodyPr/>
          <a:lstStyle/>
          <a:p>
            <a:r>
              <a:rPr lang="de-AT" dirty="0" err="1">
                <a:effectLst/>
              </a:rPr>
              <a:t>Nosnippet</a:t>
            </a:r>
            <a:endParaRPr lang="de-AT" dirty="0"/>
          </a:p>
        </p:txBody>
      </p:sp>
      <p:sp>
        <p:nvSpPr>
          <p:cNvPr id="3" name="Textplatzhalter 2">
            <a:extLst>
              <a:ext uri="{FF2B5EF4-FFF2-40B4-BE49-F238E27FC236}">
                <a16:creationId xmlns:a16="http://schemas.microsoft.com/office/drawing/2014/main" id="{39520E43-A1F3-4F11-AADF-84A1B425AE09}"/>
              </a:ext>
            </a:extLst>
          </p:cNvPr>
          <p:cNvSpPr>
            <a:spLocks noGrp="1"/>
          </p:cNvSpPr>
          <p:nvPr>
            <p:ph type="body" sz="quarter" idx="13"/>
          </p:nvPr>
        </p:nvSpPr>
        <p:spPr>
          <a:xfrm>
            <a:off x="3304494" y="1912938"/>
            <a:ext cx="5583011" cy="480131"/>
          </a:xfrm>
        </p:spPr>
        <p:txBody>
          <a:bodyPr/>
          <a:lstStyle/>
          <a:p>
            <a:pPr marL="0" indent="0">
              <a:buNone/>
            </a:pPr>
            <a:r>
              <a:rPr lang="de-AT" dirty="0"/>
              <a:t>Der Code </a:t>
            </a:r>
            <a:r>
              <a:rPr lang="de-AT" dirty="0" err="1"/>
              <a:t>nosnippet</a:t>
            </a:r>
            <a:r>
              <a:rPr lang="de-AT" dirty="0"/>
              <a:t> verhindert, dass Google die Description anzeigt. </a:t>
            </a:r>
            <a:br>
              <a:rPr lang="de-AT" dirty="0"/>
            </a:b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meta</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name"robots</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content</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nosnippet</a:t>
            </a:r>
            <a:r>
              <a:rPr lang="de-AT" dirty="0">
                <a:latin typeface="Source Code Pro" panose="020B0509030403020204" pitchFamily="49" charset="0"/>
                <a:ea typeface="Source Code Pro" panose="020B0509030403020204" pitchFamily="49" charset="0"/>
              </a:rPr>
              <a:t>" /&gt;</a:t>
            </a:r>
          </a:p>
        </p:txBody>
      </p:sp>
    </p:spTree>
    <p:extLst>
      <p:ext uri="{BB962C8B-B14F-4D97-AF65-F5344CB8AC3E}">
        <p14:creationId xmlns:p14="http://schemas.microsoft.com/office/powerpoint/2010/main" val="2433439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2CF366-3A80-4F58-A509-A779CF7A808B}"/>
              </a:ext>
            </a:extLst>
          </p:cNvPr>
          <p:cNvSpPr>
            <a:spLocks noGrp="1"/>
          </p:cNvSpPr>
          <p:nvPr>
            <p:ph type="title"/>
          </p:nvPr>
        </p:nvSpPr>
        <p:spPr/>
        <p:txBody>
          <a:bodyPr/>
          <a:lstStyle/>
          <a:p>
            <a:r>
              <a:rPr lang="de-AT" dirty="0" err="1">
                <a:effectLst/>
              </a:rPr>
              <a:t>Noarchive</a:t>
            </a:r>
            <a:endParaRPr lang="de-AT" dirty="0"/>
          </a:p>
        </p:txBody>
      </p:sp>
      <p:sp>
        <p:nvSpPr>
          <p:cNvPr id="3" name="Textplatzhalter 2">
            <a:extLst>
              <a:ext uri="{FF2B5EF4-FFF2-40B4-BE49-F238E27FC236}">
                <a16:creationId xmlns:a16="http://schemas.microsoft.com/office/drawing/2014/main" id="{322155E0-31A8-415B-9570-8AC5C7C2D026}"/>
              </a:ext>
            </a:extLst>
          </p:cNvPr>
          <p:cNvSpPr>
            <a:spLocks noGrp="1"/>
          </p:cNvSpPr>
          <p:nvPr>
            <p:ph type="body" sz="quarter" idx="13"/>
          </p:nvPr>
        </p:nvSpPr>
        <p:spPr>
          <a:xfrm>
            <a:off x="1062037" y="1956481"/>
            <a:ext cx="10067925" cy="2156488"/>
          </a:xfrm>
        </p:spPr>
        <p:txBody>
          <a:bodyPr/>
          <a:lstStyle/>
          <a:p>
            <a:r>
              <a:rPr lang="de-AT" dirty="0"/>
              <a:t>Die Anweisung </a:t>
            </a:r>
            <a:r>
              <a:rPr lang="de-AT" dirty="0" err="1"/>
              <a:t>noarchive</a:t>
            </a:r>
            <a:r>
              <a:rPr lang="de-AT" dirty="0"/>
              <a:t> ist sinnvoll, wenn du nicht möchtest, dass Google (oder jemand anderes) eine Kopie deiner URL </a:t>
            </a:r>
            <a:r>
              <a:rPr lang="de-AT" dirty="0" err="1"/>
              <a:t>cached</a:t>
            </a:r>
            <a:r>
              <a:rPr lang="de-AT" dirty="0"/>
              <a:t>. Google speichert in seinem Cache deine URLs ab. Das erleichtert dem Bot die Arbeit (er vergleicht dann immer die aktuelle Version mit derjenigen in seinem Cache) und spart Ressourcen.</a:t>
            </a:r>
          </a:p>
          <a:p>
            <a:r>
              <a:rPr lang="de-AT" dirty="0"/>
              <a:t>Der Dienst Archive.org hat es sich zur Aufgabe gemacht, möglichst viele Webseiten des Internets dauerhaft zu archivieren. Da es ihn schon sehr lange gibt, ist er immer wieder für eine Zeitreise gut. </a:t>
            </a:r>
          </a:p>
          <a:p>
            <a:r>
              <a:rPr lang="de-AT" dirty="0"/>
              <a:t>Damit deine Webseite mit Cache von Google oder von Achive.org nicht gespeichert wird, hilft der Eintrag</a:t>
            </a:r>
          </a:p>
          <a:p>
            <a:pPr marL="0" indent="0">
              <a:buNone/>
            </a:pP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meta</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name"robots</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content</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noarchive</a:t>
            </a:r>
            <a:r>
              <a:rPr lang="de-AT" dirty="0">
                <a:latin typeface="Source Code Pro" panose="020B0509030403020204" pitchFamily="49" charset="0"/>
                <a:ea typeface="Source Code Pro" panose="020B0509030403020204" pitchFamily="49" charset="0"/>
              </a:rPr>
              <a:t>" /&gt;</a:t>
            </a:r>
          </a:p>
          <a:p>
            <a:r>
              <a:rPr lang="de-AT" dirty="0" err="1"/>
              <a:t>Noarchive</a:t>
            </a:r>
            <a:r>
              <a:rPr lang="de-AT" dirty="0"/>
              <a:t> hat keine negativen Auswirkungen auf das Ranking</a:t>
            </a:r>
          </a:p>
        </p:txBody>
      </p:sp>
    </p:spTree>
    <p:extLst>
      <p:ext uri="{BB962C8B-B14F-4D97-AF65-F5344CB8AC3E}">
        <p14:creationId xmlns:p14="http://schemas.microsoft.com/office/powerpoint/2010/main" val="1583169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FDE4A03-C092-4E73-B91D-7F536BC568F3}"/>
              </a:ext>
            </a:extLst>
          </p:cNvPr>
          <p:cNvSpPr>
            <a:spLocks noGrp="1"/>
          </p:cNvSpPr>
          <p:nvPr>
            <p:ph type="title" idx="4294967295"/>
          </p:nvPr>
        </p:nvSpPr>
        <p:spPr/>
        <p:txBody>
          <a:bodyPr>
            <a:normAutofit fontScale="90000"/>
          </a:bodyPr>
          <a:lstStyle/>
          <a:p>
            <a:r>
              <a:rPr lang="de-AT" b="1" dirty="0">
                <a:effectLst/>
              </a:rPr>
              <a:t>Den Domainnamen und die URLs deiner Webseite optimieren</a:t>
            </a:r>
            <a:endParaRPr lang="de-AT" b="1" dirty="0"/>
          </a:p>
        </p:txBody>
      </p:sp>
      <p:sp>
        <p:nvSpPr>
          <p:cNvPr id="2" name="Textplatzhalter 1">
            <a:extLst>
              <a:ext uri="{FF2B5EF4-FFF2-40B4-BE49-F238E27FC236}">
                <a16:creationId xmlns:a16="http://schemas.microsoft.com/office/drawing/2014/main" id="{C3D6B5A1-5CFA-474B-987D-7A6467DAF8F0}"/>
              </a:ext>
            </a:extLst>
          </p:cNvPr>
          <p:cNvSpPr>
            <a:spLocks noGrp="1"/>
          </p:cNvSpPr>
          <p:nvPr>
            <p:ph type="body" sz="quarter" idx="10"/>
          </p:nvPr>
        </p:nvSpPr>
        <p:spPr>
          <a:xfrm>
            <a:off x="3368208" y="4896836"/>
            <a:ext cx="5445125" cy="823912"/>
          </a:xfrm>
        </p:spPr>
        <p:txBody>
          <a:bodyPr/>
          <a:lstStyle/>
          <a:p>
            <a:endParaRPr lang="de-AT"/>
          </a:p>
        </p:txBody>
      </p:sp>
    </p:spTree>
    <p:extLst>
      <p:ext uri="{BB962C8B-B14F-4D97-AF65-F5344CB8AC3E}">
        <p14:creationId xmlns:p14="http://schemas.microsoft.com/office/powerpoint/2010/main" val="3525956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8EBD25-E16A-4761-AD06-67F5CE72DCD4}"/>
              </a:ext>
            </a:extLst>
          </p:cNvPr>
          <p:cNvSpPr>
            <a:spLocks noGrp="1"/>
          </p:cNvSpPr>
          <p:nvPr>
            <p:ph type="title"/>
          </p:nvPr>
        </p:nvSpPr>
        <p:spPr/>
        <p:txBody>
          <a:bodyPr/>
          <a:lstStyle/>
          <a:p>
            <a:r>
              <a:rPr lang="de-AT" dirty="0">
                <a:effectLst/>
              </a:rPr>
              <a:t>URL = Uniform Ressource Locator</a:t>
            </a:r>
            <a:endParaRPr lang="de-AT" dirty="0"/>
          </a:p>
        </p:txBody>
      </p:sp>
      <p:pic>
        <p:nvPicPr>
          <p:cNvPr id="4" name="Grafik 3" descr="Bildergebnis für schema einer url">
            <a:extLst>
              <a:ext uri="{FF2B5EF4-FFF2-40B4-BE49-F238E27FC236}">
                <a16:creationId xmlns:a16="http://schemas.microsoft.com/office/drawing/2014/main" id="{2B048E53-CB5A-4121-BE53-52F365AFA8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8097" y="1182733"/>
            <a:ext cx="8519160" cy="3617262"/>
          </a:xfrm>
          <a:prstGeom prst="rect">
            <a:avLst/>
          </a:prstGeom>
          <a:noFill/>
          <a:ln>
            <a:noFill/>
          </a:ln>
        </p:spPr>
      </p:pic>
      <p:sp>
        <p:nvSpPr>
          <p:cNvPr id="5" name="Rechteck 4">
            <a:extLst>
              <a:ext uri="{FF2B5EF4-FFF2-40B4-BE49-F238E27FC236}">
                <a16:creationId xmlns:a16="http://schemas.microsoft.com/office/drawing/2014/main" id="{FB99A20E-20DF-44CB-9057-DE30D6CBC4BF}"/>
              </a:ext>
            </a:extLst>
          </p:cNvPr>
          <p:cNvSpPr/>
          <p:nvPr/>
        </p:nvSpPr>
        <p:spPr>
          <a:xfrm>
            <a:off x="1648097" y="4904992"/>
            <a:ext cx="8519160" cy="523220"/>
          </a:xfrm>
          <a:prstGeom prst="rect">
            <a:avLst/>
          </a:prstGeom>
        </p:spPr>
        <p:txBody>
          <a:bodyPr wrap="square">
            <a:spAutoFit/>
          </a:bodyPr>
          <a:lstStyle/>
          <a:p>
            <a:pPr algn="ctr"/>
            <a:r>
              <a:rPr lang="de-AT" sz="14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rPr>
              <a:t>https://www.websennsation.ch/wp-content/uploads/2019/08/schema-url-struktur.jpg</a:t>
            </a:r>
            <a:br>
              <a:rPr lang="de-AT" sz="1400" dirty="0">
                <a:latin typeface="Arial" panose="020B0604020202020204" pitchFamily="34" charset="0"/>
                <a:ea typeface="Calibri" panose="020F0502020204030204" pitchFamily="34" charset="0"/>
                <a:cs typeface="Times New Roman" panose="02020603050405020304" pitchFamily="18" charset="0"/>
              </a:rPr>
            </a:br>
            <a:endParaRPr lang="de-AT" sz="1400" dirty="0"/>
          </a:p>
        </p:txBody>
      </p:sp>
    </p:spTree>
    <p:extLst>
      <p:ext uri="{BB962C8B-B14F-4D97-AF65-F5344CB8AC3E}">
        <p14:creationId xmlns:p14="http://schemas.microsoft.com/office/powerpoint/2010/main" val="3816950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E283B1-9032-45E4-B205-F1832BBC8783}"/>
              </a:ext>
            </a:extLst>
          </p:cNvPr>
          <p:cNvSpPr>
            <a:spLocks noGrp="1"/>
          </p:cNvSpPr>
          <p:nvPr>
            <p:ph type="title"/>
          </p:nvPr>
        </p:nvSpPr>
        <p:spPr/>
        <p:txBody>
          <a:bodyPr/>
          <a:lstStyle/>
          <a:p>
            <a:r>
              <a:rPr lang="de-AT" dirty="0">
                <a:effectLst/>
              </a:rPr>
              <a:t>Verschlüsselung</a:t>
            </a:r>
            <a:endParaRPr lang="de-AT" dirty="0"/>
          </a:p>
        </p:txBody>
      </p:sp>
      <p:sp>
        <p:nvSpPr>
          <p:cNvPr id="3" name="Textplatzhalter 2">
            <a:extLst>
              <a:ext uri="{FF2B5EF4-FFF2-40B4-BE49-F238E27FC236}">
                <a16:creationId xmlns:a16="http://schemas.microsoft.com/office/drawing/2014/main" id="{2D57A481-30C2-4903-92E9-871CCBFDE1FF}"/>
              </a:ext>
            </a:extLst>
          </p:cNvPr>
          <p:cNvSpPr>
            <a:spLocks noGrp="1"/>
          </p:cNvSpPr>
          <p:nvPr>
            <p:ph type="body" sz="quarter" idx="13"/>
          </p:nvPr>
        </p:nvSpPr>
        <p:spPr>
          <a:xfrm>
            <a:off x="1704294" y="2762025"/>
            <a:ext cx="8783411" cy="802271"/>
          </a:xfrm>
        </p:spPr>
        <p:txBody>
          <a:bodyPr/>
          <a:lstStyle/>
          <a:p>
            <a:pPr marL="0" indent="0">
              <a:buNone/>
            </a:pPr>
            <a:r>
              <a:rPr lang="de-AT" dirty="0"/>
              <a:t>Google rät mittlerweile allen Webseitenbetreibern zu einer Verschlüsselung. Dies bringt auch Rankingvorteile: </a:t>
            </a:r>
            <a:r>
              <a:rPr lang="de-AT" u="sng" dirty="0">
                <a:hlinkClick r:id="rId2"/>
              </a:rPr>
              <a:t>https://webmaster-de.googleblog.com/2014/08/https-als-ranking-signal.html</a:t>
            </a:r>
            <a:endParaRPr lang="de-AT" u="sng" dirty="0"/>
          </a:p>
          <a:p>
            <a:pPr marL="0" indent="0">
              <a:buNone/>
            </a:pPr>
            <a:endParaRPr lang="de-AT" dirty="0"/>
          </a:p>
        </p:txBody>
      </p:sp>
    </p:spTree>
    <p:extLst>
      <p:ext uri="{BB962C8B-B14F-4D97-AF65-F5344CB8AC3E}">
        <p14:creationId xmlns:p14="http://schemas.microsoft.com/office/powerpoint/2010/main" val="2578719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A5BEE3-CA45-4A51-8888-962DEA481603}"/>
              </a:ext>
            </a:extLst>
          </p:cNvPr>
          <p:cNvSpPr>
            <a:spLocks noGrp="1"/>
          </p:cNvSpPr>
          <p:nvPr>
            <p:ph type="title"/>
          </p:nvPr>
        </p:nvSpPr>
        <p:spPr/>
        <p:txBody>
          <a:bodyPr/>
          <a:lstStyle/>
          <a:p>
            <a:r>
              <a:rPr lang="de-AT" dirty="0">
                <a:effectLst/>
              </a:rPr>
              <a:t>Mit </a:t>
            </a:r>
            <a:r>
              <a:rPr lang="de-AT" dirty="0" err="1">
                <a:effectLst/>
              </a:rPr>
              <a:t>www</a:t>
            </a:r>
            <a:r>
              <a:rPr lang="de-AT" dirty="0">
                <a:effectLst/>
              </a:rPr>
              <a:t> oder ohne </a:t>
            </a:r>
            <a:r>
              <a:rPr lang="de-AT" dirty="0" err="1">
                <a:effectLst/>
              </a:rPr>
              <a:t>www</a:t>
            </a:r>
            <a:endParaRPr lang="de-AT" dirty="0"/>
          </a:p>
        </p:txBody>
      </p:sp>
      <p:sp>
        <p:nvSpPr>
          <p:cNvPr id="3" name="Textplatzhalter 2">
            <a:extLst>
              <a:ext uri="{FF2B5EF4-FFF2-40B4-BE49-F238E27FC236}">
                <a16:creationId xmlns:a16="http://schemas.microsoft.com/office/drawing/2014/main" id="{51DCBF1B-7D55-42E1-9108-6B0FFD0DB111}"/>
              </a:ext>
            </a:extLst>
          </p:cNvPr>
          <p:cNvSpPr>
            <a:spLocks noGrp="1"/>
          </p:cNvSpPr>
          <p:nvPr>
            <p:ph type="body" sz="quarter" idx="13"/>
          </p:nvPr>
        </p:nvSpPr>
        <p:spPr>
          <a:xfrm>
            <a:off x="1062037" y="2707595"/>
            <a:ext cx="10067925" cy="867930"/>
          </a:xfrm>
        </p:spPr>
        <p:txBody>
          <a:bodyPr/>
          <a:lstStyle/>
          <a:p>
            <a:pPr marL="0" indent="0">
              <a:buNone/>
            </a:pPr>
            <a:r>
              <a:rPr lang="de-AT" dirty="0"/>
              <a:t>Ob du vor den Domainnamen ein "</a:t>
            </a:r>
            <a:r>
              <a:rPr lang="de-AT" dirty="0" err="1"/>
              <a:t>www</a:t>
            </a:r>
            <a:r>
              <a:rPr lang="de-AT" dirty="0"/>
              <a:t>" stellst oder nicht, ist dir überlassen. Die meisten Webseiten verwenden auch noch "</a:t>
            </a:r>
            <a:r>
              <a:rPr lang="de-AT" dirty="0" err="1"/>
              <a:t>www</a:t>
            </a:r>
            <a:r>
              <a:rPr lang="de-AT" dirty="0"/>
              <a:t>", obwohl es technisch nicht notwendig ist. Wichtig ist, konsequent zu einer Version zu sein und alles auf diese Version auch umzuleiten. Google weiß sonst nicht, welche Version in den Suchergebnissen auftauchen soll, und listet unter Umständen beide Versionen, was dir Rankingnachteile bescheren kann.</a:t>
            </a:r>
          </a:p>
        </p:txBody>
      </p:sp>
    </p:spTree>
    <p:extLst>
      <p:ext uri="{BB962C8B-B14F-4D97-AF65-F5344CB8AC3E}">
        <p14:creationId xmlns:p14="http://schemas.microsoft.com/office/powerpoint/2010/main" val="1026463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10DAF8-5E64-466B-A00B-A2A1177DB5DD}"/>
              </a:ext>
            </a:extLst>
          </p:cNvPr>
          <p:cNvSpPr>
            <a:spLocks noGrp="1"/>
          </p:cNvSpPr>
          <p:nvPr>
            <p:ph type="title"/>
          </p:nvPr>
        </p:nvSpPr>
        <p:spPr/>
        <p:txBody>
          <a:bodyPr/>
          <a:lstStyle/>
          <a:p>
            <a:r>
              <a:rPr lang="de-AT" dirty="0">
                <a:effectLst/>
              </a:rPr>
              <a:t>Wann eine Subdomain?</a:t>
            </a:r>
            <a:endParaRPr lang="de-AT" dirty="0"/>
          </a:p>
        </p:txBody>
      </p:sp>
      <p:sp>
        <p:nvSpPr>
          <p:cNvPr id="3" name="Textplatzhalter 2">
            <a:extLst>
              <a:ext uri="{FF2B5EF4-FFF2-40B4-BE49-F238E27FC236}">
                <a16:creationId xmlns:a16="http://schemas.microsoft.com/office/drawing/2014/main" id="{B2A9B829-931D-4EBC-AEFD-3C4925E6A139}"/>
              </a:ext>
            </a:extLst>
          </p:cNvPr>
          <p:cNvSpPr>
            <a:spLocks noGrp="1"/>
          </p:cNvSpPr>
          <p:nvPr>
            <p:ph type="body" sz="quarter" idx="13"/>
          </p:nvPr>
        </p:nvSpPr>
        <p:spPr>
          <a:xfrm>
            <a:off x="1062037" y="2762024"/>
            <a:ext cx="10067925" cy="480131"/>
          </a:xfrm>
        </p:spPr>
        <p:txBody>
          <a:bodyPr/>
          <a:lstStyle/>
          <a:p>
            <a:pPr marL="0" indent="0">
              <a:buNone/>
            </a:pPr>
            <a:r>
              <a:rPr lang="de-AT" dirty="0"/>
              <a:t>Subdomains werden von Google wie völlig eigenständige Domains behandelt. Sie machen in der Regel dann Sinn, wenn du Bereiche deiner Webseite thematisch vollständig voneinander trennen möchtest.</a:t>
            </a:r>
          </a:p>
        </p:txBody>
      </p:sp>
    </p:spTree>
    <p:extLst>
      <p:ext uri="{BB962C8B-B14F-4D97-AF65-F5344CB8AC3E}">
        <p14:creationId xmlns:p14="http://schemas.microsoft.com/office/powerpoint/2010/main" val="3486931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330DFC-0726-4997-9011-B4124C7901F5}"/>
              </a:ext>
            </a:extLst>
          </p:cNvPr>
          <p:cNvSpPr>
            <a:spLocks noGrp="1"/>
          </p:cNvSpPr>
          <p:nvPr>
            <p:ph type="title"/>
          </p:nvPr>
        </p:nvSpPr>
        <p:spPr/>
        <p:txBody>
          <a:bodyPr/>
          <a:lstStyle/>
          <a:p>
            <a:r>
              <a:rPr lang="de-AT" dirty="0">
                <a:effectLst/>
              </a:rPr>
              <a:t>Der Domainname</a:t>
            </a:r>
            <a:endParaRPr lang="de-AT" dirty="0"/>
          </a:p>
        </p:txBody>
      </p:sp>
      <p:sp>
        <p:nvSpPr>
          <p:cNvPr id="3" name="Textplatzhalter 2">
            <a:extLst>
              <a:ext uri="{FF2B5EF4-FFF2-40B4-BE49-F238E27FC236}">
                <a16:creationId xmlns:a16="http://schemas.microsoft.com/office/drawing/2014/main" id="{12F9C0CC-7E91-4104-B481-E708B273477F}"/>
              </a:ext>
            </a:extLst>
          </p:cNvPr>
          <p:cNvSpPr>
            <a:spLocks noGrp="1"/>
          </p:cNvSpPr>
          <p:nvPr>
            <p:ph type="body" sz="quarter" idx="13"/>
          </p:nvPr>
        </p:nvSpPr>
        <p:spPr>
          <a:xfrm>
            <a:off x="1062037" y="1455738"/>
            <a:ext cx="10067925" cy="4289379"/>
          </a:xfrm>
        </p:spPr>
        <p:txBody>
          <a:bodyPr/>
          <a:lstStyle/>
          <a:p>
            <a:r>
              <a:rPr lang="de-AT" dirty="0"/>
              <a:t>Ein paar praktische Tipps:</a:t>
            </a:r>
          </a:p>
          <a:p>
            <a:pPr lvl="1"/>
            <a:r>
              <a:rPr lang="de-AT" dirty="0"/>
              <a:t>Kurz und einprägsam: Dein Domainname sollte möglichst kurz sein, außerdem sollte man ihn sich leicht merken können. Ideal ist es, wenn man ihn sich in einem Gespräch gut merken und man den Namen korrekt schreiben kann, nachdem man ihn das erste Mal gehört hat. So modern englische Namen auch klingen – denke an die Zielgruppe! Es gibt Menschen die in Englisch dann doch nicht so sattelfest sind</a:t>
            </a:r>
          </a:p>
          <a:p>
            <a:pPr lvl="1"/>
            <a:r>
              <a:rPr lang="de-AT" dirty="0"/>
              <a:t>Vermeide Bindestriche, Zahlen oder Umlaute: Bindestriche wirken in den meisten Fällen eher billig, und sollten vermieden werden. Wenn es allerdings nicht geht, sichere dir gleich am Anfang auch die Version ohne Bindestrich. Wenn du nach Jahren erfolgreichen Marketings die zweite Version kaufen willst, verlangen Domainhändler oft umso mehr, je größer das Unternehmen ist. Bei Umlauten gilt das Gleiche</a:t>
            </a:r>
          </a:p>
          <a:p>
            <a:pPr lvl="1"/>
            <a:r>
              <a:rPr lang="de-AT" dirty="0"/>
              <a:t>Keywords im Domainnamen sind gut, aber nicht um jeden Preis: Wenn du die Möglichkeit hast, auf elegante Weise das Keyword in deinem Domainnamen unterzubringen, kannst du das ruhig tun. Früher hatte man dadurch einen Rankingvorteil – heute ist dieser Vorteil kaum noch vorhanden</a:t>
            </a:r>
          </a:p>
          <a:p>
            <a:pPr lvl="1"/>
            <a:r>
              <a:rPr lang="de-AT" dirty="0"/>
              <a:t>Führe vor der Registrierung eine Markenrecherche durch: Viele Unternehmens- und Domainnamen sind eingetragenen Markenzeichen. Bereits die Registrierung einer markenrechtlich geschützten Domain kann dir rechtliche Probleme bereiten. Führe daher vorab eine Markenrecherche durch, zum Beispiel beim Patent- und Markenamt. </a:t>
            </a:r>
          </a:p>
          <a:p>
            <a:r>
              <a:rPr lang="de-AT" dirty="0"/>
              <a:t>Am besten funktionieren meist reine Fantasienamen, die eine mitschwingende Bedeutung haben. So kann man bereits am Namen erkennen, womit diese Unternehmen vermutlich ihr Geld verdienen. </a:t>
            </a:r>
          </a:p>
          <a:p>
            <a:r>
              <a:rPr lang="de-AT" dirty="0"/>
              <a:t>Wenn du bei der Namensfindung Hilfe benötigst: namerobot.de</a:t>
            </a:r>
          </a:p>
        </p:txBody>
      </p:sp>
    </p:spTree>
    <p:extLst>
      <p:ext uri="{BB962C8B-B14F-4D97-AF65-F5344CB8AC3E}">
        <p14:creationId xmlns:p14="http://schemas.microsoft.com/office/powerpoint/2010/main" val="309472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823AB-8083-4330-800C-916758D876C6}"/>
              </a:ext>
            </a:extLst>
          </p:cNvPr>
          <p:cNvSpPr>
            <a:spLocks noGrp="1"/>
          </p:cNvSpPr>
          <p:nvPr>
            <p:ph type="title"/>
          </p:nvPr>
        </p:nvSpPr>
        <p:spPr/>
        <p:txBody>
          <a:bodyPr/>
          <a:lstStyle/>
          <a:p>
            <a:r>
              <a:rPr lang="de-AT" dirty="0">
                <a:effectLst/>
              </a:rPr>
              <a:t>Die Domainendung</a:t>
            </a:r>
            <a:endParaRPr lang="de-AT" dirty="0"/>
          </a:p>
        </p:txBody>
      </p:sp>
      <p:sp>
        <p:nvSpPr>
          <p:cNvPr id="3" name="Textplatzhalter 2">
            <a:extLst>
              <a:ext uri="{FF2B5EF4-FFF2-40B4-BE49-F238E27FC236}">
                <a16:creationId xmlns:a16="http://schemas.microsoft.com/office/drawing/2014/main" id="{0F608BAC-3E43-483C-A51C-6A24AEA517CF}"/>
              </a:ext>
            </a:extLst>
          </p:cNvPr>
          <p:cNvSpPr>
            <a:spLocks noGrp="1"/>
          </p:cNvSpPr>
          <p:nvPr>
            <p:ph type="body" sz="quarter" idx="13"/>
          </p:nvPr>
        </p:nvSpPr>
        <p:spPr>
          <a:xfrm>
            <a:off x="214853" y="1386399"/>
            <a:ext cx="11762294" cy="286232"/>
          </a:xfrm>
        </p:spPr>
        <p:txBody>
          <a:bodyPr/>
          <a:lstStyle/>
          <a:p>
            <a:pPr marL="0" indent="0" algn="ctr">
              <a:buNone/>
            </a:pPr>
            <a:r>
              <a:rPr lang="de-AT" dirty="0"/>
              <a:t>Die Domainendung, auch Top-Level-Domain oder TLD genannt, ist das, was nach dem Punkt hinter deinem persönlichen Domainnamen steht. </a:t>
            </a:r>
          </a:p>
        </p:txBody>
      </p:sp>
      <p:sp>
        <p:nvSpPr>
          <p:cNvPr id="4" name="Rechteck 3">
            <a:extLst>
              <a:ext uri="{FF2B5EF4-FFF2-40B4-BE49-F238E27FC236}">
                <a16:creationId xmlns:a16="http://schemas.microsoft.com/office/drawing/2014/main" id="{953CAA2D-9254-42D9-A6DB-1922D6077444}"/>
              </a:ext>
            </a:extLst>
          </p:cNvPr>
          <p:cNvSpPr/>
          <p:nvPr/>
        </p:nvSpPr>
        <p:spPr>
          <a:xfrm>
            <a:off x="266420" y="2183636"/>
            <a:ext cx="11659160" cy="3510385"/>
          </a:xfrm>
          <a:prstGeom prst="rect">
            <a:avLst/>
          </a:prstGeom>
        </p:spPr>
        <p:txBody>
          <a:bodyPr wrap="square">
            <a:spAutoFit/>
          </a:bodyPr>
          <a:lstStyle/>
          <a:p>
            <a:pPr>
              <a:lnSpc>
                <a:spcPct val="107000"/>
              </a:lnSpc>
              <a:spcBef>
                <a:spcPts val="200"/>
              </a:spcBef>
              <a:spcAft>
                <a:spcPts val="0"/>
              </a:spcAft>
            </a:pPr>
            <a:r>
              <a:rPr lang="de-AT" sz="1400" b="1" dirty="0">
                <a:latin typeface="Arial" panose="020B0604020202020204" pitchFamily="34" charset="0"/>
                <a:ea typeface="Times New Roman" panose="02020603050405020304" pitchFamily="18" charset="0"/>
                <a:cs typeface="Times New Roman" panose="02020603050405020304" pitchFamily="18" charset="0"/>
              </a:rPr>
              <a:t>CNOBI-Domainendungen: .</a:t>
            </a:r>
            <a:r>
              <a:rPr lang="de-AT" sz="1400" b="1" dirty="0" err="1">
                <a:latin typeface="Arial" panose="020B0604020202020204" pitchFamily="34" charset="0"/>
                <a:ea typeface="Times New Roman" panose="02020603050405020304" pitchFamily="18" charset="0"/>
                <a:cs typeface="Times New Roman" panose="02020603050405020304" pitchFamily="18" charset="0"/>
              </a:rPr>
              <a:t>com</a:t>
            </a:r>
            <a:r>
              <a:rPr lang="de-AT" sz="1400" b="1" dirty="0">
                <a:latin typeface="Arial" panose="020B0604020202020204" pitchFamily="34" charset="0"/>
                <a:ea typeface="Times New Roman" panose="02020603050405020304" pitchFamily="18" charset="0"/>
                <a:cs typeface="Times New Roman" panose="02020603050405020304" pitchFamily="18" charset="0"/>
              </a:rPr>
              <a:t> &amp; </a:t>
            </a:r>
            <a:r>
              <a:rPr lang="de-AT" sz="1400" b="1" dirty="0" err="1">
                <a:latin typeface="Arial" panose="020B0604020202020204" pitchFamily="34" charset="0"/>
                <a:ea typeface="Times New Roman" panose="02020603050405020304" pitchFamily="18" charset="0"/>
                <a:cs typeface="Times New Roman" panose="02020603050405020304" pitchFamily="18" charset="0"/>
              </a:rPr>
              <a:t>co</a:t>
            </a:r>
            <a:endParaRPr lang="de-AT" sz="1400" b="1" dirty="0">
              <a:latin typeface="Arial" panose="020B0604020202020204" pitchFamily="34" charset="0"/>
              <a:ea typeface="Times New Roman" panose="02020603050405020304" pitchFamily="18" charset="0"/>
              <a:cs typeface="Times New Roman" panose="02020603050405020304" pitchFamily="18" charset="0"/>
            </a:endParaRPr>
          </a:p>
          <a:p>
            <a:pPr lvl="1">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Früher gab es nur wenige Endungen zur Auswahl. Vor allem waren das die sogenannten CNOBI-Domainendungen, also .</a:t>
            </a:r>
            <a:r>
              <a:rPr lang="de-AT" sz="1400" dirty="0" err="1">
                <a:latin typeface="Arial" panose="020B0604020202020204" pitchFamily="34" charset="0"/>
                <a:ea typeface="Calibri" panose="020F0502020204030204" pitchFamily="34" charset="0"/>
                <a:cs typeface="Times New Roman" panose="02020603050405020304" pitchFamily="18" charset="0"/>
              </a:rPr>
              <a:t>com</a:t>
            </a:r>
            <a:r>
              <a:rPr lang="de-AT" sz="1400" dirty="0">
                <a:latin typeface="Arial" panose="020B0604020202020204" pitchFamily="34" charset="0"/>
                <a:ea typeface="Calibri" panose="020F0502020204030204" pitchFamily="34" charset="0"/>
                <a:cs typeface="Times New Roman" panose="02020603050405020304" pitchFamily="18" charset="0"/>
              </a:rPr>
              <a:t>, .net, .</a:t>
            </a:r>
            <a:r>
              <a:rPr lang="de-AT" sz="1400" dirty="0" err="1">
                <a:latin typeface="Arial" panose="020B0604020202020204" pitchFamily="34" charset="0"/>
                <a:ea typeface="Calibri" panose="020F0502020204030204" pitchFamily="34" charset="0"/>
                <a:cs typeface="Times New Roman" panose="02020603050405020304" pitchFamily="18" charset="0"/>
              </a:rPr>
              <a:t>org</a:t>
            </a:r>
            <a:r>
              <a:rPr lang="de-AT" sz="1400" dirty="0">
                <a:latin typeface="Arial" panose="020B0604020202020204" pitchFamily="34" charset="0"/>
                <a:ea typeface="Calibri" panose="020F0502020204030204" pitchFamily="34" charset="0"/>
                <a:cs typeface="Times New Roman" panose="02020603050405020304" pitchFamily="18" charset="0"/>
              </a:rPr>
              <a:t>, …, die auch heute noch sehr gebräuchlich und besonders für internationale Organisationen am geläufigsten sind.</a:t>
            </a:r>
          </a:p>
          <a:p>
            <a:pPr>
              <a:lnSpc>
                <a:spcPct val="107000"/>
              </a:lnSpc>
              <a:spcBef>
                <a:spcPts val="200"/>
              </a:spcBef>
              <a:spcAft>
                <a:spcPts val="0"/>
              </a:spcAft>
            </a:pPr>
            <a:r>
              <a:rPr lang="de-AT" sz="1400" b="1" dirty="0">
                <a:latin typeface="Arial" panose="020B0604020202020204" pitchFamily="34" charset="0"/>
                <a:ea typeface="Times New Roman" panose="02020603050405020304" pitchFamily="18" charset="0"/>
                <a:cs typeface="Times New Roman" panose="02020603050405020304" pitchFamily="18" charset="0"/>
              </a:rPr>
              <a:t>Länder-TLDs</a:t>
            </a:r>
          </a:p>
          <a:p>
            <a:pPr lvl="1">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Zusätzlich kamen Länderendungen wie .at für Österreich, .de für Deutschland usw. hinzu. Insgesamt gibt es rund 200 Länder-TLDs. Die Vergabe wird durch die Internet Corporation </a:t>
            </a:r>
            <a:r>
              <a:rPr lang="de-AT" sz="1400" dirty="0" err="1">
                <a:latin typeface="Arial" panose="020B0604020202020204" pitchFamily="34" charset="0"/>
                <a:ea typeface="Calibri" panose="020F0502020204030204" pitchFamily="34" charset="0"/>
                <a:cs typeface="Times New Roman" panose="02020603050405020304" pitchFamily="18" charset="0"/>
              </a:rPr>
              <a:t>for</a:t>
            </a:r>
            <a:r>
              <a:rPr lang="de-AT" sz="1400" dirty="0">
                <a:latin typeface="Arial" panose="020B0604020202020204" pitchFamily="34" charset="0"/>
                <a:ea typeface="Calibri" panose="020F0502020204030204" pitchFamily="34" charset="0"/>
                <a:cs typeface="Times New Roman" panose="02020603050405020304" pitchFamily="18" charset="0"/>
              </a:rPr>
              <a:t> </a:t>
            </a:r>
            <a:r>
              <a:rPr lang="de-AT" sz="1400" dirty="0" err="1">
                <a:latin typeface="Arial" panose="020B0604020202020204" pitchFamily="34" charset="0"/>
                <a:ea typeface="Calibri" panose="020F0502020204030204" pitchFamily="34" charset="0"/>
                <a:cs typeface="Times New Roman" panose="02020603050405020304" pitchFamily="18" charset="0"/>
              </a:rPr>
              <a:t>Assigned</a:t>
            </a:r>
            <a:r>
              <a:rPr lang="de-AT" sz="1400" dirty="0">
                <a:latin typeface="Arial" panose="020B0604020202020204" pitchFamily="34" charset="0"/>
                <a:ea typeface="Calibri" panose="020F0502020204030204" pitchFamily="34" charset="0"/>
                <a:cs typeface="Times New Roman" panose="02020603050405020304" pitchFamily="18" charset="0"/>
              </a:rPr>
              <a:t> </a:t>
            </a:r>
            <a:r>
              <a:rPr lang="de-AT" sz="1400" dirty="0" err="1">
                <a:latin typeface="Arial" panose="020B0604020202020204" pitchFamily="34" charset="0"/>
                <a:ea typeface="Calibri" panose="020F0502020204030204" pitchFamily="34" charset="0"/>
                <a:cs typeface="Times New Roman" panose="02020603050405020304" pitchFamily="18" charset="0"/>
              </a:rPr>
              <a:t>Names</a:t>
            </a:r>
            <a:r>
              <a:rPr lang="de-AT" sz="1400" dirty="0">
                <a:latin typeface="Arial" panose="020B0604020202020204" pitchFamily="34" charset="0"/>
                <a:ea typeface="Calibri" panose="020F0502020204030204" pitchFamily="34" charset="0"/>
                <a:cs typeface="Times New Roman" panose="02020603050405020304" pitchFamily="18" charset="0"/>
              </a:rPr>
              <a:t> and Numbers, kurz ICANN, koordiniert.</a:t>
            </a:r>
          </a:p>
          <a:p>
            <a:pPr lvl="1">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Neue Domainendungen - .</a:t>
            </a:r>
            <a:r>
              <a:rPr lang="de-AT" sz="1400" dirty="0" err="1">
                <a:latin typeface="Arial" panose="020B0604020202020204" pitchFamily="34" charset="0"/>
                <a:ea typeface="Calibri" panose="020F0502020204030204" pitchFamily="34" charset="0"/>
                <a:cs typeface="Times New Roman" panose="02020603050405020304" pitchFamily="18" charset="0"/>
              </a:rPr>
              <a:t>shop</a:t>
            </a:r>
            <a:r>
              <a:rPr lang="de-AT" sz="1400" dirty="0">
                <a:latin typeface="Arial" panose="020B0604020202020204" pitchFamily="34" charset="0"/>
                <a:ea typeface="Calibri" panose="020F0502020204030204" pitchFamily="34" charset="0"/>
                <a:cs typeface="Times New Roman" panose="02020603050405020304" pitchFamily="18" charset="0"/>
              </a:rPr>
              <a:t>, .</a:t>
            </a:r>
            <a:r>
              <a:rPr lang="de-AT" sz="1400" dirty="0" err="1">
                <a:latin typeface="Arial" panose="020B0604020202020204" pitchFamily="34" charset="0"/>
                <a:ea typeface="Calibri" panose="020F0502020204030204" pitchFamily="34" charset="0"/>
                <a:cs typeface="Times New Roman" panose="02020603050405020304" pitchFamily="18" charset="0"/>
              </a:rPr>
              <a:t>gmbh</a:t>
            </a:r>
            <a:r>
              <a:rPr lang="de-AT" sz="1400" dirty="0">
                <a:latin typeface="Arial" panose="020B0604020202020204" pitchFamily="34" charset="0"/>
                <a:ea typeface="Calibri" panose="020F0502020204030204" pitchFamily="34" charset="0"/>
                <a:cs typeface="Times New Roman" panose="02020603050405020304" pitchFamily="18" charset="0"/>
              </a:rPr>
              <a:t>, .kaufen, …</a:t>
            </a:r>
          </a:p>
          <a:p>
            <a:pPr lvl="1">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Weil es schon lange schwierig geworden ist, freie Domainnamen zu finden, führte die ICANN im Jahr 2013 nach und nach neue Endungen ein. Google behandelt die neuen TLDs laut eigenen Aussagen genauso wie CNOBI-Domains. Manche Spezialdomains haben zusätzliche Vergaberichtlinien. Oft muss man beweisen, dass man auch tatsächlich aus der entsprechenden Branche oder Region kommt oder eine Webseite auch tatsächlich zu der Domainendung passt. </a:t>
            </a:r>
          </a:p>
          <a:p>
            <a:pPr lvl="1">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Welche Endung du auch wählst, du solltest darauf achten, wer die anderen Endungen mit deinem Domainnamen besitzt. Sie könnten sonst von dir profitieren bzw. dir schaden.</a:t>
            </a:r>
          </a:p>
        </p:txBody>
      </p:sp>
    </p:spTree>
    <p:extLst>
      <p:ext uri="{BB962C8B-B14F-4D97-AF65-F5344CB8AC3E}">
        <p14:creationId xmlns:p14="http://schemas.microsoft.com/office/powerpoint/2010/main" val="88590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8FE7A8-67BC-4E8C-ADD7-5143DD7B0307}"/>
              </a:ext>
            </a:extLst>
          </p:cNvPr>
          <p:cNvSpPr>
            <a:spLocks noGrp="1"/>
          </p:cNvSpPr>
          <p:nvPr>
            <p:ph type="title"/>
          </p:nvPr>
        </p:nvSpPr>
        <p:spPr/>
        <p:txBody>
          <a:bodyPr/>
          <a:lstStyle/>
          <a:p>
            <a:r>
              <a:rPr lang="de-AT" dirty="0">
                <a:effectLst/>
              </a:rPr>
              <a:t>Organisch und bezahlte Ergebnisse</a:t>
            </a:r>
            <a:endParaRPr lang="de-AT" dirty="0"/>
          </a:p>
        </p:txBody>
      </p:sp>
      <p:sp>
        <p:nvSpPr>
          <p:cNvPr id="3" name="Textplatzhalter 2">
            <a:extLst>
              <a:ext uri="{FF2B5EF4-FFF2-40B4-BE49-F238E27FC236}">
                <a16:creationId xmlns:a16="http://schemas.microsoft.com/office/drawing/2014/main" id="{7E572F97-4E6B-4D52-BF01-3EFC2BFE5093}"/>
              </a:ext>
            </a:extLst>
          </p:cNvPr>
          <p:cNvSpPr>
            <a:spLocks noGrp="1"/>
          </p:cNvSpPr>
          <p:nvPr>
            <p:ph type="body" sz="quarter" idx="13"/>
          </p:nvPr>
        </p:nvSpPr>
        <p:spPr>
          <a:xfrm>
            <a:off x="1062037" y="2410778"/>
            <a:ext cx="10067925" cy="1190069"/>
          </a:xfrm>
        </p:spPr>
        <p:txBody>
          <a:bodyPr/>
          <a:lstStyle/>
          <a:p>
            <a:r>
              <a:rPr lang="de-AT" dirty="0"/>
              <a:t>Organische Ergebnisse sind unbezahlte Suchergebnisse - wenn man darüber Besucher bekommt, bezahlt der Webmaster nichts. </a:t>
            </a:r>
          </a:p>
          <a:p>
            <a:r>
              <a:rPr lang="de-AT" dirty="0"/>
              <a:t>Bezahlte Ergebnisse sind Anzeigen bei denen der Webmaster meist nach Klick zahlt. Es sind gebuchte Anzeigen bei Google. Mit diesem Werbesystem namens Google AdWords finanziert sich die Suchmaschine.</a:t>
            </a:r>
            <a:br>
              <a:rPr lang="de-AT" dirty="0"/>
            </a:br>
            <a:r>
              <a:rPr lang="de-AT" dirty="0"/>
              <a:t>Auch alle Google-Shopping-Anzeigen sind bezahlte Anzeigen.</a:t>
            </a:r>
          </a:p>
        </p:txBody>
      </p:sp>
    </p:spTree>
    <p:extLst>
      <p:ext uri="{BB962C8B-B14F-4D97-AF65-F5344CB8AC3E}">
        <p14:creationId xmlns:p14="http://schemas.microsoft.com/office/powerpoint/2010/main" val="3498306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3FA1E-7888-4239-B255-A12A217A4727}"/>
              </a:ext>
            </a:extLst>
          </p:cNvPr>
          <p:cNvSpPr>
            <a:spLocks noGrp="1"/>
          </p:cNvSpPr>
          <p:nvPr>
            <p:ph type="title"/>
          </p:nvPr>
        </p:nvSpPr>
        <p:spPr/>
        <p:txBody>
          <a:bodyPr/>
          <a:lstStyle/>
          <a:p>
            <a:r>
              <a:rPr lang="de-AT" dirty="0">
                <a:effectLst/>
              </a:rPr>
              <a:t>Das Verzeichnis</a:t>
            </a:r>
            <a:endParaRPr lang="de-AT" dirty="0"/>
          </a:p>
        </p:txBody>
      </p:sp>
      <p:sp>
        <p:nvSpPr>
          <p:cNvPr id="3" name="Textplatzhalter 2">
            <a:extLst>
              <a:ext uri="{FF2B5EF4-FFF2-40B4-BE49-F238E27FC236}">
                <a16:creationId xmlns:a16="http://schemas.microsoft.com/office/drawing/2014/main" id="{4CE2B2A4-FCDA-4F28-A17B-DBCC1999B1A4}"/>
              </a:ext>
            </a:extLst>
          </p:cNvPr>
          <p:cNvSpPr>
            <a:spLocks noGrp="1"/>
          </p:cNvSpPr>
          <p:nvPr>
            <p:ph type="body" sz="quarter" idx="13"/>
          </p:nvPr>
        </p:nvSpPr>
        <p:spPr>
          <a:xfrm>
            <a:off x="1062037" y="1455738"/>
            <a:ext cx="10067925" cy="3124445"/>
          </a:xfrm>
        </p:spPr>
        <p:txBody>
          <a:bodyPr/>
          <a:lstStyle/>
          <a:p>
            <a:r>
              <a:rPr lang="de-AT" dirty="0"/>
              <a:t>Verzeichnisse enthalten im Internet genau wie auf dem heimischen PC Daten, auf die man zugreifen kann. Diese sollten logisch gegliedert sein.</a:t>
            </a:r>
          </a:p>
          <a:p>
            <a:r>
              <a:rPr lang="de-AT" dirty="0"/>
              <a:t>Tipps:</a:t>
            </a:r>
          </a:p>
          <a:p>
            <a:pPr lvl="1"/>
            <a:r>
              <a:rPr lang="de-AT" dirty="0"/>
              <a:t>Glieder und benenne dein Verzeichnis thematisch und logisch</a:t>
            </a:r>
          </a:p>
          <a:p>
            <a:pPr lvl="1"/>
            <a:r>
              <a:rPr lang="de-AT" dirty="0"/>
              <a:t>Vermeide überflüssige Verzeichnisse, die keine thematische Gliederung erkennen lassen</a:t>
            </a:r>
          </a:p>
          <a:p>
            <a:pPr lvl="1"/>
            <a:r>
              <a:rPr lang="de-AT" dirty="0"/>
              <a:t>Verwende so weinige Verzeichnisse wie möglich</a:t>
            </a:r>
          </a:p>
          <a:p>
            <a:pPr lvl="1"/>
            <a:r>
              <a:rPr lang="de-AT" dirty="0"/>
              <a:t>Mach dir vor der Erstellung der Webseite einen Plan für deine Verzeichnisstruktur</a:t>
            </a:r>
          </a:p>
          <a:p>
            <a:pPr lvl="1"/>
            <a:r>
              <a:rPr lang="de-AT" dirty="0"/>
              <a:t>Verwende keine Leerzeichen und möglichst keine Sonderzeichen</a:t>
            </a:r>
          </a:p>
          <a:p>
            <a:pPr lvl="1"/>
            <a:r>
              <a:rPr lang="de-AT" dirty="0"/>
              <a:t>Schreibe alles klein</a:t>
            </a:r>
          </a:p>
          <a:p>
            <a:pPr lvl="1"/>
            <a:r>
              <a:rPr lang="de-AT" dirty="0"/>
              <a:t>Verzeichnisse sollten direkt aufrufbar sein</a:t>
            </a:r>
          </a:p>
          <a:p>
            <a:pPr lvl="1"/>
            <a:r>
              <a:rPr lang="de-AT" dirty="0"/>
              <a:t>Verzeichnisse enthalten das Keyword, für das sie ranken sollen</a:t>
            </a:r>
          </a:p>
          <a:p>
            <a:pPr lvl="1"/>
            <a:r>
              <a:rPr lang="de-AT" dirty="0"/>
              <a:t>Wenn du eine sehr kleine Seite hast, brauchst du keine Verzeichnisse</a:t>
            </a:r>
          </a:p>
        </p:txBody>
      </p:sp>
    </p:spTree>
    <p:extLst>
      <p:ext uri="{BB962C8B-B14F-4D97-AF65-F5344CB8AC3E}">
        <p14:creationId xmlns:p14="http://schemas.microsoft.com/office/powerpoint/2010/main" val="1117775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ABD09B-6C9E-4771-BED9-21CFBACFE62D}"/>
              </a:ext>
            </a:extLst>
          </p:cNvPr>
          <p:cNvSpPr>
            <a:spLocks noGrp="1"/>
          </p:cNvSpPr>
          <p:nvPr>
            <p:ph type="title"/>
          </p:nvPr>
        </p:nvSpPr>
        <p:spPr/>
        <p:txBody>
          <a:bodyPr/>
          <a:lstStyle/>
          <a:p>
            <a:r>
              <a:rPr lang="de-AT" dirty="0">
                <a:effectLst/>
              </a:rPr>
              <a:t>Die Datei</a:t>
            </a:r>
            <a:endParaRPr lang="de-AT" dirty="0"/>
          </a:p>
        </p:txBody>
      </p:sp>
      <p:sp>
        <p:nvSpPr>
          <p:cNvPr id="3" name="Textplatzhalter 2">
            <a:extLst>
              <a:ext uri="{FF2B5EF4-FFF2-40B4-BE49-F238E27FC236}">
                <a16:creationId xmlns:a16="http://schemas.microsoft.com/office/drawing/2014/main" id="{B4C2FA78-E02F-4194-86A7-9CC6F91F58F1}"/>
              </a:ext>
            </a:extLst>
          </p:cNvPr>
          <p:cNvSpPr>
            <a:spLocks noGrp="1"/>
          </p:cNvSpPr>
          <p:nvPr>
            <p:ph type="body" sz="quarter" idx="13"/>
          </p:nvPr>
        </p:nvSpPr>
        <p:spPr>
          <a:xfrm>
            <a:off x="1062037" y="2195967"/>
            <a:ext cx="10067925" cy="1446550"/>
          </a:xfrm>
        </p:spPr>
        <p:txBody>
          <a:bodyPr/>
          <a:lstStyle/>
          <a:p>
            <a:r>
              <a:rPr lang="de-AT" u="sng" dirty="0">
                <a:hlinkClick r:id="rId2"/>
              </a:rPr>
              <a:t>https://support.google.com/webmasters/answer/35287?hl=de</a:t>
            </a:r>
            <a:endParaRPr lang="de-AT" dirty="0"/>
          </a:p>
          <a:p>
            <a:r>
              <a:rPr lang="de-AT" dirty="0"/>
              <a:t>Hier findest du eine aktuelle Liste der indexierbaren Dateien in der Google Suche</a:t>
            </a:r>
          </a:p>
          <a:p>
            <a:r>
              <a:rPr lang="de-AT" dirty="0"/>
              <a:t>Wenn du nach einer bestimmten Dateiendung suchen willst, gebe in der </a:t>
            </a:r>
            <a:r>
              <a:rPr lang="de-AT" dirty="0" err="1"/>
              <a:t>google</a:t>
            </a:r>
            <a:r>
              <a:rPr lang="de-AT" dirty="0"/>
              <a:t>-Suche als zusätzliches Suchwort einfach </a:t>
            </a:r>
            <a:r>
              <a:rPr lang="de-AT" dirty="0" err="1"/>
              <a:t>filetype:Endung</a:t>
            </a:r>
            <a:r>
              <a:rPr lang="de-AT" dirty="0"/>
              <a:t> ein (</a:t>
            </a:r>
            <a:r>
              <a:rPr lang="de-AT" dirty="0" err="1"/>
              <a:t>filetype:PDF</a:t>
            </a:r>
            <a:r>
              <a:rPr lang="de-AT" dirty="0"/>
              <a:t>)</a:t>
            </a:r>
          </a:p>
          <a:p>
            <a:endParaRPr lang="de-AT" dirty="0"/>
          </a:p>
        </p:txBody>
      </p:sp>
    </p:spTree>
    <p:extLst>
      <p:ext uri="{BB962C8B-B14F-4D97-AF65-F5344CB8AC3E}">
        <p14:creationId xmlns:p14="http://schemas.microsoft.com/office/powerpoint/2010/main" val="559043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2AB543-CE40-4BD9-81BD-EBB6E97F2F3A}"/>
              </a:ext>
            </a:extLst>
          </p:cNvPr>
          <p:cNvSpPr>
            <a:spLocks noGrp="1"/>
          </p:cNvSpPr>
          <p:nvPr>
            <p:ph type="title"/>
          </p:nvPr>
        </p:nvSpPr>
        <p:spPr/>
        <p:txBody>
          <a:bodyPr/>
          <a:lstStyle/>
          <a:p>
            <a:r>
              <a:rPr lang="de-AT" dirty="0">
                <a:effectLst/>
              </a:rPr>
              <a:t>Tipps für gute Dateinamen</a:t>
            </a:r>
            <a:endParaRPr lang="de-AT" dirty="0"/>
          </a:p>
        </p:txBody>
      </p:sp>
      <p:sp>
        <p:nvSpPr>
          <p:cNvPr id="3" name="Textplatzhalter 2">
            <a:extLst>
              <a:ext uri="{FF2B5EF4-FFF2-40B4-BE49-F238E27FC236}">
                <a16:creationId xmlns:a16="http://schemas.microsoft.com/office/drawing/2014/main" id="{48793A3E-F8D4-4D28-83BB-83E31000C096}"/>
              </a:ext>
            </a:extLst>
          </p:cNvPr>
          <p:cNvSpPr>
            <a:spLocks noGrp="1"/>
          </p:cNvSpPr>
          <p:nvPr>
            <p:ph type="body" sz="quarter" idx="13"/>
          </p:nvPr>
        </p:nvSpPr>
        <p:spPr>
          <a:xfrm>
            <a:off x="3005137" y="2326595"/>
            <a:ext cx="6181725" cy="1896930"/>
          </a:xfrm>
        </p:spPr>
        <p:txBody>
          <a:bodyPr/>
          <a:lstStyle/>
          <a:p>
            <a:pPr lvl="0"/>
            <a:r>
              <a:rPr lang="de-AT" dirty="0"/>
              <a:t>Der Dateiname enthält idealerweise das </a:t>
            </a:r>
            <a:r>
              <a:rPr lang="de-AT" dirty="0" err="1"/>
              <a:t>Hauptkeyword</a:t>
            </a:r>
            <a:endParaRPr lang="de-AT" dirty="0"/>
          </a:p>
          <a:p>
            <a:pPr lvl="0"/>
            <a:r>
              <a:rPr lang="de-AT" dirty="0"/>
              <a:t>Der Dateiname sollte nicht zu lange sein</a:t>
            </a:r>
          </a:p>
          <a:p>
            <a:pPr lvl="0"/>
            <a:r>
              <a:rPr lang="de-AT" dirty="0"/>
              <a:t>Der Nutzer sollte anhand des Dateinamens beziehungsweise, der gesamten URL erkennen, was ihn dort erwartet</a:t>
            </a:r>
          </a:p>
          <a:p>
            <a:pPr lvl="0"/>
            <a:r>
              <a:rPr lang="de-AT" dirty="0"/>
              <a:t>Vermeide Keyword-</a:t>
            </a:r>
            <a:r>
              <a:rPr lang="de-AT" dirty="0" err="1"/>
              <a:t>Suffing</a:t>
            </a:r>
            <a:r>
              <a:rPr lang="de-AT" dirty="0"/>
              <a:t> im Dateinamen</a:t>
            </a:r>
          </a:p>
          <a:p>
            <a:pPr lvl="0"/>
            <a:r>
              <a:rPr lang="de-AT" dirty="0"/>
              <a:t>Verwende Bindestriche statt Leerzeichen und vermeide Sonderzeichen</a:t>
            </a:r>
          </a:p>
          <a:p>
            <a:pPr lvl="0"/>
            <a:r>
              <a:rPr lang="de-AT" dirty="0"/>
              <a:t>Schreibe alles klein</a:t>
            </a:r>
          </a:p>
        </p:txBody>
      </p:sp>
    </p:spTree>
    <p:extLst>
      <p:ext uri="{BB962C8B-B14F-4D97-AF65-F5344CB8AC3E}">
        <p14:creationId xmlns:p14="http://schemas.microsoft.com/office/powerpoint/2010/main" val="3307255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023709-5FB2-4E04-BF7E-FC8856E94A34}"/>
              </a:ext>
            </a:extLst>
          </p:cNvPr>
          <p:cNvSpPr>
            <a:spLocks noGrp="1"/>
          </p:cNvSpPr>
          <p:nvPr>
            <p:ph type="title"/>
          </p:nvPr>
        </p:nvSpPr>
        <p:spPr/>
        <p:txBody>
          <a:bodyPr/>
          <a:lstStyle/>
          <a:p>
            <a:r>
              <a:rPr lang="de-AT" dirty="0">
                <a:effectLst/>
              </a:rPr>
              <a:t>Jede URL sollte es nur einmal geben</a:t>
            </a:r>
            <a:endParaRPr lang="de-AT" dirty="0"/>
          </a:p>
        </p:txBody>
      </p:sp>
      <p:sp>
        <p:nvSpPr>
          <p:cNvPr id="3" name="Textplatzhalter 2">
            <a:extLst>
              <a:ext uri="{FF2B5EF4-FFF2-40B4-BE49-F238E27FC236}">
                <a16:creationId xmlns:a16="http://schemas.microsoft.com/office/drawing/2014/main" id="{6F3BD092-F8B3-483B-8290-61CE3924923E}"/>
              </a:ext>
            </a:extLst>
          </p:cNvPr>
          <p:cNvSpPr>
            <a:spLocks noGrp="1"/>
          </p:cNvSpPr>
          <p:nvPr>
            <p:ph type="body" sz="quarter" idx="13"/>
          </p:nvPr>
        </p:nvSpPr>
        <p:spPr>
          <a:xfrm>
            <a:off x="1062037" y="2892652"/>
            <a:ext cx="10067925" cy="867930"/>
          </a:xfrm>
        </p:spPr>
        <p:txBody>
          <a:bodyPr/>
          <a:lstStyle/>
          <a:p>
            <a:pPr marL="0" indent="0">
              <a:buNone/>
            </a:pPr>
            <a:r>
              <a:rPr lang="de-AT" dirty="0"/>
              <a:t>Vermeide doppelte Inhalte. Google nennt dieses Phänomen </a:t>
            </a:r>
            <a:r>
              <a:rPr lang="de-AT" dirty="0" err="1"/>
              <a:t>Duplicate</a:t>
            </a:r>
            <a:r>
              <a:rPr lang="de-AT" dirty="0"/>
              <a:t> Content. Die Suchmaschine mag das nicht. Aus verschiedenen Gründen. Zum einen muss der Googlebot unnötig viele URLs crawlen, zum anderen weiß der Algorithmus oft nicht, welche URL denn nun die "richtige" ist. Diese Verwirrung der Suchmaschine kann zu einem deutlich schlechteren Ranking führen. </a:t>
            </a:r>
          </a:p>
        </p:txBody>
      </p:sp>
    </p:spTree>
    <p:extLst>
      <p:ext uri="{BB962C8B-B14F-4D97-AF65-F5344CB8AC3E}">
        <p14:creationId xmlns:p14="http://schemas.microsoft.com/office/powerpoint/2010/main" val="2462896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68181-013C-4113-A9E0-B84F2884E955}"/>
              </a:ext>
            </a:extLst>
          </p:cNvPr>
          <p:cNvSpPr>
            <a:spLocks noGrp="1"/>
          </p:cNvSpPr>
          <p:nvPr>
            <p:ph type="title" idx="4294967295"/>
          </p:nvPr>
        </p:nvSpPr>
        <p:spPr/>
        <p:txBody>
          <a:bodyPr/>
          <a:lstStyle/>
          <a:p>
            <a:r>
              <a:rPr lang="de-DE" dirty="0"/>
              <a:t>Content Optimieren</a:t>
            </a:r>
            <a:endParaRPr lang="de-AT" dirty="0"/>
          </a:p>
        </p:txBody>
      </p:sp>
      <p:sp>
        <p:nvSpPr>
          <p:cNvPr id="3" name="Textplatzhalter 2">
            <a:extLst>
              <a:ext uri="{FF2B5EF4-FFF2-40B4-BE49-F238E27FC236}">
                <a16:creationId xmlns:a16="http://schemas.microsoft.com/office/drawing/2014/main" id="{B2645923-7990-4793-BD96-7FE2635EA10D}"/>
              </a:ext>
            </a:extLst>
          </p:cNvPr>
          <p:cNvSpPr>
            <a:spLocks noGrp="1"/>
          </p:cNvSpPr>
          <p:nvPr>
            <p:ph type="body" sz="quarter" idx="10"/>
          </p:nvPr>
        </p:nvSpPr>
        <p:spPr/>
        <p:txBody>
          <a:bodyPr/>
          <a:lstStyle/>
          <a:p>
            <a:endParaRPr lang="de-AT"/>
          </a:p>
        </p:txBody>
      </p:sp>
    </p:spTree>
    <p:extLst>
      <p:ext uri="{BB962C8B-B14F-4D97-AF65-F5344CB8AC3E}">
        <p14:creationId xmlns:p14="http://schemas.microsoft.com/office/powerpoint/2010/main" val="531500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48A3B7-0486-4D5D-9F6F-851C3AE48482}"/>
              </a:ext>
            </a:extLst>
          </p:cNvPr>
          <p:cNvSpPr>
            <a:spLocks noGrp="1"/>
          </p:cNvSpPr>
          <p:nvPr>
            <p:ph type="title"/>
          </p:nvPr>
        </p:nvSpPr>
        <p:spPr/>
        <p:txBody>
          <a:bodyPr/>
          <a:lstStyle/>
          <a:p>
            <a:r>
              <a:rPr lang="de-AT" dirty="0">
                <a:effectLst/>
              </a:rPr>
              <a:t>Was ist Content</a:t>
            </a:r>
            <a:endParaRPr lang="de-AT" dirty="0"/>
          </a:p>
        </p:txBody>
      </p:sp>
      <p:sp>
        <p:nvSpPr>
          <p:cNvPr id="3" name="Textplatzhalter 2">
            <a:extLst>
              <a:ext uri="{FF2B5EF4-FFF2-40B4-BE49-F238E27FC236}">
                <a16:creationId xmlns:a16="http://schemas.microsoft.com/office/drawing/2014/main" id="{E2E596B5-C872-493F-9140-152B161DFC7E}"/>
              </a:ext>
            </a:extLst>
          </p:cNvPr>
          <p:cNvSpPr>
            <a:spLocks noGrp="1"/>
          </p:cNvSpPr>
          <p:nvPr>
            <p:ph type="body" sz="quarter" idx="13"/>
          </p:nvPr>
        </p:nvSpPr>
        <p:spPr>
          <a:xfrm>
            <a:off x="2659175" y="2097995"/>
            <a:ext cx="6873649" cy="2028248"/>
          </a:xfrm>
        </p:spPr>
        <p:txBody>
          <a:bodyPr/>
          <a:lstStyle/>
          <a:p>
            <a:pPr lvl="1"/>
            <a:r>
              <a:rPr lang="de-AT" dirty="0"/>
              <a:t>Texte</a:t>
            </a:r>
          </a:p>
          <a:p>
            <a:pPr lvl="1"/>
            <a:r>
              <a:rPr lang="de-AT" dirty="0"/>
              <a:t>Bilder</a:t>
            </a:r>
          </a:p>
          <a:p>
            <a:pPr lvl="1"/>
            <a:r>
              <a:rPr lang="de-AT" dirty="0"/>
              <a:t>Videos</a:t>
            </a:r>
          </a:p>
          <a:p>
            <a:pPr lvl="1"/>
            <a:r>
              <a:rPr lang="de-AT" dirty="0"/>
              <a:t>Audiodateien</a:t>
            </a:r>
          </a:p>
          <a:p>
            <a:pPr lvl="1"/>
            <a:r>
              <a:rPr lang="de-AT" dirty="0"/>
              <a:t>Produkte, etwa in Onlineshops</a:t>
            </a:r>
          </a:p>
          <a:p>
            <a:r>
              <a:rPr lang="de-AT" dirty="0"/>
              <a:t>Du kannst in Sachen SEO alle Register ziehen, die URLs und die Snippets optimieren und auch sonst alles perfekt machen – wenn deine Webseite nicht denen gefällt, die sie benutzen sollen, dann hast du keine Chance in der Google-Suche</a:t>
            </a:r>
          </a:p>
        </p:txBody>
      </p:sp>
    </p:spTree>
    <p:extLst>
      <p:ext uri="{BB962C8B-B14F-4D97-AF65-F5344CB8AC3E}">
        <p14:creationId xmlns:p14="http://schemas.microsoft.com/office/powerpoint/2010/main" val="3183560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FC439-71CA-44E0-916D-E20B5F832F17}"/>
              </a:ext>
            </a:extLst>
          </p:cNvPr>
          <p:cNvSpPr>
            <a:spLocks noGrp="1"/>
          </p:cNvSpPr>
          <p:nvPr>
            <p:ph type="title"/>
          </p:nvPr>
        </p:nvSpPr>
        <p:spPr/>
        <p:txBody>
          <a:bodyPr/>
          <a:lstStyle/>
          <a:p>
            <a:r>
              <a:rPr lang="de-AT" dirty="0">
                <a:effectLst/>
              </a:rPr>
              <a:t>Die Beweggründe von Google verstehen</a:t>
            </a:r>
            <a:endParaRPr lang="de-AT" dirty="0"/>
          </a:p>
        </p:txBody>
      </p:sp>
      <p:sp>
        <p:nvSpPr>
          <p:cNvPr id="3" name="Textplatzhalter 2">
            <a:extLst>
              <a:ext uri="{FF2B5EF4-FFF2-40B4-BE49-F238E27FC236}">
                <a16:creationId xmlns:a16="http://schemas.microsoft.com/office/drawing/2014/main" id="{DA5DD5D6-B25D-4235-8487-51E46D68CB19}"/>
              </a:ext>
            </a:extLst>
          </p:cNvPr>
          <p:cNvSpPr>
            <a:spLocks noGrp="1"/>
          </p:cNvSpPr>
          <p:nvPr>
            <p:ph type="body" sz="quarter" idx="13"/>
          </p:nvPr>
        </p:nvSpPr>
        <p:spPr>
          <a:xfrm>
            <a:off x="1062037" y="2446167"/>
            <a:ext cx="10067925" cy="1965666"/>
          </a:xfrm>
        </p:spPr>
        <p:txBody>
          <a:bodyPr/>
          <a:lstStyle/>
          <a:p>
            <a:r>
              <a:rPr lang="de-AT" dirty="0"/>
              <a:t>Rankingfaktoren hin oder her – um gute und passende Webseiten dreht sich letztlich der Kern des Algorithmus. Im offiziellen SEO-</a:t>
            </a:r>
            <a:r>
              <a:rPr lang="de-AT" dirty="0" err="1"/>
              <a:t>Einsteigerguide</a:t>
            </a:r>
            <a:r>
              <a:rPr lang="de-AT" dirty="0"/>
              <a:t> von Google (</a:t>
            </a:r>
            <a:r>
              <a:rPr lang="de-AT" u="sng" dirty="0">
                <a:hlinkClick r:id="rId2"/>
              </a:rPr>
              <a:t>https://support.google.com/webmasters/answer/7451184?hl=de</a:t>
            </a:r>
            <a:r>
              <a:rPr lang="de-AT" dirty="0"/>
              <a:t>) schreiben die Mitarbeiter ganz am Anfang zum Thema "Inhalte optimieren":</a:t>
            </a:r>
            <a:br>
              <a:rPr lang="de-AT" dirty="0"/>
            </a:br>
            <a:r>
              <a:rPr lang="de-AT" dirty="0"/>
              <a:t>wenn Sie überzeugende und nützliche Inhalte erstellen, hat dies wahrscheinlich einen größeren Einfluss auf Ihre Webseite als alle anderen hier erörterten Faktoren"</a:t>
            </a:r>
          </a:p>
          <a:p>
            <a:r>
              <a:rPr lang="de-AT" dirty="0"/>
              <a:t>Gute Inhalte, Liebe zum Detail und einfach an den Nutzer der eigenen Webseite zu denken, hilft ungemein viel. SEO kann einer guten Webseite helfen, noch besser gefunden zu werden. Umgekehrt ist es aber auch mit der besten Suchmaschinenoptimierung heute fas unmöglich, eine schlechte Webseite in den Suchergebnissen ordentlich und vor allem langfristig nach oben zu bringen. </a:t>
            </a:r>
          </a:p>
        </p:txBody>
      </p:sp>
    </p:spTree>
    <p:extLst>
      <p:ext uri="{BB962C8B-B14F-4D97-AF65-F5344CB8AC3E}">
        <p14:creationId xmlns:p14="http://schemas.microsoft.com/office/powerpoint/2010/main" val="2235775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00DB7-901A-4A48-8EF2-B015AC77E89E}"/>
              </a:ext>
            </a:extLst>
          </p:cNvPr>
          <p:cNvSpPr>
            <a:spLocks noGrp="1"/>
          </p:cNvSpPr>
          <p:nvPr>
            <p:ph type="title"/>
          </p:nvPr>
        </p:nvSpPr>
        <p:spPr/>
        <p:txBody>
          <a:bodyPr/>
          <a:lstStyle/>
          <a:p>
            <a:r>
              <a:rPr lang="de-AT" dirty="0">
                <a:effectLst/>
              </a:rPr>
              <a:t>Die Google Quality Rater Guidelines</a:t>
            </a:r>
            <a:endParaRPr lang="de-AT" dirty="0"/>
          </a:p>
        </p:txBody>
      </p:sp>
      <p:sp>
        <p:nvSpPr>
          <p:cNvPr id="3" name="Textplatzhalter 2">
            <a:extLst>
              <a:ext uri="{FF2B5EF4-FFF2-40B4-BE49-F238E27FC236}">
                <a16:creationId xmlns:a16="http://schemas.microsoft.com/office/drawing/2014/main" id="{F8A4EA5B-47DC-44C2-9CBA-B3AE57E3B7C5}"/>
              </a:ext>
            </a:extLst>
          </p:cNvPr>
          <p:cNvSpPr>
            <a:spLocks noGrp="1"/>
          </p:cNvSpPr>
          <p:nvPr>
            <p:ph type="body" sz="quarter" idx="13"/>
          </p:nvPr>
        </p:nvSpPr>
        <p:spPr>
          <a:xfrm>
            <a:off x="1062037" y="2152424"/>
            <a:ext cx="10067925" cy="2932085"/>
          </a:xfrm>
        </p:spPr>
        <p:txBody>
          <a:bodyPr/>
          <a:lstStyle/>
          <a:p>
            <a:r>
              <a:rPr lang="de-AT" dirty="0"/>
              <a:t>Quality Rater machen nichts anderes als Webseiten zu bewerten. Sie tun nichts anderes als Webseiten nach verschiedensten Kriterien einzuordnen. Die zwei wichtigsten sind:</a:t>
            </a:r>
          </a:p>
          <a:p>
            <a:pPr lvl="0"/>
            <a:r>
              <a:rPr lang="de-AT" dirty="0"/>
              <a:t>Page Quality: Wie hoch ist die Qualität einer URL insgesamt? Die Bewertung einer URL richtet sich nach ihrem Zweck</a:t>
            </a:r>
          </a:p>
          <a:p>
            <a:pPr lvl="0"/>
            <a:r>
              <a:rPr lang="de-AT" dirty="0"/>
              <a:t>E-A-T: Expertise-</a:t>
            </a:r>
            <a:r>
              <a:rPr lang="de-AT" dirty="0" err="1"/>
              <a:t>Authoritativeness</a:t>
            </a:r>
            <a:r>
              <a:rPr lang="de-AT" dirty="0"/>
              <a:t>-</a:t>
            </a:r>
            <a:r>
              <a:rPr lang="de-AT" dirty="0" err="1"/>
              <a:t>Trustworthiness</a:t>
            </a:r>
            <a:r>
              <a:rPr lang="de-AT" dirty="0"/>
              <a:t>. Quality Rater sollen bewerten, ob die URL zum jeweiligen Keyword genug Fachkenntnis, Autorität und Vertrauenswürdigkeit vermittelt. Hier sehen sich die Rater vor allem das Umfeld der Webseite an</a:t>
            </a:r>
          </a:p>
          <a:p>
            <a:r>
              <a:rPr lang="de-AT" dirty="0"/>
              <a:t>Es gibt einen umfangreichen Leitfaden, die Search Quality Guidelines: </a:t>
            </a:r>
            <a:r>
              <a:rPr lang="de-AT" u="sng" dirty="0">
                <a:hlinkClick r:id="rId2"/>
              </a:rPr>
              <a:t>https://guidelines.raterhub.com/searchqualityevaluatorguidelines.pdf</a:t>
            </a:r>
            <a:endParaRPr lang="de-AT" dirty="0"/>
          </a:p>
          <a:p>
            <a:r>
              <a:rPr lang="de-AT" dirty="0"/>
              <a:t>Die Bewertungen von Webseiten durch Search Quality Rater haben (zumindest laut offiziellen Aussagen von Google) keinen direkten Einfluss auf das Ranking. Vielmehr gibt man die gesammelten Bewertungsergebnisse an die Ingenieure weiter, und diese überprüfen, ob es beispielsweise bei der Webseiten mit guter Qualität Gemeinsamkeiten gibt, die die Ingenieure dann als einen von vielen Rankingfaktoren in den Algorithmus einbauen</a:t>
            </a:r>
          </a:p>
        </p:txBody>
      </p:sp>
    </p:spTree>
    <p:extLst>
      <p:ext uri="{BB962C8B-B14F-4D97-AF65-F5344CB8AC3E}">
        <p14:creationId xmlns:p14="http://schemas.microsoft.com/office/powerpoint/2010/main" val="349218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67C2E-A0C0-456C-B97A-AD53773D25C3}"/>
              </a:ext>
            </a:extLst>
          </p:cNvPr>
          <p:cNvSpPr>
            <a:spLocks noGrp="1"/>
          </p:cNvSpPr>
          <p:nvPr>
            <p:ph type="title"/>
          </p:nvPr>
        </p:nvSpPr>
        <p:spPr/>
        <p:txBody>
          <a:bodyPr/>
          <a:lstStyle/>
          <a:p>
            <a:r>
              <a:rPr lang="de-AT" dirty="0">
                <a:effectLst/>
              </a:rPr>
              <a:t>Nutzersignale helfen, guten Content zu identifizieren</a:t>
            </a:r>
            <a:endParaRPr lang="de-AT" dirty="0"/>
          </a:p>
        </p:txBody>
      </p:sp>
      <p:sp>
        <p:nvSpPr>
          <p:cNvPr id="3" name="Textplatzhalter 2">
            <a:extLst>
              <a:ext uri="{FF2B5EF4-FFF2-40B4-BE49-F238E27FC236}">
                <a16:creationId xmlns:a16="http://schemas.microsoft.com/office/drawing/2014/main" id="{CCA40BAC-7661-4161-93D1-7019371A73BA}"/>
              </a:ext>
            </a:extLst>
          </p:cNvPr>
          <p:cNvSpPr>
            <a:spLocks noGrp="1"/>
          </p:cNvSpPr>
          <p:nvPr>
            <p:ph type="body" sz="quarter" idx="13"/>
          </p:nvPr>
        </p:nvSpPr>
        <p:spPr>
          <a:xfrm>
            <a:off x="1062037" y="2762023"/>
            <a:ext cx="10067925" cy="867930"/>
          </a:xfrm>
        </p:spPr>
        <p:txBody>
          <a:bodyPr/>
          <a:lstStyle/>
          <a:p>
            <a:r>
              <a:rPr lang="de-AT" dirty="0"/>
              <a:t>Die tatsächliche Qualität eines Texts herauszufinden, das ist allerdings eine weit schwierigere Aufgabe. Der Algorithmus hat bisher noch kein Gefühl für guten Content und muss sich daher auf Daten verlassen. Daten sammelt Google sehr gern – auch von Nutzern. Mithilfe dieser Daten kann Google auch erkennen, ob Content tatsächlich gut ist – oder nur so aussieht, als wäre er gut. </a:t>
            </a:r>
          </a:p>
        </p:txBody>
      </p:sp>
    </p:spTree>
    <p:extLst>
      <p:ext uri="{BB962C8B-B14F-4D97-AF65-F5344CB8AC3E}">
        <p14:creationId xmlns:p14="http://schemas.microsoft.com/office/powerpoint/2010/main" val="2299075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476E79-AAC9-4170-BDDC-DA15759D4730}"/>
              </a:ext>
            </a:extLst>
          </p:cNvPr>
          <p:cNvSpPr>
            <a:spLocks noGrp="1"/>
          </p:cNvSpPr>
          <p:nvPr>
            <p:ph type="title"/>
          </p:nvPr>
        </p:nvSpPr>
        <p:spPr/>
        <p:txBody>
          <a:bodyPr/>
          <a:lstStyle/>
          <a:p>
            <a:r>
              <a:rPr lang="de-AT" dirty="0">
                <a:effectLst/>
              </a:rPr>
              <a:t>Verschiedene Suchintentionen</a:t>
            </a:r>
            <a:endParaRPr lang="de-AT" dirty="0"/>
          </a:p>
        </p:txBody>
      </p:sp>
      <p:sp>
        <p:nvSpPr>
          <p:cNvPr id="3" name="Textplatzhalter 2">
            <a:extLst>
              <a:ext uri="{FF2B5EF4-FFF2-40B4-BE49-F238E27FC236}">
                <a16:creationId xmlns:a16="http://schemas.microsoft.com/office/drawing/2014/main" id="{7D7C6C97-81C9-4790-BEF6-909CCB21897C}"/>
              </a:ext>
            </a:extLst>
          </p:cNvPr>
          <p:cNvSpPr>
            <a:spLocks noGrp="1"/>
          </p:cNvSpPr>
          <p:nvPr>
            <p:ph type="body" sz="quarter" idx="13"/>
          </p:nvPr>
        </p:nvSpPr>
        <p:spPr>
          <a:xfrm>
            <a:off x="1062037" y="2544309"/>
            <a:ext cx="10067925" cy="1576329"/>
          </a:xfrm>
        </p:spPr>
        <p:txBody>
          <a:bodyPr/>
          <a:lstStyle/>
          <a:p>
            <a:r>
              <a:rPr lang="de-AT" dirty="0"/>
              <a:t>Generell unterscheidet man grob drei Arten von Suchanfragen</a:t>
            </a:r>
          </a:p>
          <a:p>
            <a:pPr lvl="1"/>
            <a:r>
              <a:rPr lang="de-AT" dirty="0"/>
              <a:t>Informationsorientierte Suchanfrage: Der Nutzer sucht nach einer Information</a:t>
            </a:r>
          </a:p>
          <a:p>
            <a:pPr lvl="1"/>
            <a:r>
              <a:rPr lang="de-AT" dirty="0"/>
              <a:t>Navigationsorientierte Suchanfrage: Der Nutzer möchte zu einer bestimmten Webseite oder einem bestimmten unternehmen navigieren</a:t>
            </a:r>
          </a:p>
          <a:p>
            <a:pPr lvl="1"/>
            <a:r>
              <a:rPr lang="de-AT" dirty="0"/>
              <a:t>Transaktionsorientierte suche: Hier will der Nutzer etwas kaufen, downloade oder konsumieren</a:t>
            </a:r>
          </a:p>
          <a:p>
            <a:r>
              <a:rPr lang="de-AT" dirty="0"/>
              <a:t>Oftmals vermischen sich die Intentionen.</a:t>
            </a:r>
          </a:p>
        </p:txBody>
      </p:sp>
    </p:spTree>
    <p:extLst>
      <p:ext uri="{BB962C8B-B14F-4D97-AF65-F5344CB8AC3E}">
        <p14:creationId xmlns:p14="http://schemas.microsoft.com/office/powerpoint/2010/main" val="362706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88B77-0786-4990-90ED-858B32766860}"/>
              </a:ext>
            </a:extLst>
          </p:cNvPr>
          <p:cNvSpPr>
            <a:spLocks noGrp="1"/>
          </p:cNvSpPr>
          <p:nvPr>
            <p:ph type="title"/>
          </p:nvPr>
        </p:nvSpPr>
        <p:spPr/>
        <p:txBody>
          <a:bodyPr/>
          <a:lstStyle/>
          <a:p>
            <a:r>
              <a:rPr lang="de-AT" dirty="0">
                <a:effectLst/>
              </a:rPr>
              <a:t>Alle Nutzer zufriedenstellen</a:t>
            </a:r>
            <a:endParaRPr lang="de-AT" dirty="0"/>
          </a:p>
        </p:txBody>
      </p:sp>
      <p:sp>
        <p:nvSpPr>
          <p:cNvPr id="3" name="Textplatzhalter 2">
            <a:extLst>
              <a:ext uri="{FF2B5EF4-FFF2-40B4-BE49-F238E27FC236}">
                <a16:creationId xmlns:a16="http://schemas.microsoft.com/office/drawing/2014/main" id="{B78564F5-062B-419B-B526-76959F982A7E}"/>
              </a:ext>
            </a:extLst>
          </p:cNvPr>
          <p:cNvSpPr>
            <a:spLocks noGrp="1"/>
          </p:cNvSpPr>
          <p:nvPr>
            <p:ph type="body" sz="quarter" idx="13"/>
          </p:nvPr>
        </p:nvSpPr>
        <p:spPr>
          <a:xfrm>
            <a:off x="1062037" y="2024698"/>
            <a:ext cx="10067925" cy="2481705"/>
          </a:xfrm>
        </p:spPr>
        <p:txBody>
          <a:bodyPr/>
          <a:lstStyle/>
          <a:p>
            <a:pPr marL="0" indent="0">
              <a:buNone/>
            </a:pPr>
            <a:r>
              <a:rPr lang="de-AT" dirty="0"/>
              <a:t>Wenn du für einen Suchbegriff auf die vorderen Plätze bei Google kommen möchtest, solltest du versuchen, möglichst holistisch (also ganzheitlich) alle Ergebnisse zu liefern, die deine Nutzer für ein bestimmtes Suchergebnis erwarten. </a:t>
            </a:r>
          </a:p>
          <a:p>
            <a:r>
              <a:rPr lang="de-AT" dirty="0"/>
              <a:t>Besonders wenn du etwas verkaufst, wollen viele Webmaster den Nutzer ungern vom Kauf ihrer Produkte ablenken und gehen daher mit Informationen sehr sparsam um. So gibt es heute beispielsweise viele Unternehmen, die liebend gerne für den Suchbegriff "Cloud Computing" an vorderster Stelle wären. Sie überbieten sich gegenseitig mit Webseiten, auf denen sie ihre Features und Funktionen anpreisen.</a:t>
            </a:r>
          </a:p>
          <a:p>
            <a:r>
              <a:rPr lang="de-AT" dirty="0"/>
              <a:t>Viele Nutzer, die "Cloud Computing" </a:t>
            </a:r>
            <a:r>
              <a:rPr lang="de-AT" dirty="0" err="1"/>
              <a:t>googeln</a:t>
            </a:r>
            <a:r>
              <a:rPr lang="de-AT" dirty="0"/>
              <a:t>, möchten allerdings erst einmal grundlegend wissen, was das ist und wie es funktioniert. Deswegen zeigt Google auf den vorderen Plätzen nur Seiten an, die den Begriff möglichst einfach erklären. Das machen größtenteils Informationsportale, wohingegen kaum Hersteller oder Anbieter auf die Diese kommen, den Begriff zu erklären. Wenn du also in einer ähnlichen Situation bist: Denk um die Ecke und informiere die Nutzer, anstatt ihnen was verkaufen zu wollen</a:t>
            </a:r>
          </a:p>
        </p:txBody>
      </p:sp>
    </p:spTree>
    <p:extLst>
      <p:ext uri="{BB962C8B-B14F-4D97-AF65-F5344CB8AC3E}">
        <p14:creationId xmlns:p14="http://schemas.microsoft.com/office/powerpoint/2010/main" val="3485364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E5943D-A0ED-4287-9983-5895D73023E3}"/>
              </a:ext>
            </a:extLst>
          </p:cNvPr>
          <p:cNvSpPr>
            <a:spLocks noGrp="1"/>
          </p:cNvSpPr>
          <p:nvPr>
            <p:ph type="title"/>
          </p:nvPr>
        </p:nvSpPr>
        <p:spPr/>
        <p:txBody>
          <a:bodyPr/>
          <a:lstStyle/>
          <a:p>
            <a:r>
              <a:rPr lang="de-AT" dirty="0">
                <a:effectLst/>
              </a:rPr>
              <a:t>Ganzheitlicher Content: Holistische Ergebnisse schaffen</a:t>
            </a:r>
            <a:endParaRPr lang="de-AT" dirty="0"/>
          </a:p>
        </p:txBody>
      </p:sp>
      <p:sp>
        <p:nvSpPr>
          <p:cNvPr id="3" name="Textplatzhalter 2">
            <a:extLst>
              <a:ext uri="{FF2B5EF4-FFF2-40B4-BE49-F238E27FC236}">
                <a16:creationId xmlns:a16="http://schemas.microsoft.com/office/drawing/2014/main" id="{E785DC01-4E7E-4965-BACB-01DDA8E2ECC9}"/>
              </a:ext>
            </a:extLst>
          </p:cNvPr>
          <p:cNvSpPr>
            <a:spLocks noGrp="1"/>
          </p:cNvSpPr>
          <p:nvPr>
            <p:ph type="body" sz="quarter" idx="13"/>
          </p:nvPr>
        </p:nvSpPr>
        <p:spPr>
          <a:xfrm>
            <a:off x="174251" y="1310514"/>
            <a:ext cx="11748808" cy="4513343"/>
          </a:xfrm>
        </p:spPr>
        <p:txBody>
          <a:bodyPr numCol="2" spcCol="360000"/>
          <a:lstStyle/>
          <a:p>
            <a:r>
              <a:rPr lang="de-AT" dirty="0"/>
              <a:t>Wenn du ganz oben mitspielen möchtest, ist die beste Strategie, dass du den Suchenden all das bietest, was sie potenziell suchen</a:t>
            </a:r>
          </a:p>
          <a:p>
            <a:r>
              <a:rPr lang="de-AT" dirty="0"/>
              <a:t>Versuch also nicht nur zu verkaufen, sondern informiere gleichzeitig. Liefere ein ganzheitliches Ergebnis, das alle potenzielle Bedürfnisse der Suchenden abdeckt. Erstelle holistische, also ganzheitliche URLs, die alle potenziellen Suchintentionen der Nutzer gleichzeitig abdecken. Orientier dich an den Nutzerwünschen, nicht an dem, was du als wichtig empfindest. </a:t>
            </a:r>
          </a:p>
          <a:p>
            <a:r>
              <a:rPr lang="de-AT" dirty="0"/>
              <a:t>So erstellst du holistische Ergebnisse</a:t>
            </a:r>
          </a:p>
          <a:p>
            <a:pPr lvl="1"/>
            <a:r>
              <a:rPr lang="de-AT" dirty="0"/>
              <a:t>Denke immer zuerst an den Nutzer und überlege, was man so alles erwarten könnte, wenn man nach Keyword googelt</a:t>
            </a:r>
          </a:p>
          <a:p>
            <a:pPr lvl="1"/>
            <a:r>
              <a:rPr lang="de-AT" dirty="0"/>
              <a:t>Suche mittels Keyword-Tools nach verwandten Begriffen. Das gibt dir oft Ideen dazu, wonach Nutzer in Zusammenhangmit einem Keyword noch so suchen. Diese Themen könntest du dann auch noch auf deiner URL bearbeiten, wenn es denn zur Suchintention passt.</a:t>
            </a:r>
          </a:p>
          <a:p>
            <a:pPr lvl="1"/>
            <a:r>
              <a:rPr lang="de-AT" dirty="0"/>
              <a:t>Nutze die Vorschläge von Google </a:t>
            </a:r>
            <a:r>
              <a:rPr lang="de-AT" dirty="0" err="1"/>
              <a:t>Suggest</a:t>
            </a:r>
            <a:r>
              <a:rPr lang="de-AT" dirty="0"/>
              <a:t>. So nennt sich die Auto-Vervollständigungsfunktion bei Google, die du beim Eintippen deiner Keywords immer siehst. Wenn du mehr als zehn Ergebnisse sehen willst, versuch mal hypersuggest.com.</a:t>
            </a:r>
          </a:p>
          <a:p>
            <a:pPr lvl="1"/>
            <a:r>
              <a:rPr lang="de-AT" dirty="0"/>
              <a:t>Scroll auf der Suchergebnisseite zu deinem Keyword ganz nach unten. Dort stehen in der Regel ähnliche Suchanfragen. Diese geben einen guten Hinweis darauf, was Nutzer im Zusammenhang mit deinem Keyword suchen</a:t>
            </a:r>
          </a:p>
          <a:p>
            <a:pPr lvl="1"/>
            <a:r>
              <a:rPr lang="de-AT" dirty="0"/>
              <a:t>Besuche Foren oder Facebook-Gruppen zu deinem Thema und sie dir an, womit sich Nutzer beschäftigen. Mit der Google-Suchanfrage nach Keyword </a:t>
            </a:r>
            <a:r>
              <a:rPr lang="de-AT" dirty="0" err="1"/>
              <a:t>inurl:forum</a:t>
            </a:r>
            <a:r>
              <a:rPr lang="de-AT" dirty="0"/>
              <a:t> findest du passende Foren</a:t>
            </a:r>
          </a:p>
          <a:p>
            <a:r>
              <a:rPr lang="de-AT" dirty="0"/>
              <a:t>Vermeide unbedingt, den Nutzer mit unnützen oder überflüssigen Informationen zu erschlagen. Bring den richtigen Content, aber denk dran, dass es nicht darum geht, die längste Seite zu einem Thema zu bauen, sondern die beste!</a:t>
            </a:r>
          </a:p>
          <a:p>
            <a:r>
              <a:rPr lang="de-AT" dirty="0"/>
              <a:t>Holistische URLs sind sehr hilfreich, allerdings solltest du dir einen genauen Plan machen, welchen Content du tatsächlich bereitstellen willst und welchen nicht. Bring die wichtigsten Informationen aber so kurz und präzise wie möglich.</a:t>
            </a:r>
          </a:p>
          <a:p>
            <a:endParaRPr lang="de-AT" dirty="0"/>
          </a:p>
        </p:txBody>
      </p:sp>
    </p:spTree>
    <p:extLst>
      <p:ext uri="{BB962C8B-B14F-4D97-AF65-F5344CB8AC3E}">
        <p14:creationId xmlns:p14="http://schemas.microsoft.com/office/powerpoint/2010/main" val="13802190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A95E7B-C94B-4039-99D1-61FFDF1D60D9}"/>
              </a:ext>
            </a:extLst>
          </p:cNvPr>
          <p:cNvSpPr>
            <a:spLocks noGrp="1"/>
          </p:cNvSpPr>
          <p:nvPr>
            <p:ph type="title"/>
          </p:nvPr>
        </p:nvSpPr>
        <p:spPr/>
        <p:txBody>
          <a:bodyPr/>
          <a:lstStyle/>
          <a:p>
            <a:r>
              <a:rPr lang="de-AT" dirty="0">
                <a:effectLst/>
              </a:rPr>
              <a:t>Content gut präsentieren</a:t>
            </a:r>
            <a:endParaRPr lang="de-AT" dirty="0"/>
          </a:p>
        </p:txBody>
      </p:sp>
      <p:sp>
        <p:nvSpPr>
          <p:cNvPr id="3" name="Textplatzhalter 2">
            <a:extLst>
              <a:ext uri="{FF2B5EF4-FFF2-40B4-BE49-F238E27FC236}">
                <a16:creationId xmlns:a16="http://schemas.microsoft.com/office/drawing/2014/main" id="{F837C858-FFD3-4D54-9289-29A11B246407}"/>
              </a:ext>
            </a:extLst>
          </p:cNvPr>
          <p:cNvSpPr>
            <a:spLocks noGrp="1"/>
          </p:cNvSpPr>
          <p:nvPr>
            <p:ph type="body" sz="quarter" idx="13"/>
          </p:nvPr>
        </p:nvSpPr>
        <p:spPr>
          <a:xfrm>
            <a:off x="949136" y="1836738"/>
            <a:ext cx="10067925" cy="3900042"/>
          </a:xfrm>
        </p:spPr>
        <p:txBody>
          <a:bodyPr/>
          <a:lstStyle/>
          <a:p>
            <a:r>
              <a:rPr lang="de-AT" dirty="0"/>
              <a:t>Tipps:</a:t>
            </a:r>
          </a:p>
          <a:p>
            <a:pPr lvl="1"/>
            <a:r>
              <a:rPr lang="de-AT" dirty="0"/>
              <a:t>Beschreibe gleich am Anfang, was der Nutzer auf der Webseite finden kann und was nicht! Beginne mit den wichtigsten Informationen zuerst</a:t>
            </a:r>
          </a:p>
          <a:p>
            <a:pPr lvl="1"/>
            <a:r>
              <a:rPr lang="de-AT" dirty="0"/>
              <a:t>Vermeide Rechtschreibfehler und schreibe klar und verständlich</a:t>
            </a:r>
          </a:p>
          <a:p>
            <a:pPr lvl="1"/>
            <a:r>
              <a:rPr lang="de-AT" dirty="0"/>
              <a:t>Arbeite mit Zwischenüberschriften, Absätzen, Aufzählungspunkten und gliedere den Text möglichst kleinteilig</a:t>
            </a:r>
          </a:p>
          <a:p>
            <a:pPr lvl="1"/>
            <a:r>
              <a:rPr lang="de-AT" dirty="0"/>
              <a:t>Achte darauf, dass dein Content direkt beim Aufrufen der Seite sichtbar ist und man nicht zuerst scrollen muss</a:t>
            </a:r>
          </a:p>
          <a:p>
            <a:pPr lvl="1"/>
            <a:r>
              <a:rPr lang="de-AT" dirty="0"/>
              <a:t>Schreibe in der Sprache deines Zielpublikums.</a:t>
            </a:r>
          </a:p>
          <a:p>
            <a:pPr lvl="1"/>
            <a:r>
              <a:rPr lang="de-AT" dirty="0"/>
              <a:t>Verwende das Format, dass dein Zielpublikum anspricht. </a:t>
            </a:r>
          </a:p>
          <a:p>
            <a:pPr lvl="1"/>
            <a:r>
              <a:rPr lang="de-AT" dirty="0"/>
              <a:t>Stelle sicher, dass deine Nutzer den Content möglichst gut konsumieren können: eine Gliederung am Anfang, viele gute unterteilte Bereiche, vielleicht sogar HTML-Sprungmarken, Tabellen und natürlich Bilder zur Auflockerung helfen jede Menge</a:t>
            </a:r>
          </a:p>
          <a:p>
            <a:pPr lvl="1"/>
            <a:r>
              <a:rPr lang="de-AT" dirty="0"/>
              <a:t>Vermeide Phrasen und inhaltsleere Sätze oder Abschnitte. Bring wirklich nur solche Inhalte, die hilfreich sind, und bring keinen Content nur um des Contents willen!</a:t>
            </a:r>
          </a:p>
          <a:p>
            <a:pPr lvl="1"/>
            <a:r>
              <a:rPr lang="de-AT" dirty="0"/>
              <a:t>Dein Text sollte für jede URL einmalig sein. Verwende keine Texte oder Textteile mehrfach für verschiede URLs</a:t>
            </a:r>
          </a:p>
          <a:p>
            <a:r>
              <a:rPr lang="de-AT" dirty="0"/>
              <a:t>Biete deinen Nutzern einen Mehrwert. Wenn sie deine Webseite besucht haben, sollten sie idealerweise hinterher mehr haben als zuvor. </a:t>
            </a:r>
          </a:p>
        </p:txBody>
      </p:sp>
    </p:spTree>
    <p:extLst>
      <p:ext uri="{BB962C8B-B14F-4D97-AF65-F5344CB8AC3E}">
        <p14:creationId xmlns:p14="http://schemas.microsoft.com/office/powerpoint/2010/main" val="30623861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8A09C-9DF1-45B5-8EFF-2FC40C4F5A5A}"/>
              </a:ext>
            </a:extLst>
          </p:cNvPr>
          <p:cNvSpPr>
            <a:spLocks noGrp="1"/>
          </p:cNvSpPr>
          <p:nvPr>
            <p:ph type="title"/>
          </p:nvPr>
        </p:nvSpPr>
        <p:spPr/>
        <p:txBody>
          <a:bodyPr/>
          <a:lstStyle/>
          <a:p>
            <a:r>
              <a:rPr lang="de-AT" dirty="0">
                <a:effectLst/>
              </a:rPr>
              <a:t>Nutzergenerierte Inhalte</a:t>
            </a:r>
            <a:endParaRPr lang="de-AT" dirty="0"/>
          </a:p>
        </p:txBody>
      </p:sp>
      <p:sp>
        <p:nvSpPr>
          <p:cNvPr id="3" name="Textplatzhalter 2">
            <a:extLst>
              <a:ext uri="{FF2B5EF4-FFF2-40B4-BE49-F238E27FC236}">
                <a16:creationId xmlns:a16="http://schemas.microsoft.com/office/drawing/2014/main" id="{993BE258-F600-4304-8D85-E45B29DB4FB6}"/>
              </a:ext>
            </a:extLst>
          </p:cNvPr>
          <p:cNvSpPr>
            <a:spLocks noGrp="1"/>
          </p:cNvSpPr>
          <p:nvPr>
            <p:ph type="body" sz="quarter" idx="13"/>
          </p:nvPr>
        </p:nvSpPr>
        <p:spPr>
          <a:xfrm>
            <a:off x="1062037" y="2382046"/>
            <a:ext cx="10067925" cy="2093907"/>
          </a:xfrm>
        </p:spPr>
        <p:txBody>
          <a:bodyPr/>
          <a:lstStyle/>
          <a:p>
            <a:r>
              <a:rPr lang="de-AT" dirty="0"/>
              <a:t>Ein Sonderfall tritt ein, wenn du Betreiber eines Forums oder einer Community bist. Dann schreibst du den Content ja nicht selbst, sondern die Nutzer erstellen die Inhalte. Google ist der Meinung, dass auch in diesen Fällen die Seitenbetreiber für die Qualität des Contents verantwortlich sind:</a:t>
            </a:r>
          </a:p>
          <a:p>
            <a:pPr lvl="1"/>
            <a:r>
              <a:rPr lang="de-AT" dirty="0"/>
              <a:t>Nutzergenerierte Inhalte solltest du vor allem auf Sam überprüfen (Link- und auch </a:t>
            </a:r>
            <a:r>
              <a:rPr lang="de-AT" dirty="0" err="1"/>
              <a:t>Textspam</a:t>
            </a:r>
            <a:r>
              <a:rPr lang="de-AT" dirty="0"/>
              <a:t>)</a:t>
            </a:r>
          </a:p>
          <a:p>
            <a:pPr lvl="1"/>
            <a:r>
              <a:rPr lang="de-AT" dirty="0"/>
              <a:t>Gebe klare Foren- oder </a:t>
            </a:r>
            <a:r>
              <a:rPr lang="de-AT" dirty="0" err="1"/>
              <a:t>Communityregeln</a:t>
            </a:r>
            <a:r>
              <a:rPr lang="de-AT" dirty="0"/>
              <a:t> vor, die den Nutzer deutlich machen, was erlaubt ist und was nicht.</a:t>
            </a:r>
          </a:p>
          <a:p>
            <a:pPr lvl="1"/>
            <a:r>
              <a:rPr lang="de-AT" dirty="0"/>
              <a:t>Sorge für eine aktive und vor allem zuverlässige Moderation der Inhalte. Es kann passieren, dass einmal fragwürdige Inhalte veröffentlicht werden – diese sollten aber nach Meldungen möglichst schnell entfernt werden</a:t>
            </a:r>
          </a:p>
          <a:p>
            <a:pPr lvl="1"/>
            <a:r>
              <a:rPr lang="de-AT" dirty="0"/>
              <a:t> Wenn du einen Blog betreibst und eine Kommentarfunktion hast, sollte jeder Kommentar manuell freigeschaltet werden. </a:t>
            </a:r>
          </a:p>
        </p:txBody>
      </p:sp>
    </p:spTree>
    <p:extLst>
      <p:ext uri="{BB962C8B-B14F-4D97-AF65-F5344CB8AC3E}">
        <p14:creationId xmlns:p14="http://schemas.microsoft.com/office/powerpoint/2010/main" val="19724469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93F278-51BF-4F87-B70F-8D3B280D438F}"/>
              </a:ext>
            </a:extLst>
          </p:cNvPr>
          <p:cNvSpPr>
            <a:spLocks noGrp="1"/>
          </p:cNvSpPr>
          <p:nvPr>
            <p:ph type="title"/>
          </p:nvPr>
        </p:nvSpPr>
        <p:spPr/>
        <p:txBody>
          <a:bodyPr/>
          <a:lstStyle/>
          <a:p>
            <a:r>
              <a:rPr lang="de-AT" dirty="0">
                <a:effectLst/>
              </a:rPr>
              <a:t>Google-Universal-Search-Integrationen </a:t>
            </a:r>
            <a:endParaRPr lang="de-AT" dirty="0"/>
          </a:p>
        </p:txBody>
      </p:sp>
      <p:sp>
        <p:nvSpPr>
          <p:cNvPr id="3" name="Textplatzhalter 2">
            <a:extLst>
              <a:ext uri="{FF2B5EF4-FFF2-40B4-BE49-F238E27FC236}">
                <a16:creationId xmlns:a16="http://schemas.microsoft.com/office/drawing/2014/main" id="{CA642690-2F71-4076-B1C5-4D3BFA135E32}"/>
              </a:ext>
            </a:extLst>
          </p:cNvPr>
          <p:cNvSpPr>
            <a:spLocks noGrp="1"/>
          </p:cNvSpPr>
          <p:nvPr>
            <p:ph type="body" sz="quarter" idx="13"/>
          </p:nvPr>
        </p:nvSpPr>
        <p:spPr>
          <a:xfrm>
            <a:off x="1062037" y="1891166"/>
            <a:ext cx="10067925" cy="3255763"/>
          </a:xfrm>
        </p:spPr>
        <p:txBody>
          <a:bodyPr/>
          <a:lstStyle/>
          <a:p>
            <a:r>
              <a:rPr lang="de-AT" dirty="0"/>
              <a:t>Als Universal Search bezeichnet man die Suche von Google, die keine reinen Webergebnisse sind, sondern Bilder, Videos oder andere Arten von Content. Manchmal tauchen Ergebnisse der Universal Search in der Websuche auf, wenn die Suchanfrage gut dazu passt – achte auf Universal-Search-Integrationen! Sie sind ein deutliches Zeichen dafür, dass Google diese Art von Inhalten sehr mag!</a:t>
            </a:r>
          </a:p>
          <a:p>
            <a:r>
              <a:rPr lang="de-AT" dirty="0"/>
              <a:t>Google-Universal-Search-Integrationen und ihre Bedeutung:</a:t>
            </a:r>
          </a:p>
          <a:p>
            <a:pPr lvl="1"/>
            <a:r>
              <a:rPr lang="de-AT" dirty="0"/>
              <a:t>Videos: Viele Nutzer erwarten ein Video zu diesem Ergebnis</a:t>
            </a:r>
          </a:p>
          <a:p>
            <a:pPr lvl="1"/>
            <a:r>
              <a:rPr lang="de-AT" dirty="0"/>
              <a:t>Bilder: die Nutzer wollen etwas sehen für dieses Keyword – auf deiner URL sollten sich möglichst passende Bilder befinden</a:t>
            </a:r>
          </a:p>
          <a:p>
            <a:pPr lvl="1"/>
            <a:r>
              <a:rPr lang="de-AT" dirty="0"/>
              <a:t>Shopping: Wenn Produkte von Google Shopping in der Suchergebnisseite eingebaut sind, dann handelt es sich zumindest teilweise um ein transaktionales Keyword</a:t>
            </a:r>
          </a:p>
          <a:p>
            <a:pPr lvl="1"/>
            <a:r>
              <a:rPr lang="de-AT" dirty="0"/>
              <a:t>News: in der Regel tauchen Newsboxen dann auf, wenn derzeit nach dem Keyword häufiger gesucht wird als üblich beziehungsweise es viele aktuelle Meldungen gibt, die den Suchbegriff betreffen</a:t>
            </a:r>
          </a:p>
          <a:p>
            <a:pPr lvl="1"/>
            <a:r>
              <a:rPr lang="de-AT" dirty="0"/>
              <a:t>Maps: Wenn du eine Karte von Google Maps in der normalen Suche siehst, dann ist das ein klares Zeichen dafür, dass Google dieses Keyword als lokale Suchanfrage betrachtet.</a:t>
            </a:r>
          </a:p>
        </p:txBody>
      </p:sp>
    </p:spTree>
    <p:extLst>
      <p:ext uri="{BB962C8B-B14F-4D97-AF65-F5344CB8AC3E}">
        <p14:creationId xmlns:p14="http://schemas.microsoft.com/office/powerpoint/2010/main" val="13958517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322108-EA71-48C2-8D53-F793868D3F55}"/>
              </a:ext>
            </a:extLst>
          </p:cNvPr>
          <p:cNvSpPr>
            <a:spLocks noGrp="1"/>
          </p:cNvSpPr>
          <p:nvPr>
            <p:ph type="title"/>
          </p:nvPr>
        </p:nvSpPr>
        <p:spPr/>
        <p:txBody>
          <a:bodyPr/>
          <a:lstStyle/>
          <a:p>
            <a:r>
              <a:rPr lang="de-AT" dirty="0">
                <a:effectLst/>
              </a:rPr>
              <a:t>Die </a:t>
            </a:r>
            <a:r>
              <a:rPr lang="de-AT" dirty="0" err="1">
                <a:effectLst/>
              </a:rPr>
              <a:t>Keyworddichte</a:t>
            </a:r>
            <a:endParaRPr lang="de-AT" dirty="0"/>
          </a:p>
        </p:txBody>
      </p:sp>
      <p:sp>
        <p:nvSpPr>
          <p:cNvPr id="3" name="Textplatzhalter 2">
            <a:extLst>
              <a:ext uri="{FF2B5EF4-FFF2-40B4-BE49-F238E27FC236}">
                <a16:creationId xmlns:a16="http://schemas.microsoft.com/office/drawing/2014/main" id="{C3C3864E-2807-4BB3-A5C7-39FDF34A85A2}"/>
              </a:ext>
            </a:extLst>
          </p:cNvPr>
          <p:cNvSpPr>
            <a:spLocks noGrp="1"/>
          </p:cNvSpPr>
          <p:nvPr>
            <p:ph type="body" sz="quarter" idx="13"/>
          </p:nvPr>
        </p:nvSpPr>
        <p:spPr>
          <a:xfrm>
            <a:off x="1062037" y="1866008"/>
            <a:ext cx="10067925" cy="3125984"/>
          </a:xfrm>
        </p:spPr>
        <p:txBody>
          <a:bodyPr/>
          <a:lstStyle/>
          <a:p>
            <a:r>
              <a:rPr lang="de-AT" dirty="0"/>
              <a:t>Eines der beliebtesten Themen, wenn man gerade erst mit SEO beginnt, ist das der </a:t>
            </a:r>
            <a:r>
              <a:rPr lang="de-AT" dirty="0" err="1"/>
              <a:t>Keyworddichte</a:t>
            </a:r>
            <a:r>
              <a:rPr lang="de-AT" dirty="0"/>
              <a:t> oder auch Keyword Density. Sie bezeichnet die relative Häufigkeit, wie oft ein Keyword im Verhältnis zum gesamten Content vorkommt.</a:t>
            </a:r>
          </a:p>
          <a:p>
            <a:r>
              <a:rPr lang="de-AT" dirty="0"/>
              <a:t>Tipps:</a:t>
            </a:r>
          </a:p>
          <a:p>
            <a:pPr lvl="1"/>
            <a:r>
              <a:rPr lang="de-AT" dirty="0"/>
              <a:t>Erwähne das Keyword ab und zu in deinem Content – auch in verschiedenen Bereichen des Contents (z.B.: in Überschriften)</a:t>
            </a:r>
          </a:p>
          <a:p>
            <a:pPr lvl="1"/>
            <a:r>
              <a:rPr lang="de-AT" dirty="0"/>
              <a:t>Übertreibe die Erwähnungen des Keywords nicht. Der Text sollte sich einfach und locker lesen. Mehr Erwähnungen führen nicht zu einem besseren Ranking!</a:t>
            </a:r>
          </a:p>
          <a:p>
            <a:pPr lvl="1"/>
            <a:r>
              <a:rPr lang="de-AT" dirty="0"/>
              <a:t>Wenn es sinnvolle Synonyme gibt, kannst du auch solche in den Text einbauen</a:t>
            </a:r>
          </a:p>
          <a:p>
            <a:pPr lvl="1"/>
            <a:r>
              <a:rPr lang="de-AT" dirty="0"/>
              <a:t>Schreibe den Text für den Nutzer. Wenn er für den Nutzer gut ist (und auch gut strukturiert), dann ist er es automatisch auch für Suchmaschinen</a:t>
            </a:r>
          </a:p>
          <a:p>
            <a:r>
              <a:rPr lang="de-AT" dirty="0" err="1"/>
              <a:t>Keyworddichte</a:t>
            </a:r>
            <a:r>
              <a:rPr lang="de-AT" dirty="0"/>
              <a:t> scheint eine tolle Kennzahl zu sein, um die SEO-Tauglichkeit von Content zu verwerten. In Wahrheit hat sie damit wenig zu tun. Verwende das Keyword in deinem Content, gern auch öfter – aber schreibe keine Texte nach </a:t>
            </a:r>
            <a:r>
              <a:rPr lang="de-AT" dirty="0" err="1"/>
              <a:t>Keyworddichte</a:t>
            </a:r>
            <a:r>
              <a:rPr lang="de-AT" dirty="0"/>
              <a:t>!</a:t>
            </a:r>
          </a:p>
        </p:txBody>
      </p:sp>
    </p:spTree>
    <p:extLst>
      <p:ext uri="{BB962C8B-B14F-4D97-AF65-F5344CB8AC3E}">
        <p14:creationId xmlns:p14="http://schemas.microsoft.com/office/powerpoint/2010/main" val="4098888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6386E2-C43A-4577-A323-47062BAE4F4E}"/>
              </a:ext>
            </a:extLst>
          </p:cNvPr>
          <p:cNvSpPr>
            <a:spLocks noGrp="1"/>
          </p:cNvSpPr>
          <p:nvPr>
            <p:ph type="title"/>
          </p:nvPr>
        </p:nvSpPr>
        <p:spPr/>
        <p:txBody>
          <a:bodyPr/>
          <a:lstStyle/>
          <a:p>
            <a:r>
              <a:rPr lang="de-AT" dirty="0">
                <a:effectLst/>
              </a:rPr>
              <a:t>WDF*IDF – Texte nach Kurven schreiben</a:t>
            </a:r>
            <a:endParaRPr lang="de-AT" dirty="0"/>
          </a:p>
        </p:txBody>
      </p:sp>
      <p:sp>
        <p:nvSpPr>
          <p:cNvPr id="3" name="Textplatzhalter 2">
            <a:extLst>
              <a:ext uri="{FF2B5EF4-FFF2-40B4-BE49-F238E27FC236}">
                <a16:creationId xmlns:a16="http://schemas.microsoft.com/office/drawing/2014/main" id="{5A358F36-DB8F-43D5-B70B-622F91FBABF8}"/>
              </a:ext>
            </a:extLst>
          </p:cNvPr>
          <p:cNvSpPr>
            <a:spLocks noGrp="1"/>
          </p:cNvSpPr>
          <p:nvPr>
            <p:ph type="body" sz="quarter" idx="13"/>
          </p:nvPr>
        </p:nvSpPr>
        <p:spPr>
          <a:xfrm>
            <a:off x="338137" y="1194480"/>
            <a:ext cx="11515725" cy="4966833"/>
          </a:xfrm>
        </p:spPr>
        <p:txBody>
          <a:bodyPr numCol="2" spcCol="360000"/>
          <a:lstStyle/>
          <a:p>
            <a:r>
              <a:rPr lang="de-AT" dirty="0"/>
              <a:t>Mit der Formel WDF*IDF kannst du die Terme (also Keywords) identifizieren, die du in deinem Dokument benötigst, damit Suchmaschinen dieses Dokument als relevant(er) für einen Suchbegriff ansehen.</a:t>
            </a:r>
          </a:p>
          <a:p>
            <a:r>
              <a:rPr lang="de-AT" dirty="0"/>
              <a:t>WDF*IDF steht dabei für </a:t>
            </a:r>
            <a:r>
              <a:rPr lang="de-AT" dirty="0" err="1"/>
              <a:t>Within</a:t>
            </a:r>
            <a:r>
              <a:rPr lang="de-AT" dirty="0"/>
              <a:t> </a:t>
            </a:r>
            <a:r>
              <a:rPr lang="de-AT" dirty="0" err="1"/>
              <a:t>Document</a:t>
            </a:r>
            <a:r>
              <a:rPr lang="de-AT" dirty="0"/>
              <a:t> </a:t>
            </a:r>
            <a:r>
              <a:rPr lang="de-AT" dirty="0" err="1"/>
              <a:t>Frequency</a:t>
            </a:r>
            <a:r>
              <a:rPr lang="de-AT" dirty="0"/>
              <a:t> multipliziert mit Inverse </a:t>
            </a:r>
            <a:r>
              <a:rPr lang="de-AT" dirty="0" err="1"/>
              <a:t>Document</a:t>
            </a:r>
            <a:r>
              <a:rPr lang="de-AT" dirty="0"/>
              <a:t> </a:t>
            </a:r>
            <a:r>
              <a:rPr lang="de-AT" dirty="0" err="1"/>
              <a:t>Frequency</a:t>
            </a:r>
            <a:r>
              <a:rPr lang="de-AT" dirty="0"/>
              <a:t>. Im Gegensatz zur </a:t>
            </a:r>
            <a:r>
              <a:rPr lang="de-AT" dirty="0" err="1"/>
              <a:t>Keyworddensity</a:t>
            </a:r>
            <a:r>
              <a:rPr lang="de-AT" dirty="0"/>
              <a:t> bezieht WDF*IDF auch alle anderen Dokumente im Textkorpus mit ein.</a:t>
            </a:r>
            <a:br>
              <a:rPr lang="de-AT" dirty="0"/>
            </a:br>
            <a:r>
              <a:rPr lang="de-AT" dirty="0"/>
              <a:t>Bei der Analyse geht es nicht um die reine </a:t>
            </a:r>
            <a:r>
              <a:rPr lang="de-AT" dirty="0" err="1"/>
              <a:t>Keyworddichte</a:t>
            </a:r>
            <a:r>
              <a:rPr lang="de-AT" dirty="0"/>
              <a:t>, sondern vor allem auch darum, wie sich dein Text im Vergleich zu anderen Texten im gleichen Textkorpus verhält und welche Keywords diese Texte verwenden. Besonderes Augenmerk wird darauf gelegt, wie häufig ein Wort insgesamt (in allen Texten des Google-Index) vorkommt und wie häufig es in Dokumenten vorkommt.</a:t>
            </a:r>
          </a:p>
          <a:p>
            <a:r>
              <a:rPr lang="de-AT" dirty="0"/>
              <a:t>Für eine erste Analyse: </a:t>
            </a:r>
            <a:r>
              <a:rPr lang="de-AT" u="sng" dirty="0">
                <a:hlinkClick r:id="rId2"/>
              </a:rPr>
              <a:t>https://de.ryte.com/lp/wdf</a:t>
            </a:r>
            <a:endParaRPr lang="de-AT" dirty="0"/>
          </a:p>
          <a:p>
            <a:r>
              <a:rPr lang="de-AT" dirty="0"/>
              <a:t>WDF*IDF kann dir dabei helfen, wichtige Begriffe zu entdecken, die du im Zusammenhang mit deinem Keyword in einem Text verwenden könntest. Wenn du dich darauf konzentrierst, in erster Linie einen guten Text zu schreiben, und dabei noch mit einem halben Auge auf WDF*IDF achtest, kann das sicher helfen. Schreibe aber keine Texte stur nach einer Kurve, sondern denk immer in erster Linie an den Nutzer.</a:t>
            </a:r>
          </a:p>
          <a:p>
            <a:r>
              <a:rPr lang="de-AT" dirty="0"/>
              <a:t>WDF*IDF funktioniert übrigens am besten bei Suchbegriffen, die Google als informationsorientiert ansieht, also wenn die Information im Vordergrund der Suchenden steht. Bei transaktionsorientierten Suchanfragen wertet Google den Text nicht so stark, sondern eher andere Faktoren. </a:t>
            </a:r>
          </a:p>
          <a:p>
            <a:r>
              <a:rPr lang="de-AT" dirty="0"/>
              <a:t>Tipps:</a:t>
            </a:r>
          </a:p>
          <a:p>
            <a:pPr lvl="1"/>
            <a:r>
              <a:rPr lang="de-AT" dirty="0"/>
              <a:t>Wenn du einen informativen Text zu einem Thema schreibst, dann sieh dir die Terme an, die eine WDF*IDF-Analyse auswirft. Überleg, ob in deinem Text das eine oder andere Thema tatsächlich noch fehlt, damit der Text wirklich klasse wird</a:t>
            </a:r>
          </a:p>
          <a:p>
            <a:pPr lvl="1"/>
            <a:r>
              <a:rPr lang="de-AT" dirty="0"/>
              <a:t>In sehr umkämpften Bereichen kann es Sinn machen, sich die Terme ganz genau anzusehen. Achte hierbei vor allem auf die Verwendung eines richtig guten Tools. (termlabs.io)</a:t>
            </a:r>
          </a:p>
          <a:p>
            <a:pPr lvl="1"/>
            <a:r>
              <a:rPr lang="de-AT" dirty="0"/>
              <a:t>Denke bitte immer daran dass dein Text gut lesbar und interessant sein muss. Wenn er zwar optimiert, aber unverständlich geschrieben ist, dann wird er keinen Erfolg haben</a:t>
            </a:r>
          </a:p>
          <a:p>
            <a:endParaRPr lang="de-AT" dirty="0"/>
          </a:p>
        </p:txBody>
      </p:sp>
    </p:spTree>
    <p:extLst>
      <p:ext uri="{BB962C8B-B14F-4D97-AF65-F5344CB8AC3E}">
        <p14:creationId xmlns:p14="http://schemas.microsoft.com/office/powerpoint/2010/main" val="4069267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FDC22-0DE2-41EC-934B-C3EE55CDAFF7}"/>
              </a:ext>
            </a:extLst>
          </p:cNvPr>
          <p:cNvSpPr>
            <a:spLocks noGrp="1"/>
          </p:cNvSpPr>
          <p:nvPr>
            <p:ph type="title"/>
          </p:nvPr>
        </p:nvSpPr>
        <p:spPr/>
        <p:txBody>
          <a:bodyPr/>
          <a:lstStyle/>
          <a:p>
            <a:r>
              <a:rPr lang="de-AT" dirty="0">
                <a:effectLst/>
              </a:rPr>
              <a:t>Das Keyword in Auszeichnungen und Listen</a:t>
            </a:r>
            <a:endParaRPr lang="de-AT" dirty="0"/>
          </a:p>
        </p:txBody>
      </p:sp>
      <p:sp>
        <p:nvSpPr>
          <p:cNvPr id="3" name="Textplatzhalter 2">
            <a:extLst>
              <a:ext uri="{FF2B5EF4-FFF2-40B4-BE49-F238E27FC236}">
                <a16:creationId xmlns:a16="http://schemas.microsoft.com/office/drawing/2014/main" id="{6111D398-7B93-41C6-9EE1-5AB3B9F86151}"/>
              </a:ext>
            </a:extLst>
          </p:cNvPr>
          <p:cNvSpPr>
            <a:spLocks noGrp="1"/>
          </p:cNvSpPr>
          <p:nvPr>
            <p:ph type="body" sz="quarter" idx="13"/>
          </p:nvPr>
        </p:nvSpPr>
        <p:spPr>
          <a:xfrm>
            <a:off x="1062037" y="1945595"/>
            <a:ext cx="10067925" cy="2480166"/>
          </a:xfrm>
        </p:spPr>
        <p:txBody>
          <a:bodyPr/>
          <a:lstStyle/>
          <a:p>
            <a:r>
              <a:rPr lang="de-AT" dirty="0"/>
              <a:t>Wenn eine gut strukturierte Auszeichnung dem Leser hilft, kann eine Fettsetzung sich positiv auswirken. Hier sind es Nutzersignale und nicht die Auszeichnungen an sich, die den positiven Effekt bewirken. Ähnlich verhält es sich mit Listen und Aufzählungen. Wenn du Gliederungspunkte verwendest, dann kann sich das positiv auf das Ranking auswirken, weil Nutzer deine Texte leichter lesen können</a:t>
            </a:r>
          </a:p>
          <a:p>
            <a:r>
              <a:rPr lang="de-AT" dirty="0"/>
              <a:t>Gliederungspunkte:</a:t>
            </a:r>
          </a:p>
          <a:p>
            <a:pPr lvl="1"/>
            <a:r>
              <a:rPr lang="de-AT" dirty="0"/>
              <a:t>helfen, einen Text aufzulockern, </a:t>
            </a:r>
          </a:p>
          <a:p>
            <a:pPr lvl="1"/>
            <a:r>
              <a:rPr lang="de-AT" dirty="0"/>
              <a:t>präsentieren Informationen übersichtlich</a:t>
            </a:r>
          </a:p>
          <a:p>
            <a:pPr lvl="1"/>
            <a:r>
              <a:rPr lang="de-AT" dirty="0"/>
              <a:t>und bleiben besser im Gedächtnis </a:t>
            </a:r>
          </a:p>
          <a:p>
            <a:r>
              <a:rPr lang="de-AT" dirty="0"/>
              <a:t>Verwende Gliederungspunkte und Listen, wenn sie Sinn machen. Einen leichten Rankingvorteil kann man dadurch immer gewinnen. </a:t>
            </a:r>
          </a:p>
        </p:txBody>
      </p:sp>
    </p:spTree>
    <p:extLst>
      <p:ext uri="{BB962C8B-B14F-4D97-AF65-F5344CB8AC3E}">
        <p14:creationId xmlns:p14="http://schemas.microsoft.com/office/powerpoint/2010/main" val="1177415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F65ED-97BB-481C-9110-78027FD283BF}"/>
              </a:ext>
            </a:extLst>
          </p:cNvPr>
          <p:cNvSpPr>
            <a:spLocks noGrp="1"/>
          </p:cNvSpPr>
          <p:nvPr>
            <p:ph type="title"/>
          </p:nvPr>
        </p:nvSpPr>
        <p:spPr/>
        <p:txBody>
          <a:bodyPr/>
          <a:lstStyle/>
          <a:p>
            <a:r>
              <a:rPr lang="de-AT" dirty="0">
                <a:effectLst/>
              </a:rPr>
              <a:t>H1 bis H6 </a:t>
            </a:r>
            <a:endParaRPr lang="de-AT" dirty="0"/>
          </a:p>
        </p:txBody>
      </p:sp>
      <p:sp>
        <p:nvSpPr>
          <p:cNvPr id="3" name="Textplatzhalter 2">
            <a:extLst>
              <a:ext uri="{FF2B5EF4-FFF2-40B4-BE49-F238E27FC236}">
                <a16:creationId xmlns:a16="http://schemas.microsoft.com/office/drawing/2014/main" id="{CA002027-7029-42F0-A6DF-9AA61042E8A0}"/>
              </a:ext>
            </a:extLst>
          </p:cNvPr>
          <p:cNvSpPr>
            <a:spLocks noGrp="1"/>
          </p:cNvSpPr>
          <p:nvPr>
            <p:ph type="body" sz="quarter" idx="13"/>
          </p:nvPr>
        </p:nvSpPr>
        <p:spPr>
          <a:xfrm>
            <a:off x="512989" y="1227139"/>
            <a:ext cx="11156497" cy="5021262"/>
          </a:xfrm>
        </p:spPr>
        <p:txBody>
          <a:bodyPr numCol="2" spcCol="360000"/>
          <a:lstStyle/>
          <a:p>
            <a:r>
              <a:rPr lang="de-AT" dirty="0"/>
              <a:t>In einem HTML-Dokument sollte es immer mindestens eine H1-Überschrift geben. Anschließend verwendest du die Überschriften je nach Struktur des Texts. Wenn du also den Text nach einer h2 in mehrere Teile unterteilen willst, bekommen diese Zwischenüberschriften die Auszeichnung h3.</a:t>
            </a:r>
          </a:p>
          <a:p>
            <a:r>
              <a:rPr lang="de-AT" dirty="0"/>
              <a:t>Überschriften helfen dir, den Content gut zu gliedern. Das funktioniert genau wie bei einem Word-Dokument, wo du mit Haupt- und Zwischenüberschriften arbeitest. Strukturiere logisch!</a:t>
            </a:r>
          </a:p>
          <a:p>
            <a:r>
              <a:rPr lang="de-AT" dirty="0"/>
              <a:t>Besonders häufig tauchen Überschriften in Designelementen auf, zum Beispiel in der Sidebar, der Seitenleist von Webseiten, oder im </a:t>
            </a:r>
            <a:r>
              <a:rPr lang="de-AT" dirty="0" err="1"/>
              <a:t>Footer</a:t>
            </a:r>
            <a:r>
              <a:rPr lang="de-AT" dirty="0"/>
              <a:t>, der Fußzeile am Ender einer Webseite. Eigentlich haben sie dort nichts verloren, denn mit HTML-Überschriften gliedert man den Hauptcontent einer Webseite und nicht deren Wiederkehrenden Elemente. </a:t>
            </a:r>
          </a:p>
          <a:p>
            <a:r>
              <a:rPr lang="de-AT" dirty="0"/>
              <a:t>Tipps:</a:t>
            </a:r>
          </a:p>
          <a:p>
            <a:pPr lvl="1"/>
            <a:r>
              <a:rPr lang="de-AT" dirty="0"/>
              <a:t>Verwende mindestens eine H1 pro Dokument</a:t>
            </a:r>
          </a:p>
          <a:p>
            <a:pPr lvl="1"/>
            <a:r>
              <a:rPr lang="de-AT" dirty="0"/>
              <a:t>Gliedere deinen Text durch Überschriften hierarchisch und logisch. Die H1 sollte vor allen anderen Überschriften kommen. Nach einer H2 kommt entweder eine neue H2 mit neuem Thema oder eine H3, die das erste Thema vertieft, aber niemals eine H4</a:t>
            </a:r>
          </a:p>
          <a:p>
            <a:pPr lvl="1"/>
            <a:r>
              <a:rPr lang="de-AT" dirty="0"/>
              <a:t>Vermeide nach Möglichkeit Überschriften im </a:t>
            </a:r>
            <a:r>
              <a:rPr lang="de-AT" dirty="0" err="1"/>
              <a:t>Footer</a:t>
            </a:r>
            <a:r>
              <a:rPr lang="de-AT" dirty="0"/>
              <a:t> oder in der Seitenleiste. Google hat es lieber, wenn sich Überschriften nur im Hauptcontent befinden und nicht in der Seitennavigation verwendet werden. Wenn sie schon dort vorhanden sind, lass sie dort – Überschriften sind kein so wichtiger Rankingfaktor, dass du das Design dafür komplett umbauen musst</a:t>
            </a:r>
          </a:p>
          <a:p>
            <a:pPr lvl="1"/>
            <a:r>
              <a:rPr lang="de-AT" dirty="0"/>
              <a:t>Es ist zwar möglich, dass mittels CSS deine H1 genauso klein erscheint wir dein normaler Content, jedoch solltest du von solchen Tricksereien absehen. Eine H2 sollte auch optisch größer oder auffälliger sein als eine H4</a:t>
            </a:r>
          </a:p>
          <a:p>
            <a:pPr lvl="1"/>
            <a:r>
              <a:rPr lang="de-AT" dirty="0"/>
              <a:t>Nenne das Keyword in deiner H1-Überschrift. Gerne auch in weiteren Überschriften, sofern es Sinn macht und den Lesefluss nicht stört</a:t>
            </a:r>
          </a:p>
          <a:p>
            <a:pPr lvl="1"/>
            <a:r>
              <a:rPr lang="de-AT" dirty="0"/>
              <a:t>Schreibe präzise und schreibe genau, worum es auf deiner Seite oder in dem betreffenden Abschnitt geht</a:t>
            </a:r>
          </a:p>
          <a:p>
            <a:pPr lvl="1"/>
            <a:r>
              <a:rPr lang="de-AT" dirty="0"/>
              <a:t>Deine Überschriften sollten auch alleinstehend funktionieren. Der Leser sollte erahnen können, worum es im folgenden Abschnitt geht, ohne ihn gelesen zu haben</a:t>
            </a:r>
          </a:p>
          <a:p>
            <a:pPr lvl="1"/>
            <a:r>
              <a:rPr lang="de-AT" dirty="0"/>
              <a:t>Zahlen und Listen funktionieren immer sehr gut für den Leser</a:t>
            </a:r>
          </a:p>
          <a:p>
            <a:pPr lvl="1"/>
            <a:r>
              <a:rPr lang="de-AT" dirty="0"/>
              <a:t>Versuche Emotionen zu wecken mit Überschriften</a:t>
            </a:r>
          </a:p>
          <a:p>
            <a:endParaRPr lang="de-AT" dirty="0"/>
          </a:p>
        </p:txBody>
      </p:sp>
    </p:spTree>
    <p:extLst>
      <p:ext uri="{BB962C8B-B14F-4D97-AF65-F5344CB8AC3E}">
        <p14:creationId xmlns:p14="http://schemas.microsoft.com/office/powerpoint/2010/main" val="744630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1F64C-80A8-4771-A3E8-8BD0A4A7ED40}"/>
              </a:ext>
            </a:extLst>
          </p:cNvPr>
          <p:cNvSpPr>
            <a:spLocks noGrp="1"/>
          </p:cNvSpPr>
          <p:nvPr>
            <p:ph type="title"/>
          </p:nvPr>
        </p:nvSpPr>
        <p:spPr/>
        <p:txBody>
          <a:bodyPr/>
          <a:lstStyle/>
          <a:p>
            <a:r>
              <a:rPr lang="de-AT" dirty="0">
                <a:effectLst/>
              </a:rPr>
              <a:t>Schriftarten</a:t>
            </a:r>
            <a:endParaRPr lang="de-AT" dirty="0"/>
          </a:p>
        </p:txBody>
      </p:sp>
      <p:sp>
        <p:nvSpPr>
          <p:cNvPr id="3" name="Textplatzhalter 2">
            <a:extLst>
              <a:ext uri="{FF2B5EF4-FFF2-40B4-BE49-F238E27FC236}">
                <a16:creationId xmlns:a16="http://schemas.microsoft.com/office/drawing/2014/main" id="{7BE24E84-F30C-455A-896C-6AE38A96F261}"/>
              </a:ext>
            </a:extLst>
          </p:cNvPr>
          <p:cNvSpPr>
            <a:spLocks noGrp="1"/>
          </p:cNvSpPr>
          <p:nvPr>
            <p:ph type="body" sz="quarter" idx="13"/>
          </p:nvPr>
        </p:nvSpPr>
        <p:spPr>
          <a:xfrm>
            <a:off x="1062037" y="2238931"/>
            <a:ext cx="10067925" cy="1190069"/>
          </a:xfrm>
        </p:spPr>
        <p:txBody>
          <a:bodyPr/>
          <a:lstStyle/>
          <a:p>
            <a:r>
              <a:rPr lang="de-AT" dirty="0"/>
              <a:t>Für deine Webseite solltest du eine allgemein geläufige Schriftart wählen. Jede Schriftart, die in einem herkömmlichen Browser problemlos dargestellt werden kann, ist auch geeignet für SEO.</a:t>
            </a:r>
          </a:p>
          <a:p>
            <a:r>
              <a:rPr lang="de-AT" dirty="0"/>
              <a:t>In der Regel empfiehlt es sich, Google Web Fonts zu benutzen. </a:t>
            </a:r>
            <a:r>
              <a:rPr lang="de-AT" u="sng" dirty="0">
                <a:hlinkClick r:id="rId2"/>
              </a:rPr>
              <a:t>https://fonts.google.com</a:t>
            </a:r>
            <a:br>
              <a:rPr lang="de-AT" dirty="0"/>
            </a:br>
            <a:r>
              <a:rPr lang="de-AT" dirty="0"/>
              <a:t>Diese Fonts werden – wenn sie nicht beim User auf dem Rechner vorliegen – automatisch komprimiert aus dem Netz heruntergeladen und garantieren so einen schnellen Seitenaufbau, auch wenn du keine Standardfont benutzt.</a:t>
            </a:r>
          </a:p>
        </p:txBody>
      </p:sp>
    </p:spTree>
    <p:extLst>
      <p:ext uri="{BB962C8B-B14F-4D97-AF65-F5344CB8AC3E}">
        <p14:creationId xmlns:p14="http://schemas.microsoft.com/office/powerpoint/2010/main" val="1204390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15479-FB73-4466-BFF0-B5189E01B9E2}"/>
              </a:ext>
            </a:extLst>
          </p:cNvPr>
          <p:cNvSpPr>
            <a:spLocks noGrp="1"/>
          </p:cNvSpPr>
          <p:nvPr>
            <p:ph type="title"/>
          </p:nvPr>
        </p:nvSpPr>
        <p:spPr/>
        <p:txBody>
          <a:bodyPr/>
          <a:lstStyle/>
          <a:p>
            <a:r>
              <a:rPr lang="de-AT" dirty="0">
                <a:effectLst/>
              </a:rPr>
              <a:t>Ausklappbarer Text oder Text in Tabs verstecken</a:t>
            </a:r>
            <a:endParaRPr lang="de-AT" dirty="0"/>
          </a:p>
        </p:txBody>
      </p:sp>
      <p:sp>
        <p:nvSpPr>
          <p:cNvPr id="3" name="Textplatzhalter 2">
            <a:extLst>
              <a:ext uri="{FF2B5EF4-FFF2-40B4-BE49-F238E27FC236}">
                <a16:creationId xmlns:a16="http://schemas.microsoft.com/office/drawing/2014/main" id="{1D3ED54E-FC4A-4F9F-AEED-198F32E29DA5}"/>
              </a:ext>
            </a:extLst>
          </p:cNvPr>
          <p:cNvSpPr>
            <a:spLocks noGrp="1"/>
          </p:cNvSpPr>
          <p:nvPr>
            <p:ph type="body" sz="quarter" idx="13"/>
          </p:nvPr>
        </p:nvSpPr>
        <p:spPr>
          <a:xfrm>
            <a:off x="1062037" y="2238931"/>
            <a:ext cx="10067925" cy="1190069"/>
          </a:xfrm>
        </p:spPr>
        <p:txBody>
          <a:bodyPr/>
          <a:lstStyle/>
          <a:p>
            <a:r>
              <a:rPr lang="de-AT" dirty="0"/>
              <a:t>Verstecke keinen Text mit CSS auf deiner Webseite. Google betrachtet das als Spam und wird deine Webseite aus dem Index entfernen.</a:t>
            </a:r>
          </a:p>
          <a:p>
            <a:r>
              <a:rPr lang="de-AT" dirty="0"/>
              <a:t>Wenn du, um für den Nutzer ein besseres Erlebnis zu haben, Teile des Contents ausklappbar machst oder hinter Tabs versteckst, dann verstoßt du damit nicht gegen die Google-Richtlinien. Du solltest dir jedoch klar sein, dass dieser Content dann vermutlich nicht so gewertet wird wie direkt sichtbare Inhalte. </a:t>
            </a:r>
          </a:p>
        </p:txBody>
      </p:sp>
    </p:spTree>
    <p:extLst>
      <p:ext uri="{BB962C8B-B14F-4D97-AF65-F5344CB8AC3E}">
        <p14:creationId xmlns:p14="http://schemas.microsoft.com/office/powerpoint/2010/main" val="412077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F4E6D62-6817-4D2B-BC06-07EFD041D25A}"/>
              </a:ext>
            </a:extLst>
          </p:cNvPr>
          <p:cNvSpPr>
            <a:spLocks noGrp="1"/>
          </p:cNvSpPr>
          <p:nvPr>
            <p:ph type="title" idx="4294967295"/>
          </p:nvPr>
        </p:nvSpPr>
        <p:spPr/>
        <p:txBody>
          <a:bodyPr>
            <a:normAutofit fontScale="90000"/>
          </a:bodyPr>
          <a:lstStyle/>
          <a:p>
            <a:r>
              <a:rPr lang="de-AT" dirty="0">
                <a:effectLst/>
              </a:rPr>
              <a:t>Die Universal Search und der </a:t>
            </a:r>
            <a:br>
              <a:rPr lang="de-AT" dirty="0">
                <a:effectLst/>
              </a:rPr>
            </a:br>
            <a:r>
              <a:rPr lang="de-AT" dirty="0">
                <a:effectLst/>
              </a:rPr>
              <a:t>Knowledge Graph</a:t>
            </a:r>
            <a:endParaRPr lang="de-AT" dirty="0"/>
          </a:p>
        </p:txBody>
      </p:sp>
    </p:spTree>
    <p:extLst>
      <p:ext uri="{BB962C8B-B14F-4D97-AF65-F5344CB8AC3E}">
        <p14:creationId xmlns:p14="http://schemas.microsoft.com/office/powerpoint/2010/main" val="3664400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2C47B2-51C7-4B76-A52F-D174FEFFA25D}"/>
              </a:ext>
            </a:extLst>
          </p:cNvPr>
          <p:cNvSpPr>
            <a:spLocks noGrp="1"/>
          </p:cNvSpPr>
          <p:nvPr>
            <p:ph type="title"/>
          </p:nvPr>
        </p:nvSpPr>
        <p:spPr/>
        <p:txBody>
          <a:bodyPr/>
          <a:lstStyle/>
          <a:p>
            <a:r>
              <a:rPr lang="de-AT" dirty="0">
                <a:effectLst/>
              </a:rPr>
              <a:t>Die Textlänge</a:t>
            </a:r>
            <a:endParaRPr lang="de-AT" dirty="0"/>
          </a:p>
        </p:txBody>
      </p:sp>
      <p:sp>
        <p:nvSpPr>
          <p:cNvPr id="3" name="Textplatzhalter 2">
            <a:extLst>
              <a:ext uri="{FF2B5EF4-FFF2-40B4-BE49-F238E27FC236}">
                <a16:creationId xmlns:a16="http://schemas.microsoft.com/office/drawing/2014/main" id="{FC62B3E6-2D23-447F-9AB3-5386A1A31E5A}"/>
              </a:ext>
            </a:extLst>
          </p:cNvPr>
          <p:cNvSpPr>
            <a:spLocks noGrp="1"/>
          </p:cNvSpPr>
          <p:nvPr>
            <p:ph type="body" sz="quarter" idx="13"/>
          </p:nvPr>
        </p:nvSpPr>
        <p:spPr>
          <a:xfrm>
            <a:off x="1062037" y="1607219"/>
            <a:ext cx="10067925" cy="3643562"/>
          </a:xfrm>
        </p:spPr>
        <p:txBody>
          <a:bodyPr/>
          <a:lstStyle/>
          <a:p>
            <a:r>
              <a:rPr lang="de-AT" dirty="0"/>
              <a:t>Hat die Länge eines Text Einfluss auf das Ranking? Die Meinungen sind unterschiedlich. Ursprünglich war der typische SEO-Text etwa 200-300 Wörter lang. Ab dieser Länge galt ein Text in den Augen von Google als lang genug, um eine Suchanfrage zu befriedigen. </a:t>
            </a:r>
            <a:br>
              <a:rPr lang="de-AT" dirty="0"/>
            </a:br>
            <a:r>
              <a:rPr lang="de-AT" dirty="0"/>
              <a:t>Auch heute noch hat sich diese Textlänge weitgehend erhalten. Auch wenn Google bereits sehr intelligent ist, eine gewisse Menge lesbaren Tex braucht jede deiner URLs. Kategorietexte sind auch heute noch notwendig. </a:t>
            </a:r>
          </a:p>
          <a:p>
            <a:r>
              <a:rPr lang="de-AT" dirty="0"/>
              <a:t>Letztlich verhält es sich mit der Textlänge und den Rankings so:</a:t>
            </a:r>
          </a:p>
          <a:p>
            <a:pPr lvl="1"/>
            <a:r>
              <a:rPr lang="de-AT" dirty="0"/>
              <a:t>Einzigartiger Content in geringem Maße sollte auf jeder URL vorhanden sein. Damit ist gemeint, Text der sonst nirgends auf der Webseite zu finden ist. In der Regel sind 150 Wörter als unterste Grenze anzusetzen. Besser sind tatsächlich 200-300 Wörter</a:t>
            </a:r>
          </a:p>
          <a:p>
            <a:pPr lvl="1"/>
            <a:r>
              <a:rPr lang="de-AT" dirty="0"/>
              <a:t>Ist der Text kurz, dann kannst du trotzdem für deine </a:t>
            </a:r>
            <a:r>
              <a:rPr lang="de-AT" dirty="0" err="1"/>
              <a:t>Hauptkeyword</a:t>
            </a:r>
            <a:r>
              <a:rPr lang="de-AT" dirty="0"/>
              <a:t> eine sehr gute Position erreichen. Die Textlänge ist hierfür nicht unbedingt ausschlaggebend</a:t>
            </a:r>
          </a:p>
          <a:p>
            <a:pPr lvl="1"/>
            <a:r>
              <a:rPr lang="de-AT" dirty="0"/>
              <a:t>Je länger der Text, für desto mehr Keyword-kombinationen kannst du potenziell ranken. Hier macht sich der </a:t>
            </a:r>
            <a:r>
              <a:rPr lang="de-AT" dirty="0" err="1"/>
              <a:t>Longtail</a:t>
            </a:r>
            <a:r>
              <a:rPr lang="de-AT" dirty="0"/>
              <a:t> bemerkbar. Je mehr Wörter, desto mehr Keyword-Kombinationen kann der Algorithmus finden</a:t>
            </a:r>
          </a:p>
          <a:p>
            <a:pPr lvl="1"/>
            <a:r>
              <a:rPr lang="de-AT" dirty="0"/>
              <a:t>Informationsorientierte Suchen belohnen lange Texte. Für transaktionsorientierte Suchen ist die Textlänge vermutlich weniger ausschlaggebend</a:t>
            </a:r>
          </a:p>
          <a:p>
            <a:pPr lvl="1"/>
            <a:r>
              <a:rPr lang="de-AT" dirty="0"/>
              <a:t>Die Länge ist letztlich nicht ausschlaggebend. Was wichtig ist, ist die Qualität des Texts und der Nutzen für den User.</a:t>
            </a:r>
          </a:p>
        </p:txBody>
      </p:sp>
    </p:spTree>
    <p:extLst>
      <p:ext uri="{BB962C8B-B14F-4D97-AF65-F5344CB8AC3E}">
        <p14:creationId xmlns:p14="http://schemas.microsoft.com/office/powerpoint/2010/main" val="11953806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23EC79-9E83-4557-841F-8CE484006313}"/>
              </a:ext>
            </a:extLst>
          </p:cNvPr>
          <p:cNvSpPr>
            <a:spLocks noGrp="1"/>
          </p:cNvSpPr>
          <p:nvPr>
            <p:ph type="title"/>
          </p:nvPr>
        </p:nvSpPr>
        <p:spPr/>
        <p:txBody>
          <a:bodyPr/>
          <a:lstStyle/>
          <a:p>
            <a:r>
              <a:rPr lang="de-AT" dirty="0">
                <a:effectLst/>
              </a:rPr>
              <a:t>Bilder-SEO</a:t>
            </a:r>
            <a:endParaRPr lang="de-AT" dirty="0"/>
          </a:p>
        </p:txBody>
      </p:sp>
      <p:sp>
        <p:nvSpPr>
          <p:cNvPr id="3" name="Textplatzhalter 2">
            <a:extLst>
              <a:ext uri="{FF2B5EF4-FFF2-40B4-BE49-F238E27FC236}">
                <a16:creationId xmlns:a16="http://schemas.microsoft.com/office/drawing/2014/main" id="{5B97E722-F22A-454E-B62B-0CA37C53F199}"/>
              </a:ext>
            </a:extLst>
          </p:cNvPr>
          <p:cNvSpPr>
            <a:spLocks noGrp="1"/>
          </p:cNvSpPr>
          <p:nvPr>
            <p:ph type="body" sz="quarter" idx="13"/>
          </p:nvPr>
        </p:nvSpPr>
        <p:spPr>
          <a:xfrm>
            <a:off x="1062037" y="2156857"/>
            <a:ext cx="10067925" cy="2544286"/>
          </a:xfrm>
        </p:spPr>
        <p:txBody>
          <a:bodyPr/>
          <a:lstStyle/>
          <a:p>
            <a:r>
              <a:rPr lang="de-AT" dirty="0"/>
              <a:t>Ziele:</a:t>
            </a:r>
          </a:p>
          <a:p>
            <a:pPr marL="800089" lvl="1" indent="-342900">
              <a:buFont typeface="+mj-lt"/>
              <a:buAutoNum type="arabicPeriod"/>
            </a:pPr>
            <a:r>
              <a:rPr lang="de-AT" dirty="0"/>
              <a:t>Die URL, auf der sich Bilder befinden, soll durch Bilder (mit entsprechenden Auszeichnungen) bessere Rankings bekommen</a:t>
            </a:r>
          </a:p>
          <a:p>
            <a:pPr marL="800089" lvl="1" indent="-342900">
              <a:buFont typeface="+mj-lt"/>
              <a:buAutoNum type="arabicPeriod"/>
            </a:pPr>
            <a:r>
              <a:rPr lang="de-AT" dirty="0"/>
              <a:t>Das Bild selbst soll in der Google-Bildersuche besser positioniert werden</a:t>
            </a:r>
          </a:p>
          <a:p>
            <a:r>
              <a:rPr lang="de-AT" dirty="0"/>
              <a:t>Vertiefend hierzu: tagseoblog.de von Martin </a:t>
            </a:r>
            <a:r>
              <a:rPr lang="de-AT" dirty="0" err="1"/>
              <a:t>Mißfeldt</a:t>
            </a:r>
            <a:r>
              <a:rPr lang="de-AT" dirty="0"/>
              <a:t>, ein Experte für Bilder-SEO im deutschsprachigen Raum</a:t>
            </a:r>
          </a:p>
          <a:p>
            <a:r>
              <a:rPr lang="de-AT" dirty="0"/>
              <a:t>Direkt in der Bildersuche zu ranken, lohnt sich vor allem dann, wenn du etwas verkaufen oder anbieten, das man ansehen will. Immer wenn das Aussehen des Produkts eine große Rolle spielt, ist Bilder-SEO relevant.</a:t>
            </a:r>
          </a:p>
          <a:p>
            <a:r>
              <a:rPr lang="de-AT" dirty="0"/>
              <a:t>Google (und auch deine Nutzer) belohnen es, wenn du ansprechende Bilder zeigst. In der Regel ranken URLs mit guten Bildern besser als URLs ohne Bilder. Natürlich kommt das auf das  Thema an, aber ein schönes Bild zur Auflockerung hat auch einem ernsten Text noch nie geschadet. </a:t>
            </a:r>
          </a:p>
        </p:txBody>
      </p:sp>
    </p:spTree>
    <p:extLst>
      <p:ext uri="{BB962C8B-B14F-4D97-AF65-F5344CB8AC3E}">
        <p14:creationId xmlns:p14="http://schemas.microsoft.com/office/powerpoint/2010/main" val="1575929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276F30-B723-4B79-8BD7-1E9009E8FBB7}"/>
              </a:ext>
            </a:extLst>
          </p:cNvPr>
          <p:cNvSpPr>
            <a:spLocks noGrp="1"/>
          </p:cNvSpPr>
          <p:nvPr>
            <p:ph type="title"/>
          </p:nvPr>
        </p:nvSpPr>
        <p:spPr/>
        <p:txBody>
          <a:bodyPr/>
          <a:lstStyle/>
          <a:p>
            <a:r>
              <a:rPr lang="de-AT" dirty="0">
                <a:effectLst/>
              </a:rPr>
              <a:t>Das Alt-Attribut</a:t>
            </a:r>
            <a:endParaRPr lang="de-AT" dirty="0"/>
          </a:p>
        </p:txBody>
      </p:sp>
      <p:sp>
        <p:nvSpPr>
          <p:cNvPr id="3" name="Textplatzhalter 2">
            <a:extLst>
              <a:ext uri="{FF2B5EF4-FFF2-40B4-BE49-F238E27FC236}">
                <a16:creationId xmlns:a16="http://schemas.microsoft.com/office/drawing/2014/main" id="{75C679EC-E5F2-4381-9E67-475E046FB4D2}"/>
              </a:ext>
            </a:extLst>
          </p:cNvPr>
          <p:cNvSpPr>
            <a:spLocks noGrp="1"/>
          </p:cNvSpPr>
          <p:nvPr>
            <p:ph type="body" sz="quarter" idx="13"/>
          </p:nvPr>
        </p:nvSpPr>
        <p:spPr>
          <a:xfrm>
            <a:off x="1062037" y="1096510"/>
            <a:ext cx="10067925" cy="5061899"/>
          </a:xfrm>
        </p:spPr>
        <p:txBody>
          <a:bodyPr/>
          <a:lstStyle/>
          <a:p>
            <a:r>
              <a:rPr lang="de-AT" dirty="0"/>
              <a:t>Das Alt-Attribut ist nicht nur für Google wichtig. Auch Menschen mit Sehbehinderung sind darauf angewiesen. Für blinde Menschen kann das Alt-Attribut vorgelesen werden. Alleine deswegen schon solltest du es korrekt ausfüllen</a:t>
            </a:r>
          </a:p>
          <a:p>
            <a:r>
              <a:rPr lang="de-AT" dirty="0"/>
              <a:t>Tipps:</a:t>
            </a:r>
          </a:p>
          <a:p>
            <a:pPr lvl="1"/>
            <a:r>
              <a:rPr lang="de-AT" dirty="0"/>
              <a:t>Verwende für alle deine Bilder Alt-Attribute, die etwas bedeuten. Für grafische Notwendigkeiten (etwa einfarbige Hintergrundbilder) brauchst du kein Alt-Attribut. </a:t>
            </a:r>
          </a:p>
          <a:p>
            <a:pPr lvl="1"/>
            <a:r>
              <a:rPr lang="de-AT" dirty="0"/>
              <a:t>Idealerweise lautet der Alt-Tag ähnlich wie dein Title-Attribut und die Überschriften. In dem Fall wird das Ranking für dein Keyword noch davon unterstützt. </a:t>
            </a:r>
          </a:p>
          <a:p>
            <a:pPr lvl="1"/>
            <a:r>
              <a:rPr lang="de-AT" dirty="0"/>
              <a:t>Achte darauf, dass das Alt-Attribut nach Möglichkeit im umliegenden Text erwähnt wird, also im Text über oder unter dem Bild – oder in der Bildunterschrift. Google analysiert den Text rund um das Bild herum sehr genau.</a:t>
            </a:r>
          </a:p>
          <a:p>
            <a:pPr lvl="1"/>
            <a:r>
              <a:rPr lang="de-AT" dirty="0"/>
              <a:t>Baue nicht um jeden Preis das Keyword mit ein. Wenn man dein Keyword nicht im Bild sehen kann, dann erwähne es auch nicht – es bringt nichts-</a:t>
            </a:r>
          </a:p>
          <a:p>
            <a:pPr lvl="1"/>
            <a:r>
              <a:rPr lang="de-AT" dirty="0"/>
              <a:t>Idealerweise beinhaltet auch der Dateiname den Bildnamen. Benenne die Datei nicht kryptisch.</a:t>
            </a:r>
          </a:p>
          <a:p>
            <a:pPr lvl="1"/>
            <a:r>
              <a:rPr lang="de-AT" dirty="0"/>
              <a:t>Wenn du das Bild mit einer URL verlinkst, dann zählt das Alt-Attribut als Linktext. Denk daran, wenn du fremde Webseiten verlinkst.</a:t>
            </a:r>
          </a:p>
          <a:p>
            <a:pPr lvl="1"/>
            <a:r>
              <a:rPr lang="de-AT" dirty="0"/>
              <a:t>Neben dem Alt-Attribut gibt es noch das sogenannte title-Attribut. Aus SEO-Sicht brauchst du das jedoch nicht</a:t>
            </a:r>
          </a:p>
          <a:p>
            <a:pPr lvl="1"/>
            <a:r>
              <a:rPr lang="de-AT" dirty="0"/>
              <a:t>Baue das Bild nicht (viel) größer ein, als du es brauchst. Das wirkt sich negativ auf die Ladezeit aus.</a:t>
            </a:r>
          </a:p>
          <a:p>
            <a:r>
              <a:rPr lang="de-AT" dirty="0"/>
              <a:t>Achte darauf, dass die Dateigröße nicht deutlich größer ist als es dargestellt wird. Wenn dein Bild auf der Webseite nur 500px breit ist, binde es nicht mit einer breite von 3.000px ein. Das wirkt sich negativ auf die Ladezeit aus was wiederum schlecht fürs Ranking ist.</a:t>
            </a:r>
          </a:p>
          <a:p>
            <a:r>
              <a:rPr lang="de-AT" dirty="0"/>
              <a:t>Im Alt-Attribut sollte stehen, was man auf dem Bild sehen kann. Täusche Google hier nicht! Google überprüft, ob das Alt-Attribut auch wirklich das beschreibt, was man auf dem Bild sehen kann!</a:t>
            </a:r>
          </a:p>
        </p:txBody>
      </p:sp>
    </p:spTree>
    <p:extLst>
      <p:ext uri="{BB962C8B-B14F-4D97-AF65-F5344CB8AC3E}">
        <p14:creationId xmlns:p14="http://schemas.microsoft.com/office/powerpoint/2010/main" val="174655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0CA5C-9EFA-4DE5-94B6-C9CEA34B73C2}"/>
              </a:ext>
            </a:extLst>
          </p:cNvPr>
          <p:cNvSpPr>
            <a:spLocks noGrp="1"/>
          </p:cNvSpPr>
          <p:nvPr>
            <p:ph type="title"/>
          </p:nvPr>
        </p:nvSpPr>
        <p:spPr/>
        <p:txBody>
          <a:bodyPr/>
          <a:lstStyle/>
          <a:p>
            <a:r>
              <a:rPr lang="de-AT" dirty="0" err="1">
                <a:effectLst/>
              </a:rPr>
              <a:t>Hotlinking</a:t>
            </a:r>
            <a:endParaRPr lang="de-AT" dirty="0"/>
          </a:p>
        </p:txBody>
      </p:sp>
      <p:sp>
        <p:nvSpPr>
          <p:cNvPr id="3" name="Textplatzhalter 2">
            <a:extLst>
              <a:ext uri="{FF2B5EF4-FFF2-40B4-BE49-F238E27FC236}">
                <a16:creationId xmlns:a16="http://schemas.microsoft.com/office/drawing/2014/main" id="{632CFB31-F6E6-4507-AF13-BF98F29A260C}"/>
              </a:ext>
            </a:extLst>
          </p:cNvPr>
          <p:cNvSpPr>
            <a:spLocks noGrp="1"/>
          </p:cNvSpPr>
          <p:nvPr>
            <p:ph type="body" sz="quarter" idx="13"/>
          </p:nvPr>
        </p:nvSpPr>
        <p:spPr>
          <a:xfrm>
            <a:off x="1062037" y="2130652"/>
            <a:ext cx="10067925" cy="1965666"/>
          </a:xfrm>
        </p:spPr>
        <p:txBody>
          <a:bodyPr/>
          <a:lstStyle/>
          <a:p>
            <a:r>
              <a:rPr lang="de-AT" dirty="0"/>
              <a:t>Wenn man ein Bild oder Video von einer fremden Domain einbaut, dann bezeichnet man das als </a:t>
            </a:r>
            <a:r>
              <a:rPr lang="de-AT" dirty="0" err="1"/>
              <a:t>Hotlinking</a:t>
            </a:r>
            <a:r>
              <a:rPr lang="de-AT" dirty="0"/>
              <a:t>. Sobald die Domain, auf der das Bild liegt, nicht die gleiche ist, auf der man das Bild eingebettet sieht, spricht man von einem </a:t>
            </a:r>
            <a:r>
              <a:rPr lang="de-AT" dirty="0" err="1"/>
              <a:t>Hotlink</a:t>
            </a:r>
            <a:r>
              <a:rPr lang="de-AT" dirty="0"/>
              <a:t>.</a:t>
            </a:r>
          </a:p>
          <a:p>
            <a:r>
              <a:rPr lang="de-AT" dirty="0"/>
              <a:t>SEO-Spammer haben sich das </a:t>
            </a:r>
            <a:r>
              <a:rPr lang="de-AT" dirty="0" err="1"/>
              <a:t>Hotlinking</a:t>
            </a:r>
            <a:r>
              <a:rPr lang="de-AT" dirty="0"/>
              <a:t> zu eigen gemacht, indem sie das Bild, das bei häufig verwendeten Suchbegriffen auf Position 1 steht einfach auf ihrer Domain einbinden. Dabei laden sie das Bild nicht auf ihren eigenen Server hoch, sondern verlinken es. Die Spam-Seiten sind darauf spezialisiert, in der Bildersuche weit vorne zu ranken, sodass du es mit demselben Bild schwer haben könntest. Wenn jemand also dein Bild von deiner Webseite eingebunden und dich damit aus der Bildersuche verdrängt hat, dann bist du einem solchen Spammer zum Opfer gefallen. Was du tun kannst, ist, den </a:t>
            </a:r>
            <a:r>
              <a:rPr lang="de-AT" dirty="0" err="1"/>
              <a:t>Hotlink</a:t>
            </a:r>
            <a:r>
              <a:rPr lang="de-AT" dirty="0"/>
              <a:t> zu zerstören, indem du der fremden Webseite via .</a:t>
            </a:r>
            <a:r>
              <a:rPr lang="de-AT" dirty="0" err="1"/>
              <a:t>htaccess</a:t>
            </a:r>
            <a:r>
              <a:rPr lang="de-AT" dirty="0"/>
              <a:t> den Zugriff auf deine Webseite untersagst. Geht allerdings leider erst hinterher…</a:t>
            </a:r>
          </a:p>
        </p:txBody>
      </p:sp>
    </p:spTree>
    <p:extLst>
      <p:ext uri="{BB962C8B-B14F-4D97-AF65-F5344CB8AC3E}">
        <p14:creationId xmlns:p14="http://schemas.microsoft.com/office/powerpoint/2010/main" val="2625693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ACC90-0866-4809-AAC6-F8E844427822}"/>
              </a:ext>
            </a:extLst>
          </p:cNvPr>
          <p:cNvSpPr>
            <a:spLocks noGrp="1"/>
          </p:cNvSpPr>
          <p:nvPr>
            <p:ph type="title" idx="4294967295"/>
          </p:nvPr>
        </p:nvSpPr>
        <p:spPr/>
        <p:txBody>
          <a:bodyPr/>
          <a:lstStyle/>
          <a:p>
            <a:r>
              <a:rPr lang="de-DE" dirty="0" err="1"/>
              <a:t>Duplicate</a:t>
            </a:r>
            <a:r>
              <a:rPr lang="de-DE" dirty="0"/>
              <a:t> Content bekämpfen</a:t>
            </a:r>
            <a:endParaRPr lang="de-AT" dirty="0"/>
          </a:p>
        </p:txBody>
      </p:sp>
      <p:sp>
        <p:nvSpPr>
          <p:cNvPr id="3" name="Textplatzhalter 2">
            <a:extLst>
              <a:ext uri="{FF2B5EF4-FFF2-40B4-BE49-F238E27FC236}">
                <a16:creationId xmlns:a16="http://schemas.microsoft.com/office/drawing/2014/main" id="{C8ECC8C3-8E0D-4D38-9387-FAAFA54D541D}"/>
              </a:ext>
            </a:extLst>
          </p:cNvPr>
          <p:cNvSpPr>
            <a:spLocks noGrp="1"/>
          </p:cNvSpPr>
          <p:nvPr>
            <p:ph type="body" sz="quarter" idx="10"/>
          </p:nvPr>
        </p:nvSpPr>
        <p:spPr/>
        <p:txBody>
          <a:bodyPr/>
          <a:lstStyle/>
          <a:p>
            <a:endParaRPr lang="de-AT"/>
          </a:p>
        </p:txBody>
      </p:sp>
    </p:spTree>
    <p:extLst>
      <p:ext uri="{BB962C8B-B14F-4D97-AF65-F5344CB8AC3E}">
        <p14:creationId xmlns:p14="http://schemas.microsoft.com/office/powerpoint/2010/main" val="4021218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7C024-2E03-4249-A3D9-1400F23F1097}"/>
              </a:ext>
            </a:extLst>
          </p:cNvPr>
          <p:cNvSpPr>
            <a:spLocks noGrp="1"/>
          </p:cNvSpPr>
          <p:nvPr>
            <p:ph type="title"/>
          </p:nvPr>
        </p:nvSpPr>
        <p:spPr/>
        <p:txBody>
          <a:bodyPr/>
          <a:lstStyle/>
          <a:p>
            <a:r>
              <a:rPr lang="de-AT" dirty="0" err="1">
                <a:effectLst/>
              </a:rPr>
              <a:t>Duplicate</a:t>
            </a:r>
            <a:r>
              <a:rPr lang="de-AT" dirty="0">
                <a:effectLst/>
              </a:rPr>
              <a:t> Content</a:t>
            </a:r>
            <a:endParaRPr lang="de-AT" dirty="0"/>
          </a:p>
        </p:txBody>
      </p:sp>
      <p:sp>
        <p:nvSpPr>
          <p:cNvPr id="3" name="Textplatzhalter 2">
            <a:extLst>
              <a:ext uri="{FF2B5EF4-FFF2-40B4-BE49-F238E27FC236}">
                <a16:creationId xmlns:a16="http://schemas.microsoft.com/office/drawing/2014/main" id="{27FEC491-1D11-4E3F-A8E9-AEECA0553597}"/>
              </a:ext>
            </a:extLst>
          </p:cNvPr>
          <p:cNvSpPr>
            <a:spLocks noGrp="1"/>
          </p:cNvSpPr>
          <p:nvPr>
            <p:ph type="body" sz="quarter" idx="13"/>
          </p:nvPr>
        </p:nvSpPr>
        <p:spPr>
          <a:xfrm>
            <a:off x="1062037" y="1749652"/>
            <a:ext cx="10067925" cy="4093941"/>
          </a:xfrm>
        </p:spPr>
        <p:txBody>
          <a:bodyPr/>
          <a:lstStyle/>
          <a:p>
            <a:r>
              <a:rPr lang="de-AT" dirty="0"/>
              <a:t>Als </a:t>
            </a:r>
            <a:r>
              <a:rPr lang="de-AT" dirty="0" err="1"/>
              <a:t>Duplicate</a:t>
            </a:r>
            <a:r>
              <a:rPr lang="de-AT" dirty="0"/>
              <a:t> Content bezeichnet man identische Inhalte, die auf mehreren URLs gleichzeitig existieren. Interner </a:t>
            </a:r>
            <a:r>
              <a:rPr lang="de-AT" dirty="0" err="1"/>
              <a:t>Duplicate</a:t>
            </a:r>
            <a:r>
              <a:rPr lang="de-AT" dirty="0"/>
              <a:t> Content existiert dabei innerhalb einer Domain. Um externen </a:t>
            </a:r>
            <a:r>
              <a:rPr lang="de-AT" dirty="0" err="1"/>
              <a:t>Duplicate</a:t>
            </a:r>
            <a:r>
              <a:rPr lang="de-AT" dirty="0"/>
              <a:t> Content handelt es sich, wenn die Inhalte auf verschiedenen Domains existieren.</a:t>
            </a:r>
          </a:p>
          <a:p>
            <a:r>
              <a:rPr lang="de-AT" dirty="0"/>
              <a:t>Vermeide </a:t>
            </a:r>
            <a:r>
              <a:rPr lang="de-AT" dirty="0" err="1"/>
              <a:t>Duplicate</a:t>
            </a:r>
            <a:r>
              <a:rPr lang="de-AT" dirty="0"/>
              <a:t> Content. Unique Content ist das, was Google gerne sieht!</a:t>
            </a:r>
          </a:p>
          <a:p>
            <a:r>
              <a:rPr lang="de-AT" dirty="0"/>
              <a:t>Es gibt mehrere wichtige Gründe, warum </a:t>
            </a:r>
            <a:r>
              <a:rPr lang="de-AT" dirty="0" err="1"/>
              <a:t>Duplicate</a:t>
            </a:r>
            <a:r>
              <a:rPr lang="de-AT" dirty="0"/>
              <a:t> Content für Google ein Problem ist:</a:t>
            </a:r>
          </a:p>
          <a:p>
            <a:pPr lvl="1"/>
            <a:r>
              <a:rPr lang="de-AT" dirty="0"/>
              <a:t>Vielfalt: Wenn du zehn Suchergebnisse von Google vor dir hast, dann möchtest du zehn unterschiedliche Ergebnisse und nicht zehn Mal das Gleiche, oder?</a:t>
            </a:r>
          </a:p>
          <a:p>
            <a:pPr lvl="1"/>
            <a:r>
              <a:rPr lang="de-AT" dirty="0"/>
              <a:t>Eindeutigkeit: Wenn es den gleichen Inhalt unter mehreren URLs gibt, dann weiß Google nicht, welchen Inhalt es ranken sollte. Wenn die Inhalte auf der gleichen Domain sind, dann ist das vielleicht nicht so schlimm – problematisch wird es aber bei unterschiedlichen Domains. </a:t>
            </a:r>
          </a:p>
          <a:p>
            <a:pPr lvl="1"/>
            <a:r>
              <a:rPr lang="de-AT" dirty="0"/>
              <a:t>Ressourcenersparnis: Einer aussage von Matt </a:t>
            </a:r>
            <a:r>
              <a:rPr lang="de-AT" dirty="0" err="1"/>
              <a:t>Cutts</a:t>
            </a:r>
            <a:r>
              <a:rPr lang="de-AT" dirty="0"/>
              <a:t> (von Google) aus dem Jahr 2013 zufolge ist rund ein Drittel des indexierbaren Internets </a:t>
            </a:r>
            <a:r>
              <a:rPr lang="de-AT" dirty="0" err="1"/>
              <a:t>Duplicate</a:t>
            </a:r>
            <a:r>
              <a:rPr lang="de-AT" dirty="0"/>
              <a:t> Content. Google könnte sich daher ein Drittel seiner Crawl-Ressourcen für den Googlebot sparen, wenn es weniger </a:t>
            </a:r>
            <a:r>
              <a:rPr lang="de-AT" dirty="0" err="1"/>
              <a:t>Duplicate</a:t>
            </a:r>
            <a:r>
              <a:rPr lang="de-AT" dirty="0"/>
              <a:t> Content gäbe</a:t>
            </a:r>
          </a:p>
          <a:p>
            <a:r>
              <a:rPr lang="de-AT" dirty="0"/>
              <a:t>Daher wird </a:t>
            </a:r>
            <a:r>
              <a:rPr lang="de-AT" dirty="0" err="1"/>
              <a:t>Duplicate</a:t>
            </a:r>
            <a:r>
              <a:rPr lang="de-AT" dirty="0"/>
              <a:t> Content nicht gut gerankt und teilweise sogar abgestraft </a:t>
            </a:r>
          </a:p>
          <a:p>
            <a:r>
              <a:rPr lang="de-AT" dirty="0"/>
              <a:t>Wenn du Inhalte von anderen Webseiten ohne Erlaubnis kopierst, dann ist das nicht nur ein verstoß gegen die Google-Richtlinien, sondern auch gegen das Urheberrecht und manchmal auch das Wettbewerbsrecht. Hüte dich vor </a:t>
            </a:r>
            <a:r>
              <a:rPr lang="de-AT" dirty="0" err="1"/>
              <a:t>Contentklau</a:t>
            </a:r>
            <a:r>
              <a:rPr lang="de-AT" dirty="0"/>
              <a:t> und überprüfe auch Texte, die du von Dienstleistern kaufst. </a:t>
            </a:r>
          </a:p>
        </p:txBody>
      </p:sp>
    </p:spTree>
    <p:extLst>
      <p:ext uri="{BB962C8B-B14F-4D97-AF65-F5344CB8AC3E}">
        <p14:creationId xmlns:p14="http://schemas.microsoft.com/office/powerpoint/2010/main" val="1041428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7307C-D22D-473A-A38E-0DB357367144}"/>
              </a:ext>
            </a:extLst>
          </p:cNvPr>
          <p:cNvSpPr>
            <a:spLocks noGrp="1"/>
          </p:cNvSpPr>
          <p:nvPr>
            <p:ph type="title"/>
          </p:nvPr>
        </p:nvSpPr>
        <p:spPr/>
        <p:txBody>
          <a:bodyPr/>
          <a:lstStyle/>
          <a:p>
            <a:r>
              <a:rPr lang="de-AT" dirty="0">
                <a:effectLst/>
              </a:rPr>
              <a:t>Sonderfall: wiederkehrende Textbausteine</a:t>
            </a:r>
            <a:endParaRPr lang="de-AT" dirty="0"/>
          </a:p>
        </p:txBody>
      </p:sp>
      <p:sp>
        <p:nvSpPr>
          <p:cNvPr id="3" name="Textplatzhalter 2">
            <a:extLst>
              <a:ext uri="{FF2B5EF4-FFF2-40B4-BE49-F238E27FC236}">
                <a16:creationId xmlns:a16="http://schemas.microsoft.com/office/drawing/2014/main" id="{A8D97C1B-9434-47A5-BF98-7E1EBAB8F328}"/>
              </a:ext>
            </a:extLst>
          </p:cNvPr>
          <p:cNvSpPr>
            <a:spLocks noGrp="1"/>
          </p:cNvSpPr>
          <p:nvPr>
            <p:ph type="body" sz="quarter" idx="13"/>
          </p:nvPr>
        </p:nvSpPr>
        <p:spPr>
          <a:xfrm>
            <a:off x="1062037" y="2010910"/>
            <a:ext cx="10067925" cy="1706108"/>
          </a:xfrm>
        </p:spPr>
        <p:txBody>
          <a:bodyPr/>
          <a:lstStyle/>
          <a:p>
            <a:r>
              <a:rPr lang="de-AT" dirty="0"/>
              <a:t>Google wertet den gesamten Text einer URL danach aus, ob der Content einzigartig ist oder nicht. Solche Textbausteine behindern Google also.</a:t>
            </a:r>
          </a:p>
          <a:p>
            <a:r>
              <a:rPr lang="de-AT" dirty="0"/>
              <a:t>Minimiere wiederkehrende Textbausteine. Anstatt auf jeder URL die gleichen, umfangreichen Informationen zu geben, weise lieber mit einem Link darauf hin.</a:t>
            </a:r>
          </a:p>
          <a:p>
            <a:r>
              <a:rPr lang="de-AT" dirty="0"/>
              <a:t>Manche Webmaster wollen das Problem dadurch umgehen, dass sie wiederkehrende Texte einfach als Grafiken einbauen. Das ist nicht ratsam, denn es gibt viele Menschen mit Sehbehinderung, die dann diesen Text nicht lesen können. Wenn es sich um juristisch notwendige Texte handelt, kann dir das sogar eine Abmahnung bescheren</a:t>
            </a:r>
          </a:p>
        </p:txBody>
      </p:sp>
    </p:spTree>
    <p:extLst>
      <p:ext uri="{BB962C8B-B14F-4D97-AF65-F5344CB8AC3E}">
        <p14:creationId xmlns:p14="http://schemas.microsoft.com/office/powerpoint/2010/main" val="19716830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31AAC4-52AA-4ADA-AF2D-B6C62268C8A2}"/>
              </a:ext>
            </a:extLst>
          </p:cNvPr>
          <p:cNvSpPr>
            <a:spLocks noGrp="1"/>
          </p:cNvSpPr>
          <p:nvPr>
            <p:ph type="title"/>
          </p:nvPr>
        </p:nvSpPr>
        <p:spPr/>
        <p:txBody>
          <a:bodyPr/>
          <a:lstStyle/>
          <a:p>
            <a:r>
              <a:rPr lang="de-AT" dirty="0">
                <a:effectLst/>
              </a:rPr>
              <a:t>Statuscodes</a:t>
            </a:r>
            <a:endParaRPr lang="de-AT" dirty="0"/>
          </a:p>
        </p:txBody>
      </p:sp>
      <p:sp>
        <p:nvSpPr>
          <p:cNvPr id="3" name="Textplatzhalter 2">
            <a:extLst>
              <a:ext uri="{FF2B5EF4-FFF2-40B4-BE49-F238E27FC236}">
                <a16:creationId xmlns:a16="http://schemas.microsoft.com/office/drawing/2014/main" id="{7BE43A24-439B-4177-B6D4-0F0AE38FA115}"/>
              </a:ext>
            </a:extLst>
          </p:cNvPr>
          <p:cNvSpPr>
            <a:spLocks noGrp="1"/>
          </p:cNvSpPr>
          <p:nvPr>
            <p:ph type="body" sz="quarter" idx="13"/>
          </p:nvPr>
        </p:nvSpPr>
        <p:spPr>
          <a:xfrm>
            <a:off x="1062037" y="2032681"/>
            <a:ext cx="10067925" cy="3255763"/>
          </a:xfrm>
        </p:spPr>
        <p:txBody>
          <a:bodyPr/>
          <a:lstStyle/>
          <a:p>
            <a:r>
              <a:rPr lang="de-AT" dirty="0"/>
              <a:t>Statuscodes sind vom Server gesendete Codes, die etwas über den Status einer URL aussagen. Hier die geläufigsten:</a:t>
            </a:r>
          </a:p>
          <a:p>
            <a:pPr lvl="1"/>
            <a:r>
              <a:rPr lang="de-AT" dirty="0"/>
              <a:t>200 Ok: Diesen code bekommt man selten mit. Er sagt aus, dass alles in Ordnung ist und die Anfrage erfolgreich bearbeitet wurde</a:t>
            </a:r>
          </a:p>
          <a:p>
            <a:pPr lvl="1"/>
            <a:r>
              <a:rPr lang="de-AT" dirty="0"/>
              <a:t>301 </a:t>
            </a:r>
            <a:r>
              <a:rPr lang="de-AT" dirty="0" err="1"/>
              <a:t>Moved</a:t>
            </a:r>
            <a:r>
              <a:rPr lang="de-AT" dirty="0"/>
              <a:t> </a:t>
            </a:r>
            <a:r>
              <a:rPr lang="de-AT" dirty="0" err="1"/>
              <a:t>Permanently</a:t>
            </a:r>
            <a:r>
              <a:rPr lang="de-AT" dirty="0"/>
              <a:t>: Die alte Adresse ist nicht mehr gültig und dauerhaft an eine neue URL weitergeleitet worden</a:t>
            </a:r>
          </a:p>
          <a:p>
            <a:pPr lvl="1"/>
            <a:r>
              <a:rPr lang="de-AT" dirty="0"/>
              <a:t>302 </a:t>
            </a:r>
            <a:r>
              <a:rPr lang="de-AT" dirty="0" err="1"/>
              <a:t>Moved</a:t>
            </a:r>
            <a:r>
              <a:rPr lang="de-AT" dirty="0"/>
              <a:t> </a:t>
            </a:r>
            <a:r>
              <a:rPr lang="de-AT" dirty="0" err="1"/>
              <a:t>Temporarily</a:t>
            </a:r>
            <a:r>
              <a:rPr lang="de-AT" dirty="0"/>
              <a:t>: Die alte Adresse ist nicht mehr gültig, aber nur für kurze Zeit weitergeleitet. Bald ist sie wieder verfügbar</a:t>
            </a:r>
          </a:p>
          <a:p>
            <a:pPr lvl="1"/>
            <a:r>
              <a:rPr lang="de-AT" dirty="0"/>
              <a:t>403 </a:t>
            </a:r>
            <a:r>
              <a:rPr lang="de-AT" dirty="0" err="1"/>
              <a:t>Forbidden</a:t>
            </a:r>
            <a:r>
              <a:rPr lang="de-AT" dirty="0"/>
              <a:t>: Du hast nicht die Erlaubnis, die entsprechende URL aufzurufen. Diesen Statuscodes sieht man oft bei passwortgeschützten Webseiten</a:t>
            </a:r>
          </a:p>
          <a:p>
            <a:pPr lvl="1"/>
            <a:r>
              <a:rPr lang="de-AT" dirty="0"/>
              <a:t>404 Not </a:t>
            </a:r>
            <a:r>
              <a:rPr lang="de-AT" dirty="0" err="1"/>
              <a:t>found</a:t>
            </a:r>
            <a:r>
              <a:rPr lang="de-AT" dirty="0"/>
              <a:t>: Die URL ist nicht verfügbar und wir auch nie wiederkommen</a:t>
            </a:r>
          </a:p>
          <a:p>
            <a:pPr lvl="1"/>
            <a:r>
              <a:rPr lang="de-AT" dirty="0"/>
              <a:t>500 Internal Server Error: Irgendetwas stimmt mit dem Server nicht. Dieser Code wird zum Beispiel gesendet wenn der Server überlastet ist</a:t>
            </a:r>
          </a:p>
          <a:p>
            <a:pPr lvl="1"/>
            <a:r>
              <a:rPr lang="de-AT" dirty="0"/>
              <a:t>418 </a:t>
            </a:r>
            <a:r>
              <a:rPr lang="de-AT" dirty="0" err="1"/>
              <a:t>I’m</a:t>
            </a:r>
            <a:r>
              <a:rPr lang="de-AT" dirty="0"/>
              <a:t> a </a:t>
            </a:r>
            <a:r>
              <a:rPr lang="de-AT" dirty="0" err="1"/>
              <a:t>teapot</a:t>
            </a:r>
            <a:r>
              <a:rPr lang="de-AT" dirty="0"/>
              <a:t>: So kannst du dem Nutzer oder dem Browser (der Kaffee kochen möchte) mitteilen "Ich bin eine Teekanne". </a:t>
            </a:r>
            <a:r>
              <a:rPr lang="de-AT" u="sng" dirty="0">
                <a:hlinkClick r:id="rId2"/>
              </a:rPr>
              <a:t>https://de.wikipedia.org/wiki/Hyper_Text_Coffee_Pot_Control_Protocol</a:t>
            </a:r>
            <a:endParaRPr lang="de-AT" dirty="0"/>
          </a:p>
        </p:txBody>
      </p:sp>
    </p:spTree>
    <p:extLst>
      <p:ext uri="{BB962C8B-B14F-4D97-AF65-F5344CB8AC3E}">
        <p14:creationId xmlns:p14="http://schemas.microsoft.com/office/powerpoint/2010/main" val="24939708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B66DD2-099C-4344-9E1E-E7F61C128317}"/>
              </a:ext>
            </a:extLst>
          </p:cNvPr>
          <p:cNvSpPr>
            <a:spLocks noGrp="1"/>
          </p:cNvSpPr>
          <p:nvPr>
            <p:ph type="title"/>
          </p:nvPr>
        </p:nvSpPr>
        <p:spPr/>
        <p:txBody>
          <a:bodyPr/>
          <a:lstStyle/>
          <a:p>
            <a:r>
              <a:rPr lang="de-AT" dirty="0">
                <a:effectLst/>
              </a:rPr>
              <a:t>Das </a:t>
            </a:r>
            <a:r>
              <a:rPr lang="de-AT" dirty="0" err="1">
                <a:effectLst/>
              </a:rPr>
              <a:t>rel</a:t>
            </a:r>
            <a:r>
              <a:rPr lang="de-AT" dirty="0">
                <a:effectLst/>
              </a:rPr>
              <a:t>="</a:t>
            </a:r>
            <a:r>
              <a:rPr lang="de-AT" dirty="0" err="1">
                <a:effectLst/>
              </a:rPr>
              <a:t>canonical</a:t>
            </a:r>
            <a:r>
              <a:rPr lang="de-AT" dirty="0">
                <a:effectLst/>
              </a:rPr>
              <a:t>"-Attribut</a:t>
            </a:r>
            <a:endParaRPr lang="de-AT" dirty="0"/>
          </a:p>
        </p:txBody>
      </p:sp>
      <p:sp>
        <p:nvSpPr>
          <p:cNvPr id="3" name="Textplatzhalter 2">
            <a:extLst>
              <a:ext uri="{FF2B5EF4-FFF2-40B4-BE49-F238E27FC236}">
                <a16:creationId xmlns:a16="http://schemas.microsoft.com/office/drawing/2014/main" id="{6BBDC685-6CC1-4402-ADF2-68D020570B2C}"/>
              </a:ext>
            </a:extLst>
          </p:cNvPr>
          <p:cNvSpPr>
            <a:spLocks noGrp="1"/>
          </p:cNvSpPr>
          <p:nvPr>
            <p:ph type="body" sz="quarter" idx="13"/>
          </p:nvPr>
        </p:nvSpPr>
        <p:spPr>
          <a:xfrm>
            <a:off x="1062037" y="1188899"/>
            <a:ext cx="10067925" cy="4867999"/>
          </a:xfrm>
        </p:spPr>
        <p:txBody>
          <a:bodyPr/>
          <a:lstStyle/>
          <a:p>
            <a:r>
              <a:rPr lang="de-AT" dirty="0"/>
              <a:t>Mit dem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canonical</a:t>
            </a:r>
            <a:r>
              <a:rPr lang="de-AT" dirty="0">
                <a:latin typeface="Source Code Pro" panose="020B0509030403020204" pitchFamily="49" charset="0"/>
                <a:ea typeface="Source Code Pro" panose="020B0509030403020204" pitchFamily="49" charset="0"/>
              </a:rPr>
              <a:t>"</a:t>
            </a:r>
            <a:r>
              <a:rPr lang="de-AT" dirty="0"/>
              <a:t>-Attribut definiert man eine Haupt-URL, die als kanonisch gelten sollte. Damit kannst du Google mitteilen, welche von mehreren identischen oder fast identischen URLs diejenige ist, die Google in der Suche bevorzugen sollte. Auf diese Weise musst du die identischen URLs nicht weiterleiten.</a:t>
            </a:r>
          </a:p>
          <a:p>
            <a:r>
              <a:rPr lang="de-AT" dirty="0"/>
              <a:t>Das </a:t>
            </a:r>
            <a:r>
              <a:rPr lang="de-AT" dirty="0" err="1"/>
              <a:t>Canonical</a:t>
            </a:r>
            <a:r>
              <a:rPr lang="de-AT" dirty="0"/>
              <a:t>-Attribut wird im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head</a:t>
            </a:r>
            <a:r>
              <a:rPr lang="de-AT" dirty="0">
                <a:latin typeface="Source Code Pro" panose="020B0509030403020204" pitchFamily="49" charset="0"/>
                <a:ea typeface="Source Code Pro" panose="020B0509030403020204" pitchFamily="49" charset="0"/>
              </a:rPr>
              <a:t>&gt;</a:t>
            </a:r>
            <a:r>
              <a:rPr lang="de-AT" dirty="0"/>
              <a:t>-Bereich definiert.</a:t>
            </a:r>
            <a:br>
              <a:rPr lang="de-AT" dirty="0"/>
            </a:br>
            <a:r>
              <a:rPr lang="de-AT" dirty="0">
                <a:latin typeface="Source Code Pro" panose="020B0509030403020204" pitchFamily="49" charset="0"/>
                <a:ea typeface="Source Code Pro" panose="020B0509030403020204" pitchFamily="49" charset="0"/>
              </a:rPr>
              <a:t>&lt;link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canonical</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href</a:t>
            </a:r>
            <a:r>
              <a:rPr lang="de-AT" dirty="0">
                <a:latin typeface="Source Code Pro" panose="020B0509030403020204" pitchFamily="49" charset="0"/>
                <a:ea typeface="Source Code Pro" panose="020B0509030403020204" pitchFamily="49" charset="0"/>
              </a:rPr>
              <a:t>="https://....." /&gt;</a:t>
            </a:r>
          </a:p>
          <a:p>
            <a:r>
              <a:rPr lang="de-AT" dirty="0"/>
              <a:t>Worauf musst du achten:</a:t>
            </a:r>
          </a:p>
          <a:p>
            <a:pPr lvl="1"/>
            <a:r>
              <a:rPr lang="de-AT" dirty="0"/>
              <a:t>Schreibe das </a:t>
            </a:r>
            <a:r>
              <a:rPr lang="de-AT" dirty="0" err="1"/>
              <a:t>Canonical</a:t>
            </a:r>
            <a:r>
              <a:rPr lang="de-AT" dirty="0"/>
              <a:t>-Attribut in den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head</a:t>
            </a:r>
            <a:r>
              <a:rPr lang="de-AT" dirty="0">
                <a:latin typeface="Source Code Pro" panose="020B0509030403020204" pitchFamily="49" charset="0"/>
                <a:ea typeface="Source Code Pro" panose="020B0509030403020204" pitchFamily="49" charset="0"/>
              </a:rPr>
              <a:t>&gt;</a:t>
            </a:r>
            <a:r>
              <a:rPr lang="de-AT" dirty="0"/>
              <a:t>-Bereich des HTML-Dokuments. Sonst wird es ignoriert.</a:t>
            </a:r>
          </a:p>
          <a:p>
            <a:pPr lvl="1"/>
            <a:r>
              <a:rPr lang="de-AT" dirty="0"/>
              <a:t>Es ist völlig in Ordnung und soll sogar so sein, dass die </a:t>
            </a:r>
            <a:r>
              <a:rPr lang="de-AT" dirty="0" err="1"/>
              <a:t>Canonical</a:t>
            </a:r>
            <a:r>
              <a:rPr lang="de-AT" dirty="0"/>
              <a:t>-RUL auf sich selbst verweist. Sie sagt somit: "Ich bin das Original".</a:t>
            </a:r>
          </a:p>
          <a:p>
            <a:pPr lvl="1"/>
            <a:r>
              <a:rPr lang="de-AT" dirty="0"/>
              <a:t>Verwende absolute Links und keine relativen links</a:t>
            </a:r>
          </a:p>
          <a:p>
            <a:pPr lvl="1"/>
            <a:r>
              <a:rPr lang="de-AT" dirty="0"/>
              <a:t>Verwende nur ein </a:t>
            </a:r>
            <a:r>
              <a:rPr lang="de-AT" dirty="0" err="1"/>
              <a:t>Canonical</a:t>
            </a:r>
            <a:r>
              <a:rPr lang="de-AT" dirty="0"/>
              <a:t>-Attribut pro URL. Wenn du mehrere verwendest, wird Google alle ignorieren.</a:t>
            </a:r>
          </a:p>
          <a:p>
            <a:pPr lvl="1"/>
            <a:r>
              <a:rPr lang="de-AT" dirty="0"/>
              <a:t>Verwende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canonical</a:t>
            </a:r>
            <a:r>
              <a:rPr lang="de-AT" dirty="0">
                <a:latin typeface="Source Code Pro" panose="020B0509030403020204" pitchFamily="49" charset="0"/>
                <a:ea typeface="Source Code Pro" panose="020B0509030403020204" pitchFamily="49" charset="0"/>
              </a:rPr>
              <a:t>"</a:t>
            </a:r>
            <a:r>
              <a:rPr lang="de-AT" dirty="0"/>
              <a:t> nicht zusammen mit der Anweisung "</a:t>
            </a:r>
            <a:r>
              <a:rPr lang="de-AT" dirty="0" err="1">
                <a:latin typeface="Source Code Pro" panose="020B0509030403020204" pitchFamily="49" charset="0"/>
                <a:ea typeface="Source Code Pro" panose="020B0509030403020204" pitchFamily="49" charset="0"/>
              </a:rPr>
              <a:t>noindex</a:t>
            </a:r>
            <a:r>
              <a:rPr lang="de-AT" dirty="0"/>
              <a:t>". Es reicht, wenn du </a:t>
            </a:r>
            <a:r>
              <a:rPr lang="de-AT" dirty="0" err="1"/>
              <a:t>Canonical</a:t>
            </a:r>
            <a:r>
              <a:rPr lang="de-AT" dirty="0"/>
              <a:t> verwendest.</a:t>
            </a:r>
          </a:p>
          <a:p>
            <a:pPr lvl="1"/>
            <a:r>
              <a:rPr lang="de-AT" dirty="0"/>
              <a:t>Die Linkpower von externen und internen Links wird auf die kanonische URL übertragen</a:t>
            </a:r>
          </a:p>
          <a:p>
            <a:pPr lvl="1"/>
            <a:r>
              <a:rPr lang="de-AT" dirty="0"/>
              <a:t>Die kanonische URL sollte natürlich auch vorhanden und aufrufbar sein</a:t>
            </a:r>
          </a:p>
          <a:p>
            <a:pPr lvl="1"/>
            <a:r>
              <a:rPr lang="de-AT" dirty="0"/>
              <a:t>Verwende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canonical</a:t>
            </a:r>
            <a:r>
              <a:rPr lang="de-AT" dirty="0">
                <a:latin typeface="Source Code Pro" panose="020B0509030403020204" pitchFamily="49" charset="0"/>
                <a:ea typeface="Source Code Pro" panose="020B0509030403020204" pitchFamily="49" charset="0"/>
              </a:rPr>
              <a:t>"</a:t>
            </a:r>
            <a:r>
              <a:rPr lang="de-AT" dirty="0"/>
              <a:t> nicht für Paginierungsseiten oder mehrseitigen URLs, bei denen du weiterklicken kannst.</a:t>
            </a:r>
          </a:p>
          <a:p>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canonical</a:t>
            </a:r>
            <a:r>
              <a:rPr lang="de-AT" dirty="0">
                <a:latin typeface="Source Code Pro" panose="020B0509030403020204" pitchFamily="49" charset="0"/>
                <a:ea typeface="Source Code Pro" panose="020B0509030403020204" pitchFamily="49" charset="0"/>
              </a:rPr>
              <a:t>"</a:t>
            </a:r>
            <a:r>
              <a:rPr lang="de-AT" dirty="0"/>
              <a:t> funktioniert übrigens auch domainübergreifend. Wenn du also eine zweite, identische Version einer URL auf einer fremden Webseite hast, dann kannst du dort das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canonical</a:t>
            </a:r>
            <a:r>
              <a:rPr lang="de-AT" dirty="0">
                <a:latin typeface="Source Code Pro" panose="020B0509030403020204" pitchFamily="49" charset="0"/>
                <a:ea typeface="Source Code Pro" panose="020B0509030403020204" pitchFamily="49" charset="0"/>
              </a:rPr>
              <a:t>"</a:t>
            </a:r>
            <a:r>
              <a:rPr lang="de-AT" dirty="0"/>
              <a:t>-Attribut verwenden. Entscheidend ist allerdings, dass die Inhalte wirklich sehr ähnlich sind – sonst funktioniert es nicht.</a:t>
            </a:r>
          </a:p>
        </p:txBody>
      </p:sp>
    </p:spTree>
    <p:extLst>
      <p:ext uri="{BB962C8B-B14F-4D97-AF65-F5344CB8AC3E}">
        <p14:creationId xmlns:p14="http://schemas.microsoft.com/office/powerpoint/2010/main" val="22790406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DEF0C-8E5A-409A-8B40-420689D9AD48}"/>
              </a:ext>
            </a:extLst>
          </p:cNvPr>
          <p:cNvSpPr>
            <a:spLocks noGrp="1"/>
          </p:cNvSpPr>
          <p:nvPr>
            <p:ph type="title"/>
          </p:nvPr>
        </p:nvSpPr>
        <p:spPr/>
        <p:txBody>
          <a:bodyPr/>
          <a:lstStyle/>
          <a:p>
            <a:r>
              <a:rPr lang="de-AT" dirty="0">
                <a:effectLst/>
              </a:rPr>
              <a:t>Next und </a:t>
            </a:r>
            <a:r>
              <a:rPr lang="de-AT" dirty="0" err="1">
                <a:effectLst/>
              </a:rPr>
              <a:t>prev</a:t>
            </a:r>
            <a:r>
              <a:rPr lang="de-AT" dirty="0">
                <a:effectLst/>
              </a:rPr>
              <a:t> für paginierte Seiten</a:t>
            </a:r>
            <a:endParaRPr lang="de-AT" dirty="0"/>
          </a:p>
        </p:txBody>
      </p:sp>
      <p:sp>
        <p:nvSpPr>
          <p:cNvPr id="3" name="Textplatzhalter 2">
            <a:extLst>
              <a:ext uri="{FF2B5EF4-FFF2-40B4-BE49-F238E27FC236}">
                <a16:creationId xmlns:a16="http://schemas.microsoft.com/office/drawing/2014/main" id="{81FCC7F4-5854-4EE5-A0CE-D8487AEF8887}"/>
              </a:ext>
            </a:extLst>
          </p:cNvPr>
          <p:cNvSpPr>
            <a:spLocks noGrp="1"/>
          </p:cNvSpPr>
          <p:nvPr>
            <p:ph type="body" sz="quarter" idx="13"/>
          </p:nvPr>
        </p:nvSpPr>
        <p:spPr>
          <a:xfrm>
            <a:off x="1062037" y="1156070"/>
            <a:ext cx="10067925" cy="4545860"/>
          </a:xfrm>
        </p:spPr>
        <p:txBody>
          <a:bodyPr/>
          <a:lstStyle/>
          <a:p>
            <a:r>
              <a:rPr lang="de-AT" dirty="0"/>
              <a:t>Mit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next</a:t>
            </a:r>
            <a:r>
              <a:rPr lang="de-AT" dirty="0">
                <a:latin typeface="Source Code Pro" panose="020B0509030403020204" pitchFamily="49" charset="0"/>
                <a:ea typeface="Source Code Pro" panose="020B0509030403020204" pitchFamily="49" charset="0"/>
              </a:rPr>
              <a:t>"</a:t>
            </a:r>
            <a:r>
              <a:rPr lang="de-AT" dirty="0"/>
              <a:t> und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prev</a:t>
            </a:r>
            <a:r>
              <a:rPr lang="de-AT" dirty="0">
                <a:latin typeface="Source Code Pro" panose="020B0509030403020204" pitchFamily="49" charset="0"/>
                <a:ea typeface="Source Code Pro" panose="020B0509030403020204" pitchFamily="49" charset="0"/>
              </a:rPr>
              <a:t>"</a:t>
            </a:r>
            <a:r>
              <a:rPr lang="de-AT" dirty="0"/>
              <a:t> Attributen kannst du Google mitteilen, dass eine </a:t>
            </a:r>
            <a:r>
              <a:rPr lang="de-AT" dirty="0" err="1"/>
              <a:t>URl</a:t>
            </a:r>
            <a:r>
              <a:rPr lang="de-AT" dirty="0"/>
              <a:t> zu einer Gruppe mehrerer paginierter URLs gehört.</a:t>
            </a:r>
          </a:p>
          <a:p>
            <a:pPr marL="0" indent="0">
              <a:buNone/>
            </a:pPr>
            <a:r>
              <a:rPr lang="de-AT" dirty="0">
                <a:latin typeface="Source Code Pro" panose="020B0509030403020204" pitchFamily="49" charset="0"/>
                <a:ea typeface="Source Code Pro" panose="020B0509030403020204" pitchFamily="49" charset="0"/>
              </a:rPr>
              <a:t>&lt;link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next</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href</a:t>
            </a:r>
            <a:r>
              <a:rPr lang="de-AT" dirty="0">
                <a:latin typeface="Source Code Pro" panose="020B0509030403020204" pitchFamily="49" charset="0"/>
                <a:ea typeface="Source Code Pro" panose="020B0509030403020204" pitchFamily="49" charset="0"/>
              </a:rPr>
              <a:t>="https://....." /&gt;</a:t>
            </a:r>
            <a:br>
              <a:rPr lang="de-AT" dirty="0">
                <a:latin typeface="Source Code Pro" panose="020B0509030403020204" pitchFamily="49" charset="0"/>
                <a:ea typeface="Source Code Pro" panose="020B0509030403020204" pitchFamily="49" charset="0"/>
              </a:rPr>
            </a:br>
            <a:r>
              <a:rPr lang="de-AT" dirty="0">
                <a:latin typeface="Source Code Pro" panose="020B0509030403020204" pitchFamily="49" charset="0"/>
                <a:ea typeface="Source Code Pro" panose="020B0509030403020204" pitchFamily="49" charset="0"/>
              </a:rPr>
              <a:t>&lt;link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prev</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href</a:t>
            </a:r>
            <a:r>
              <a:rPr lang="de-AT" dirty="0">
                <a:latin typeface="Source Code Pro" panose="020B0509030403020204" pitchFamily="49" charset="0"/>
                <a:ea typeface="Source Code Pro" panose="020B0509030403020204" pitchFamily="49" charset="0"/>
              </a:rPr>
              <a:t>="https://....." /&gt;</a:t>
            </a:r>
          </a:p>
          <a:p>
            <a:pPr lvl="1"/>
            <a:r>
              <a:rPr lang="de-AT" dirty="0"/>
              <a:t>Mit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next</a:t>
            </a:r>
            <a:r>
              <a:rPr lang="de-AT" dirty="0">
                <a:latin typeface="Source Code Pro" panose="020B0509030403020204" pitchFamily="49" charset="0"/>
                <a:ea typeface="Source Code Pro" panose="020B0509030403020204" pitchFamily="49" charset="0"/>
              </a:rPr>
              <a:t>"</a:t>
            </a:r>
            <a:r>
              <a:rPr lang="de-AT" dirty="0"/>
              <a:t> zeigst du an, welche Seite nach der URL kommt, auf der man sich gerade befindet</a:t>
            </a:r>
          </a:p>
          <a:p>
            <a:pPr lvl="1"/>
            <a:r>
              <a:rPr lang="de-AT" dirty="0"/>
              <a:t>Mit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prev</a:t>
            </a:r>
            <a:r>
              <a:rPr lang="de-AT" dirty="0">
                <a:latin typeface="Source Code Pro" panose="020B0509030403020204" pitchFamily="49" charset="0"/>
                <a:ea typeface="Source Code Pro" panose="020B0509030403020204" pitchFamily="49" charset="0"/>
              </a:rPr>
              <a:t>"</a:t>
            </a:r>
            <a:r>
              <a:rPr lang="de-AT" dirty="0"/>
              <a:t> gibst du einen Hinweis, welche URL die vorherige Seite war</a:t>
            </a:r>
          </a:p>
          <a:p>
            <a:r>
              <a:rPr lang="de-AT" dirty="0"/>
              <a:t>So kannst du Google mitteilen, dass eine URL sich innerhalb einer Gruppe von mehreren Paginierungsseiten befindet. Das ist häufig der Fall bei </a:t>
            </a:r>
            <a:r>
              <a:rPr lang="de-AT" dirty="0" err="1"/>
              <a:t>Kategorieseiten</a:t>
            </a:r>
            <a:r>
              <a:rPr lang="de-AT" dirty="0"/>
              <a:t> mit mehreren fortlaufenden Seiten, bei </a:t>
            </a:r>
            <a:r>
              <a:rPr lang="de-AT" dirty="0" err="1"/>
              <a:t>Forenthreads</a:t>
            </a:r>
            <a:r>
              <a:rPr lang="de-AT" dirty="0"/>
              <a:t> oder auch bei News- und Blogartikeln über mehrere URLs.</a:t>
            </a:r>
          </a:p>
          <a:p>
            <a:r>
              <a:rPr lang="de-AT" dirty="0"/>
              <a:t>Tipps zur Implementierung</a:t>
            </a:r>
          </a:p>
          <a:p>
            <a:pPr lvl="1"/>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next</a:t>
            </a:r>
            <a:r>
              <a:rPr lang="de-AT" dirty="0"/>
              <a:t>" und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prev</a:t>
            </a:r>
            <a:r>
              <a:rPr lang="de-AT" dirty="0">
                <a:latin typeface="Source Code Pro" panose="020B0509030403020204" pitchFamily="49" charset="0"/>
                <a:ea typeface="Source Code Pro" panose="020B0509030403020204" pitchFamily="49" charset="0"/>
              </a:rPr>
              <a:t>"</a:t>
            </a:r>
            <a:r>
              <a:rPr lang="de-AT" dirty="0"/>
              <a:t> sind wie bei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canonical</a:t>
            </a:r>
            <a:r>
              <a:rPr lang="de-AT" dirty="0">
                <a:latin typeface="Source Code Pro" panose="020B0509030403020204" pitchFamily="49" charset="0"/>
                <a:ea typeface="Source Code Pro" panose="020B0509030403020204" pitchFamily="49" charset="0"/>
              </a:rPr>
              <a:t>"</a:t>
            </a:r>
            <a:r>
              <a:rPr lang="de-AT" dirty="0"/>
              <a:t> lediglich Empfehlungen an Google, die die Suchmaschine umsetzen kann, aber nicht muss</a:t>
            </a:r>
          </a:p>
          <a:p>
            <a:pPr lvl="1"/>
            <a:r>
              <a:rPr lang="de-AT" dirty="0"/>
              <a:t>Leider kannst du nicht wirklich überprüfen, ob es von Google akzeptiert wird. </a:t>
            </a:r>
          </a:p>
          <a:p>
            <a:pPr lvl="1"/>
            <a:r>
              <a:rPr lang="de-AT" dirty="0"/>
              <a:t>Du kannst, wenn du denkst, dass die Seite 2 bis x nicht sehr vorteilhaft in den Suchergebnissen aussieht, die Anweisung </a:t>
            </a:r>
            <a:r>
              <a:rPr lang="de-AT" dirty="0" err="1">
                <a:latin typeface="Source Code Pro" panose="020B0509030403020204" pitchFamily="49" charset="0"/>
                <a:ea typeface="Source Code Pro" panose="020B0509030403020204" pitchFamily="49" charset="0"/>
              </a:rPr>
              <a:t>noindex</a:t>
            </a:r>
            <a:r>
              <a:rPr lang="de-AT" dirty="0"/>
              <a:t> in Kombination mit </a:t>
            </a:r>
            <a:r>
              <a:rPr lang="de-AT" dirty="0" err="1">
                <a:latin typeface="Source Code Pro" panose="020B0509030403020204" pitchFamily="49" charset="0"/>
                <a:ea typeface="Source Code Pro" panose="020B0509030403020204" pitchFamily="49" charset="0"/>
              </a:rPr>
              <a:t>next</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prev</a:t>
            </a:r>
            <a:r>
              <a:rPr lang="de-AT" dirty="0"/>
              <a:t>-Attributen verwenden. Normalerweise macht man das bei </a:t>
            </a:r>
            <a:r>
              <a:rPr lang="de-AT" dirty="0" err="1"/>
              <a:t>Kategorieseiten</a:t>
            </a:r>
            <a:r>
              <a:rPr lang="de-AT" dirty="0"/>
              <a:t> von Onlineshops. Bei </a:t>
            </a:r>
            <a:r>
              <a:rPr lang="de-AT" dirty="0" err="1"/>
              <a:t>Forenthreads</a:t>
            </a:r>
            <a:r>
              <a:rPr lang="de-AT" dirty="0"/>
              <a:t> oder News- bzw. Blogartikeln solltest du hingegen </a:t>
            </a:r>
            <a:r>
              <a:rPr lang="de-AT" dirty="0" err="1">
                <a:latin typeface="Source Code Pro" panose="020B0509030403020204" pitchFamily="49" charset="0"/>
                <a:ea typeface="Source Code Pro" panose="020B0509030403020204" pitchFamily="49" charset="0"/>
              </a:rPr>
              <a:t>noindex</a:t>
            </a:r>
            <a:r>
              <a:rPr lang="de-AT" dirty="0"/>
              <a:t> nicht verwenden.</a:t>
            </a:r>
          </a:p>
          <a:p>
            <a:pPr lvl="1"/>
            <a:r>
              <a:rPr lang="de-AT" dirty="0"/>
              <a:t>Du kannst deine paginierten Seiten unterschiedliche </a:t>
            </a:r>
            <a:r>
              <a:rPr lang="de-AT" dirty="0" err="1"/>
              <a:t>Titles</a:t>
            </a:r>
            <a:r>
              <a:rPr lang="de-AT" dirty="0"/>
              <a:t> und </a:t>
            </a:r>
            <a:r>
              <a:rPr lang="de-AT" dirty="0" err="1"/>
              <a:t>Descriptions</a:t>
            </a:r>
            <a:r>
              <a:rPr lang="de-AT" dirty="0"/>
              <a:t> verpassen. Das wird von Google akzeptiert und ist besonders bei mehrseitigen Nachrichtenartikeln praktisch</a:t>
            </a:r>
          </a:p>
        </p:txBody>
      </p:sp>
    </p:spTree>
    <p:extLst>
      <p:ext uri="{BB962C8B-B14F-4D97-AF65-F5344CB8AC3E}">
        <p14:creationId xmlns:p14="http://schemas.microsoft.com/office/powerpoint/2010/main" val="306726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3A2AAC2-8ECE-4904-A787-5297B541942F}"/>
              </a:ext>
            </a:extLst>
          </p:cNvPr>
          <p:cNvSpPr>
            <a:spLocks noGrp="1"/>
          </p:cNvSpPr>
          <p:nvPr>
            <p:ph type="title"/>
          </p:nvPr>
        </p:nvSpPr>
        <p:spPr/>
        <p:txBody>
          <a:bodyPr/>
          <a:lstStyle/>
          <a:p>
            <a:r>
              <a:rPr lang="de-AT" dirty="0">
                <a:effectLst/>
              </a:rPr>
              <a:t>Die vertikale Suche</a:t>
            </a:r>
            <a:endParaRPr lang="de-AT" dirty="0"/>
          </a:p>
        </p:txBody>
      </p:sp>
      <p:sp>
        <p:nvSpPr>
          <p:cNvPr id="4" name="Textplatzhalter 3">
            <a:extLst>
              <a:ext uri="{FF2B5EF4-FFF2-40B4-BE49-F238E27FC236}">
                <a16:creationId xmlns:a16="http://schemas.microsoft.com/office/drawing/2014/main" id="{4E7AFA5A-C06C-4BF4-A5B2-E45D72098A97}"/>
              </a:ext>
            </a:extLst>
          </p:cNvPr>
          <p:cNvSpPr>
            <a:spLocks noGrp="1"/>
          </p:cNvSpPr>
          <p:nvPr>
            <p:ph type="body" sz="quarter" idx="13"/>
          </p:nvPr>
        </p:nvSpPr>
        <p:spPr>
          <a:xfrm>
            <a:off x="3934777" y="2024698"/>
            <a:ext cx="4322445" cy="2156488"/>
          </a:xfrm>
        </p:spPr>
        <p:txBody>
          <a:bodyPr/>
          <a:lstStyle/>
          <a:p>
            <a:pPr marL="0" indent="0">
              <a:buNone/>
            </a:pPr>
            <a:r>
              <a:rPr lang="de-AT" dirty="0"/>
              <a:t>Google hat mehrere sogenannte vertikale Suchen. Beispielsweise:</a:t>
            </a:r>
          </a:p>
          <a:p>
            <a:pPr lvl="1"/>
            <a:r>
              <a:rPr lang="de-AT" dirty="0"/>
              <a:t>Google Maps</a:t>
            </a:r>
          </a:p>
          <a:p>
            <a:pPr lvl="1"/>
            <a:r>
              <a:rPr lang="de-AT" dirty="0"/>
              <a:t>Google Shopping</a:t>
            </a:r>
          </a:p>
          <a:p>
            <a:pPr lvl="1"/>
            <a:r>
              <a:rPr lang="de-AT" dirty="0"/>
              <a:t>Bildersuche</a:t>
            </a:r>
          </a:p>
          <a:p>
            <a:pPr lvl="1"/>
            <a:r>
              <a:rPr lang="de-AT" dirty="0"/>
              <a:t>Google News</a:t>
            </a:r>
          </a:p>
          <a:p>
            <a:pPr lvl="1"/>
            <a:r>
              <a:rPr lang="de-AT" dirty="0"/>
              <a:t>Videos </a:t>
            </a:r>
          </a:p>
          <a:p>
            <a:pPr lvl="1"/>
            <a:r>
              <a:rPr lang="de-AT" dirty="0"/>
              <a:t>Und noch einiges mehr…</a:t>
            </a:r>
          </a:p>
          <a:p>
            <a:endParaRPr lang="de-AT" dirty="0"/>
          </a:p>
        </p:txBody>
      </p:sp>
    </p:spTree>
    <p:extLst>
      <p:ext uri="{BB962C8B-B14F-4D97-AF65-F5344CB8AC3E}">
        <p14:creationId xmlns:p14="http://schemas.microsoft.com/office/powerpoint/2010/main" val="4021702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565529-3F8A-4955-B25F-ADD0B9936257}"/>
              </a:ext>
            </a:extLst>
          </p:cNvPr>
          <p:cNvSpPr>
            <a:spLocks noGrp="1"/>
          </p:cNvSpPr>
          <p:nvPr>
            <p:ph type="title"/>
          </p:nvPr>
        </p:nvSpPr>
        <p:spPr/>
        <p:txBody>
          <a:bodyPr/>
          <a:lstStyle/>
          <a:p>
            <a:r>
              <a:rPr lang="de-AT" dirty="0" err="1">
                <a:effectLst/>
              </a:rPr>
              <a:t>hreflang</a:t>
            </a:r>
            <a:r>
              <a:rPr lang="de-AT" dirty="0">
                <a:effectLst/>
              </a:rPr>
              <a:t> bei internationalen Webseiten</a:t>
            </a:r>
            <a:endParaRPr lang="de-AT" dirty="0"/>
          </a:p>
        </p:txBody>
      </p:sp>
      <p:sp>
        <p:nvSpPr>
          <p:cNvPr id="3" name="Textplatzhalter 2">
            <a:extLst>
              <a:ext uri="{FF2B5EF4-FFF2-40B4-BE49-F238E27FC236}">
                <a16:creationId xmlns:a16="http://schemas.microsoft.com/office/drawing/2014/main" id="{6EFDE929-5E81-4DD9-A802-038002D79F1D}"/>
              </a:ext>
            </a:extLst>
          </p:cNvPr>
          <p:cNvSpPr>
            <a:spLocks noGrp="1"/>
          </p:cNvSpPr>
          <p:nvPr>
            <p:ph type="body" sz="quarter" idx="13"/>
          </p:nvPr>
        </p:nvSpPr>
        <p:spPr>
          <a:xfrm>
            <a:off x="371475" y="1012924"/>
            <a:ext cx="11483068" cy="3254224"/>
          </a:xfrm>
        </p:spPr>
        <p:txBody>
          <a:bodyPr/>
          <a:lstStyle/>
          <a:p>
            <a:r>
              <a:rPr lang="de-AT" dirty="0" err="1"/>
              <a:t>hreflang</a:t>
            </a:r>
            <a:r>
              <a:rPr lang="de-AT" dirty="0"/>
              <a:t> kann sehr einfach auf verschiedene Arten und Weisen auf der Webseite eingebaut werden</a:t>
            </a:r>
          </a:p>
          <a:p>
            <a:pPr marL="0" indent="0">
              <a:buNone/>
            </a:pPr>
            <a:r>
              <a:rPr lang="de-AT" dirty="0">
                <a:latin typeface="Source Code Pro" panose="020B0509030403020204" pitchFamily="49" charset="0"/>
                <a:ea typeface="Source Code Pro" panose="020B0509030403020204" pitchFamily="49" charset="0"/>
              </a:rPr>
              <a:t>&lt;link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alternate</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href</a:t>
            </a:r>
            <a:r>
              <a:rPr lang="de-AT" dirty="0">
                <a:latin typeface="Source Code Pro" panose="020B0509030403020204" pitchFamily="49" charset="0"/>
                <a:ea typeface="Source Code Pro" panose="020B0509030403020204" pitchFamily="49" charset="0"/>
              </a:rPr>
              <a:t>="https://deutscheVersion" </a:t>
            </a:r>
            <a:r>
              <a:rPr lang="de-AT" dirty="0" err="1">
                <a:latin typeface="Source Code Pro" panose="020B0509030403020204" pitchFamily="49" charset="0"/>
                <a:ea typeface="Source Code Pro" panose="020B0509030403020204" pitchFamily="49" charset="0"/>
              </a:rPr>
              <a:t>hreflang</a:t>
            </a:r>
            <a:r>
              <a:rPr lang="de-AT" dirty="0">
                <a:latin typeface="Source Code Pro" panose="020B0509030403020204" pitchFamily="49" charset="0"/>
                <a:ea typeface="Source Code Pro" panose="020B0509030403020204" pitchFamily="49" charset="0"/>
              </a:rPr>
              <a:t>="de-DE" /&gt;</a:t>
            </a:r>
            <a:br>
              <a:rPr lang="de-AT" dirty="0">
                <a:latin typeface="Source Code Pro" panose="020B0509030403020204" pitchFamily="49" charset="0"/>
                <a:ea typeface="Source Code Pro" panose="020B0509030403020204" pitchFamily="49" charset="0"/>
              </a:rPr>
            </a:br>
            <a:r>
              <a:rPr lang="de-AT" dirty="0">
                <a:latin typeface="Source Code Pro" panose="020B0509030403020204" pitchFamily="49" charset="0"/>
                <a:ea typeface="Source Code Pro" panose="020B0509030403020204" pitchFamily="49" charset="0"/>
              </a:rPr>
              <a:t>&lt;link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alternate</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href</a:t>
            </a:r>
            <a:r>
              <a:rPr lang="de-AT" dirty="0">
                <a:latin typeface="Source Code Pro" panose="020B0509030403020204" pitchFamily="49" charset="0"/>
                <a:ea typeface="Source Code Pro" panose="020B0509030403020204" pitchFamily="49" charset="0"/>
              </a:rPr>
              <a:t>="https://deutscheVersion" </a:t>
            </a:r>
            <a:r>
              <a:rPr lang="de-AT" dirty="0" err="1">
                <a:latin typeface="Source Code Pro" panose="020B0509030403020204" pitchFamily="49" charset="0"/>
                <a:ea typeface="Source Code Pro" panose="020B0509030403020204" pitchFamily="49" charset="0"/>
              </a:rPr>
              <a:t>hreflang</a:t>
            </a:r>
            <a:r>
              <a:rPr lang="de-AT" dirty="0">
                <a:latin typeface="Source Code Pro" panose="020B0509030403020204" pitchFamily="49" charset="0"/>
                <a:ea typeface="Source Code Pro" panose="020B0509030403020204" pitchFamily="49" charset="0"/>
              </a:rPr>
              <a:t>="at-AT" /&gt;</a:t>
            </a:r>
            <a:br>
              <a:rPr lang="de-AT" dirty="0">
                <a:latin typeface="Source Code Pro" panose="020B0509030403020204" pitchFamily="49" charset="0"/>
                <a:ea typeface="Source Code Pro" panose="020B0509030403020204" pitchFamily="49" charset="0"/>
              </a:rPr>
            </a:br>
            <a:r>
              <a:rPr lang="de-AT" dirty="0">
                <a:latin typeface="Source Code Pro" panose="020B0509030403020204" pitchFamily="49" charset="0"/>
                <a:ea typeface="Source Code Pro" panose="020B0509030403020204" pitchFamily="49" charset="0"/>
              </a:rPr>
              <a:t>&lt;link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alternate</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href</a:t>
            </a:r>
            <a:r>
              <a:rPr lang="de-AT" dirty="0">
                <a:latin typeface="Source Code Pro" panose="020B0509030403020204" pitchFamily="49" charset="0"/>
                <a:ea typeface="Source Code Pro" panose="020B0509030403020204" pitchFamily="49" charset="0"/>
              </a:rPr>
              <a:t>="https://deutscheVersion" </a:t>
            </a:r>
            <a:r>
              <a:rPr lang="de-AT" dirty="0" err="1">
                <a:latin typeface="Source Code Pro" panose="020B0509030403020204" pitchFamily="49" charset="0"/>
                <a:ea typeface="Source Code Pro" panose="020B0509030403020204" pitchFamily="49" charset="0"/>
              </a:rPr>
              <a:t>hreflang</a:t>
            </a:r>
            <a:r>
              <a:rPr lang="de-AT" dirty="0">
                <a:latin typeface="Source Code Pro" panose="020B0509030403020204" pitchFamily="49" charset="0"/>
                <a:ea typeface="Source Code Pro" panose="020B0509030403020204" pitchFamily="49" charset="0"/>
              </a:rPr>
              <a:t>="en-GB" /&gt;</a:t>
            </a:r>
          </a:p>
          <a:p>
            <a:r>
              <a:rPr lang="de-AT" dirty="0"/>
              <a:t>Diese Links werden im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head</a:t>
            </a:r>
            <a:r>
              <a:rPr lang="de-AT" dirty="0">
                <a:latin typeface="Source Code Pro" panose="020B0509030403020204" pitchFamily="49" charset="0"/>
                <a:ea typeface="Source Code Pro" panose="020B0509030403020204" pitchFamily="49" charset="0"/>
              </a:rPr>
              <a:t>&gt;</a:t>
            </a:r>
            <a:r>
              <a:rPr lang="de-AT" dirty="0"/>
              <a:t>-Bereich jeder der drei URLs eingebaut. </a:t>
            </a:r>
          </a:p>
          <a:p>
            <a:pPr lvl="1"/>
            <a:r>
              <a:rPr lang="de-AT" dirty="0"/>
              <a:t>Dass eine der URLs dabei auf sich selbst verweist, ist wie beim </a:t>
            </a:r>
            <a:r>
              <a:rPr lang="de-AT" dirty="0" err="1"/>
              <a:t>Canonical</a:t>
            </a:r>
            <a:r>
              <a:rPr lang="de-AT" dirty="0"/>
              <a:t>-Link-Attribut kein Problem</a:t>
            </a:r>
          </a:p>
          <a:p>
            <a:pPr lvl="1"/>
            <a:r>
              <a:rPr lang="de-AT" dirty="0"/>
              <a:t>Es darf nur geringfügige inhaltliche Unterschiede zwischen den URLs geben</a:t>
            </a:r>
          </a:p>
          <a:p>
            <a:pPr lvl="1"/>
            <a:r>
              <a:rPr lang="de-AT" dirty="0"/>
              <a:t>Das erste Kürzel bezeichnet immer die Sprache, das zweite die Region, in der sich der Nutzer befindet. Deutsch wird sowohl in Deutschland als auch in Österreich und der Schweiz gesprochen – daher lautet bei den ersten Links-Attributen das Sprachkürzel "de"</a:t>
            </a:r>
          </a:p>
          <a:p>
            <a:pPr lvl="1"/>
            <a:r>
              <a:rPr lang="de-AT" dirty="0"/>
              <a:t>Es ist in Ordnung, wenn du nur die Sprachen angibst. Wenn du also keine eigene Webseiten für Österreich und die Schweiz hast, dann reich ein bloßes "de" für alle deutschsprachigen Inhalte aus. </a:t>
            </a:r>
          </a:p>
          <a:p>
            <a:r>
              <a:rPr lang="de-AT" dirty="0"/>
              <a:t>Das </a:t>
            </a:r>
            <a:r>
              <a:rPr lang="de-AT" dirty="0" err="1">
                <a:latin typeface="Source Code Pro" panose="020B0509030403020204" pitchFamily="49" charset="0"/>
                <a:ea typeface="Source Code Pro" panose="020B0509030403020204" pitchFamily="49" charset="0"/>
              </a:rPr>
              <a:t>hreflang</a:t>
            </a:r>
            <a:r>
              <a:rPr lang="de-AT" dirty="0"/>
              <a:t>-Attribut zeigt Google bei URLs, die es für mehrere Regionen oder Sprachen gibt, welche URL für jeweils welche Region oder Sprache die richtige ist. Das </a:t>
            </a:r>
            <a:r>
              <a:rPr lang="de-AT" dirty="0" err="1">
                <a:latin typeface="Source Code Pro" panose="020B0509030403020204" pitchFamily="49" charset="0"/>
                <a:ea typeface="Source Code Pro" panose="020B0509030403020204" pitchFamily="49" charset="0"/>
              </a:rPr>
              <a:t>hreflang</a:t>
            </a:r>
            <a:r>
              <a:rPr lang="de-AT" dirty="0"/>
              <a:t>-Attribut kann man im Quelltext, im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head</a:t>
            </a:r>
            <a:r>
              <a:rPr lang="de-AT" dirty="0">
                <a:latin typeface="Source Code Pro" panose="020B0509030403020204" pitchFamily="49" charset="0"/>
                <a:ea typeface="Source Code Pro" panose="020B0509030403020204" pitchFamily="49" charset="0"/>
              </a:rPr>
              <a:t>&gt;</a:t>
            </a:r>
            <a:r>
              <a:rPr lang="de-AT" dirty="0"/>
              <a:t> oder in der Sitemap einbauen</a:t>
            </a:r>
          </a:p>
        </p:txBody>
      </p:sp>
      <p:graphicFrame>
        <p:nvGraphicFramePr>
          <p:cNvPr id="4" name="Tabelle 3">
            <a:extLst>
              <a:ext uri="{FF2B5EF4-FFF2-40B4-BE49-F238E27FC236}">
                <a16:creationId xmlns:a16="http://schemas.microsoft.com/office/drawing/2014/main" id="{85970A04-5142-447F-8A15-76A815BD736A}"/>
              </a:ext>
            </a:extLst>
          </p:cNvPr>
          <p:cNvGraphicFramePr>
            <a:graphicFrameLocks noGrp="1"/>
          </p:cNvGraphicFramePr>
          <p:nvPr>
            <p:extLst>
              <p:ext uri="{D42A27DB-BD31-4B8C-83A1-F6EECF244321}">
                <p14:modId xmlns:p14="http://schemas.microsoft.com/office/powerpoint/2010/main" val="812066030"/>
              </p:ext>
            </p:extLst>
          </p:nvPr>
        </p:nvGraphicFramePr>
        <p:xfrm>
          <a:off x="3169867" y="4466839"/>
          <a:ext cx="5852266" cy="1997017"/>
        </p:xfrm>
        <a:graphic>
          <a:graphicData uri="http://schemas.openxmlformats.org/drawingml/2006/table">
            <a:tbl>
              <a:tblPr firstRow="1" firstCol="1" bandRow="1">
                <a:tableStyleId>{073A0DAA-6AF3-43AB-8588-CEC1D06C72B9}</a:tableStyleId>
              </a:tblPr>
              <a:tblGrid>
                <a:gridCol w="3971407">
                  <a:extLst>
                    <a:ext uri="{9D8B030D-6E8A-4147-A177-3AD203B41FA5}">
                      <a16:colId xmlns:a16="http://schemas.microsoft.com/office/drawing/2014/main" val="342746143"/>
                    </a:ext>
                  </a:extLst>
                </a:gridCol>
                <a:gridCol w="1880859">
                  <a:extLst>
                    <a:ext uri="{9D8B030D-6E8A-4147-A177-3AD203B41FA5}">
                      <a16:colId xmlns:a16="http://schemas.microsoft.com/office/drawing/2014/main" val="1641792893"/>
                    </a:ext>
                  </a:extLst>
                </a:gridCol>
              </a:tblGrid>
              <a:tr h="0">
                <a:tc>
                  <a:txBody>
                    <a:bodyPr/>
                    <a:lstStyle/>
                    <a:p>
                      <a:pPr>
                        <a:lnSpc>
                          <a:spcPct val="107000"/>
                        </a:lnSpc>
                        <a:spcAft>
                          <a:spcPts val="0"/>
                        </a:spcAft>
                      </a:pPr>
                      <a:r>
                        <a:rPr lang="de-AT" sz="1200" dirty="0">
                          <a:effectLst/>
                        </a:rPr>
                        <a:t>Sprache und Land</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err="1">
                          <a:effectLst/>
                        </a:rPr>
                        <a:t>hreflang</a:t>
                      </a:r>
                      <a:r>
                        <a:rPr lang="de-AT" sz="1200" dirty="0">
                          <a:effectLst/>
                        </a:rPr>
                        <a:t>-Kürzel</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8624825"/>
                  </a:ext>
                </a:extLst>
              </a:tr>
              <a:tr h="0">
                <a:tc>
                  <a:txBody>
                    <a:bodyPr/>
                    <a:lstStyle/>
                    <a:p>
                      <a:pPr>
                        <a:lnSpc>
                          <a:spcPct val="107000"/>
                        </a:lnSpc>
                        <a:spcAft>
                          <a:spcPts val="0"/>
                        </a:spcAft>
                      </a:pPr>
                      <a:r>
                        <a:rPr lang="de-AT" sz="1200" dirty="0">
                          <a:effectLst/>
                        </a:rPr>
                        <a:t>Deutsch, Deutschland</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a:effectLst/>
                        </a:rPr>
                        <a:t>de-DE</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2313164"/>
                  </a:ext>
                </a:extLst>
              </a:tr>
              <a:tr h="0">
                <a:tc>
                  <a:txBody>
                    <a:bodyPr/>
                    <a:lstStyle/>
                    <a:p>
                      <a:pPr>
                        <a:lnSpc>
                          <a:spcPct val="107000"/>
                        </a:lnSpc>
                        <a:spcAft>
                          <a:spcPts val="0"/>
                        </a:spcAft>
                      </a:pPr>
                      <a:r>
                        <a:rPr lang="de-AT" sz="1200" dirty="0">
                          <a:effectLst/>
                        </a:rPr>
                        <a:t>Deutsch, Österreich</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a:effectLst/>
                        </a:rPr>
                        <a:t>de-AT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5277747"/>
                  </a:ext>
                </a:extLst>
              </a:tr>
              <a:tr h="0">
                <a:tc>
                  <a:txBody>
                    <a:bodyPr/>
                    <a:lstStyle/>
                    <a:p>
                      <a:pPr>
                        <a:lnSpc>
                          <a:spcPct val="107000"/>
                        </a:lnSpc>
                        <a:spcAft>
                          <a:spcPts val="0"/>
                        </a:spcAft>
                      </a:pPr>
                      <a:r>
                        <a:rPr lang="de-AT" sz="1200" dirty="0">
                          <a:effectLst/>
                        </a:rPr>
                        <a:t>Deutsch (für </a:t>
                      </a:r>
                      <a:r>
                        <a:rPr lang="de-AT" sz="1200" dirty="0" err="1">
                          <a:effectLst/>
                        </a:rPr>
                        <a:t>deutschland</a:t>
                      </a:r>
                      <a:r>
                        <a:rPr lang="de-AT" sz="1200" dirty="0">
                          <a:effectLst/>
                        </a:rPr>
                        <a:t>, Österreich, Schweiz)</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a:effectLst/>
                        </a:rPr>
                        <a:t>de </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7020357"/>
                  </a:ext>
                </a:extLst>
              </a:tr>
              <a:tr h="0">
                <a:tc>
                  <a:txBody>
                    <a:bodyPr/>
                    <a:lstStyle/>
                    <a:p>
                      <a:pPr>
                        <a:lnSpc>
                          <a:spcPct val="107000"/>
                        </a:lnSpc>
                        <a:spcAft>
                          <a:spcPts val="0"/>
                        </a:spcAft>
                      </a:pPr>
                      <a:r>
                        <a:rPr lang="de-AT" sz="1200" dirty="0">
                          <a:effectLst/>
                        </a:rPr>
                        <a:t>Englisch, United Kingdom</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a:effectLst/>
                        </a:rPr>
                        <a:t>en-GB</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14251"/>
                  </a:ext>
                </a:extLst>
              </a:tr>
              <a:tr h="0">
                <a:tc>
                  <a:txBody>
                    <a:bodyPr/>
                    <a:lstStyle/>
                    <a:p>
                      <a:pPr>
                        <a:lnSpc>
                          <a:spcPct val="107000"/>
                        </a:lnSpc>
                        <a:spcAft>
                          <a:spcPts val="0"/>
                        </a:spcAft>
                      </a:pPr>
                      <a:r>
                        <a:rPr lang="de-AT" sz="1200" dirty="0">
                          <a:effectLst/>
                        </a:rPr>
                        <a:t>Englisch, USA</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a:effectLst/>
                        </a:rPr>
                        <a:t>en-US</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6632662"/>
                  </a:ext>
                </a:extLst>
              </a:tr>
              <a:tr h="0">
                <a:tc>
                  <a:txBody>
                    <a:bodyPr/>
                    <a:lstStyle/>
                    <a:p>
                      <a:pPr>
                        <a:lnSpc>
                          <a:spcPct val="107000"/>
                        </a:lnSpc>
                        <a:spcAft>
                          <a:spcPts val="0"/>
                        </a:spcAft>
                      </a:pPr>
                      <a:r>
                        <a:rPr lang="de-AT" sz="1200" dirty="0">
                          <a:effectLst/>
                        </a:rPr>
                        <a:t>Französisch, Frankreich</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err="1">
                          <a:effectLst/>
                        </a:rPr>
                        <a:t>fr</a:t>
                      </a:r>
                      <a:r>
                        <a:rPr lang="de-AT" sz="1200" dirty="0">
                          <a:effectLst/>
                        </a:rPr>
                        <a:t>-FR</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0955478"/>
                  </a:ext>
                </a:extLst>
              </a:tr>
              <a:tr h="0">
                <a:tc>
                  <a:txBody>
                    <a:bodyPr/>
                    <a:lstStyle/>
                    <a:p>
                      <a:pPr>
                        <a:lnSpc>
                          <a:spcPct val="107000"/>
                        </a:lnSpc>
                        <a:spcAft>
                          <a:spcPts val="0"/>
                        </a:spcAft>
                      </a:pPr>
                      <a:r>
                        <a:rPr lang="de-AT" sz="1200" dirty="0">
                          <a:effectLst/>
                        </a:rPr>
                        <a:t>Italienisch, Italien</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err="1">
                          <a:effectLst/>
                        </a:rPr>
                        <a:t>it</a:t>
                      </a:r>
                      <a:r>
                        <a:rPr lang="de-AT" sz="1200" dirty="0">
                          <a:effectLst/>
                        </a:rPr>
                        <a:t>-IT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4568661"/>
                  </a:ext>
                </a:extLst>
              </a:tr>
              <a:tr h="0">
                <a:tc>
                  <a:txBody>
                    <a:bodyPr/>
                    <a:lstStyle/>
                    <a:p>
                      <a:pPr>
                        <a:lnSpc>
                          <a:spcPct val="107000"/>
                        </a:lnSpc>
                        <a:spcAft>
                          <a:spcPts val="0"/>
                        </a:spcAft>
                      </a:pPr>
                      <a:r>
                        <a:rPr lang="de-AT" sz="1200" dirty="0">
                          <a:effectLst/>
                        </a:rPr>
                        <a:t>Niederländisch, Niederlande</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err="1">
                          <a:effectLst/>
                        </a:rPr>
                        <a:t>nl</a:t>
                      </a:r>
                      <a:r>
                        <a:rPr lang="de-AT" sz="1200" dirty="0">
                          <a:effectLst/>
                        </a:rPr>
                        <a:t>-NL</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4625053"/>
                  </a:ext>
                </a:extLst>
              </a:tr>
              <a:tr h="0">
                <a:tc>
                  <a:txBody>
                    <a:bodyPr/>
                    <a:lstStyle/>
                    <a:p>
                      <a:pPr>
                        <a:lnSpc>
                          <a:spcPct val="107000"/>
                        </a:lnSpc>
                        <a:spcAft>
                          <a:spcPts val="0"/>
                        </a:spcAft>
                      </a:pPr>
                      <a:r>
                        <a:rPr lang="de-AT" sz="1200" dirty="0">
                          <a:effectLst/>
                        </a:rPr>
                        <a:t>Tschechien, Tschechische Republik</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err="1">
                          <a:effectLst/>
                        </a:rPr>
                        <a:t>cs</a:t>
                      </a:r>
                      <a:r>
                        <a:rPr lang="de-AT" sz="1200" dirty="0">
                          <a:effectLst/>
                        </a:rPr>
                        <a:t>-CZ</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4161952"/>
                  </a:ext>
                </a:extLst>
              </a:tr>
              <a:tr h="0">
                <a:tc>
                  <a:txBody>
                    <a:bodyPr/>
                    <a:lstStyle/>
                    <a:p>
                      <a:pPr>
                        <a:lnSpc>
                          <a:spcPct val="107000"/>
                        </a:lnSpc>
                        <a:spcAft>
                          <a:spcPts val="0"/>
                        </a:spcAft>
                      </a:pPr>
                      <a:r>
                        <a:rPr lang="de-AT" sz="1200" dirty="0" err="1">
                          <a:effectLst/>
                        </a:rPr>
                        <a:t>usw</a:t>
                      </a:r>
                      <a:r>
                        <a:rPr lang="de-AT" sz="1200" dirty="0">
                          <a:effectLst/>
                        </a:rPr>
                        <a: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AT" sz="1200" dirty="0" err="1">
                          <a:effectLst/>
                        </a:rPr>
                        <a:t>usw</a:t>
                      </a:r>
                      <a:r>
                        <a:rPr lang="de-AT" sz="1200" dirty="0">
                          <a:effectLst/>
                        </a:rPr>
                        <a: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4416834"/>
                  </a:ext>
                </a:extLst>
              </a:tr>
            </a:tbl>
          </a:graphicData>
        </a:graphic>
      </p:graphicFrame>
    </p:spTree>
    <p:extLst>
      <p:ext uri="{BB962C8B-B14F-4D97-AF65-F5344CB8AC3E}">
        <p14:creationId xmlns:p14="http://schemas.microsoft.com/office/powerpoint/2010/main" val="14162892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DEFF7EA-3393-485C-9732-002E38E8C0B7}"/>
              </a:ext>
            </a:extLst>
          </p:cNvPr>
          <p:cNvSpPr>
            <a:spLocks noGrp="1"/>
          </p:cNvSpPr>
          <p:nvPr>
            <p:ph type="title" idx="4294967295"/>
          </p:nvPr>
        </p:nvSpPr>
        <p:spPr/>
        <p:txBody>
          <a:bodyPr/>
          <a:lstStyle/>
          <a:p>
            <a:r>
              <a:rPr lang="de-DE" dirty="0"/>
              <a:t>Crawling </a:t>
            </a:r>
            <a:br>
              <a:rPr lang="de-DE" dirty="0"/>
            </a:br>
            <a:r>
              <a:rPr lang="de-DE" dirty="0"/>
              <a:t>&amp; </a:t>
            </a:r>
            <a:br>
              <a:rPr lang="de-DE" dirty="0"/>
            </a:br>
            <a:r>
              <a:rPr lang="de-DE" dirty="0"/>
              <a:t>interne Verlinkung</a:t>
            </a:r>
            <a:endParaRPr lang="de-AT" dirty="0"/>
          </a:p>
        </p:txBody>
      </p:sp>
      <p:sp>
        <p:nvSpPr>
          <p:cNvPr id="2" name="Textplatzhalter 1">
            <a:extLst>
              <a:ext uri="{FF2B5EF4-FFF2-40B4-BE49-F238E27FC236}">
                <a16:creationId xmlns:a16="http://schemas.microsoft.com/office/drawing/2014/main" id="{31018D8E-ABE9-4C8F-8D8A-6C9DD2545670}"/>
              </a:ext>
            </a:extLst>
          </p:cNvPr>
          <p:cNvSpPr>
            <a:spLocks noGrp="1"/>
          </p:cNvSpPr>
          <p:nvPr>
            <p:ph type="body" sz="quarter" idx="10"/>
          </p:nvPr>
        </p:nvSpPr>
        <p:spPr/>
        <p:txBody>
          <a:bodyPr/>
          <a:lstStyle/>
          <a:p>
            <a:endParaRPr lang="de-AT"/>
          </a:p>
        </p:txBody>
      </p:sp>
    </p:spTree>
    <p:extLst>
      <p:ext uri="{BB962C8B-B14F-4D97-AF65-F5344CB8AC3E}">
        <p14:creationId xmlns:p14="http://schemas.microsoft.com/office/powerpoint/2010/main" val="51432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CEA28-3F54-4244-BBD2-CA54726D70C5}"/>
              </a:ext>
            </a:extLst>
          </p:cNvPr>
          <p:cNvSpPr>
            <a:spLocks noGrp="1"/>
          </p:cNvSpPr>
          <p:nvPr>
            <p:ph type="title"/>
          </p:nvPr>
        </p:nvSpPr>
        <p:spPr/>
        <p:txBody>
          <a:bodyPr/>
          <a:lstStyle/>
          <a:p>
            <a:r>
              <a:rPr lang="de-AT" dirty="0" err="1">
                <a:effectLst/>
              </a:rPr>
              <a:t>Webcrawler</a:t>
            </a:r>
            <a:r>
              <a:rPr lang="de-AT" dirty="0">
                <a:effectLst/>
              </a:rPr>
              <a:t> und User </a:t>
            </a:r>
            <a:r>
              <a:rPr lang="de-AT" dirty="0" err="1">
                <a:effectLst/>
              </a:rPr>
              <a:t>Agents</a:t>
            </a:r>
            <a:endParaRPr lang="de-AT" dirty="0">
              <a:effectLst/>
            </a:endParaRPr>
          </a:p>
        </p:txBody>
      </p:sp>
      <p:sp>
        <p:nvSpPr>
          <p:cNvPr id="3" name="Textplatzhalter 2">
            <a:extLst>
              <a:ext uri="{FF2B5EF4-FFF2-40B4-BE49-F238E27FC236}">
                <a16:creationId xmlns:a16="http://schemas.microsoft.com/office/drawing/2014/main" id="{AAF56359-0C16-4F7C-BBC1-AA59FEBB74EC}"/>
              </a:ext>
            </a:extLst>
          </p:cNvPr>
          <p:cNvSpPr>
            <a:spLocks noGrp="1"/>
          </p:cNvSpPr>
          <p:nvPr>
            <p:ph type="body" sz="quarter" idx="13"/>
          </p:nvPr>
        </p:nvSpPr>
        <p:spPr>
          <a:xfrm>
            <a:off x="1062037" y="1930128"/>
            <a:ext cx="10067925" cy="2997744"/>
          </a:xfrm>
        </p:spPr>
        <p:txBody>
          <a:bodyPr/>
          <a:lstStyle/>
          <a:p>
            <a:r>
              <a:rPr lang="de-AT" dirty="0"/>
              <a:t>Wie findet Google überhaupt neue Inhalte? Das Verfahren dazu nennt sich Crawling und ist nichts anderes als ein systematisches </a:t>
            </a:r>
            <a:r>
              <a:rPr lang="de-AT" dirty="0" err="1"/>
              <a:t>Durchfosten</a:t>
            </a:r>
            <a:r>
              <a:rPr lang="de-AT" dirty="0"/>
              <a:t> des Internet. Der Googlebot gehört zur Familie der </a:t>
            </a:r>
            <a:r>
              <a:rPr lang="de-AT" dirty="0" err="1"/>
              <a:t>Webcrawler</a:t>
            </a:r>
            <a:r>
              <a:rPr lang="de-AT" dirty="0"/>
              <a:t> oder auch Spider genannt. Er findet neue URLs über Links auf den URLs, die er gerade crawlt, und hangelt sich so von einer URL zur nächsten, wobei er natürlich auch Links zu anderen Domains folgt und damit nach und nach das gesamte Web wie eine Spinne durchwandert. Daher auch der Name Spider.</a:t>
            </a:r>
          </a:p>
          <a:p>
            <a:r>
              <a:rPr lang="de-AT" dirty="0"/>
              <a:t>Es gibt nicht nur den Googlebot, sondern auch andere </a:t>
            </a:r>
            <a:r>
              <a:rPr lang="de-AT" dirty="0" err="1"/>
              <a:t>Webcrawler</a:t>
            </a:r>
            <a:r>
              <a:rPr lang="de-AT" dirty="0"/>
              <a:t>. So arbeitet beispielsweise die Suchmaschine Bing von Microsoft mit ihrem hauseigenen </a:t>
            </a:r>
            <a:r>
              <a:rPr lang="de-AT" dirty="0" err="1"/>
              <a:t>Bingbot</a:t>
            </a:r>
            <a:r>
              <a:rPr lang="de-AT" dirty="0"/>
              <a:t>, während die Suchmaschine </a:t>
            </a:r>
            <a:r>
              <a:rPr lang="de-AT" dirty="0" err="1"/>
              <a:t>DuckDuckgo</a:t>
            </a:r>
            <a:r>
              <a:rPr lang="de-AT" dirty="0"/>
              <a:t> den </a:t>
            </a:r>
            <a:r>
              <a:rPr lang="de-AT" dirty="0" err="1"/>
              <a:t>DuckDuckBot</a:t>
            </a:r>
            <a:r>
              <a:rPr lang="de-AT" dirty="0"/>
              <a:t> zu Hilfe nimmt.</a:t>
            </a:r>
          </a:p>
          <a:p>
            <a:r>
              <a:rPr lang="de-AT" dirty="0"/>
              <a:t>Eine recht bekannte Black-Hat-SEO-Technik ist: Spammer erstellen Seiten mit vielen (oder ausschließlich) Werbung und unnützen oder gar schädlichen Inhalten. Wenn allerdings der </a:t>
            </a:r>
            <a:r>
              <a:rPr lang="de-AT" dirty="0" err="1"/>
              <a:t>googlebot</a:t>
            </a:r>
            <a:r>
              <a:rPr lang="de-AT" dirty="0"/>
              <a:t> mit </a:t>
            </a:r>
            <a:r>
              <a:rPr lang="de-AT" dirty="0" err="1"/>
              <a:t>seienr</a:t>
            </a:r>
            <a:r>
              <a:rPr lang="de-AT" dirty="0"/>
              <a:t> Userkennung die Webseite aufruft, dann sieht er eine werbefreie, vorbildhafte Seite. Ein solches Verstecken von Spam-Inhalten durch die gezielte Ansprache von User-</a:t>
            </a:r>
            <a:r>
              <a:rPr lang="de-AT" dirty="0" err="1"/>
              <a:t>Agents</a:t>
            </a:r>
            <a:r>
              <a:rPr lang="de-AT" dirty="0"/>
              <a:t> nennt man </a:t>
            </a:r>
            <a:r>
              <a:rPr lang="de-AT" dirty="0" err="1"/>
              <a:t>Cloaking</a:t>
            </a:r>
            <a:r>
              <a:rPr lang="de-AT" dirty="0"/>
              <a:t>.</a:t>
            </a:r>
          </a:p>
          <a:p>
            <a:r>
              <a:rPr lang="de-AT" dirty="0"/>
              <a:t>Man kann mittels </a:t>
            </a:r>
            <a:r>
              <a:rPr lang="de-AT" dirty="0" err="1"/>
              <a:t>Cloaking</a:t>
            </a:r>
            <a:r>
              <a:rPr lang="de-AT" dirty="0"/>
              <a:t> verschiedenen User-</a:t>
            </a:r>
            <a:r>
              <a:rPr lang="de-AT" dirty="0" err="1"/>
              <a:t>Agents</a:t>
            </a:r>
            <a:r>
              <a:rPr lang="de-AT" dirty="0"/>
              <a:t> sogar völlig unterschiedliche Inhalte zeigen. </a:t>
            </a:r>
            <a:r>
              <a:rPr lang="de-AT" dirty="0" err="1"/>
              <a:t>Cloaking</a:t>
            </a:r>
            <a:r>
              <a:rPr lang="de-AT" dirty="0"/>
              <a:t> verstößt gegen die Google-Richtlinien und bei Erkennung wird man mit einer </a:t>
            </a:r>
            <a:r>
              <a:rPr lang="de-AT" dirty="0" err="1"/>
              <a:t>Deindexierung</a:t>
            </a:r>
            <a:r>
              <a:rPr lang="de-AT" dirty="0"/>
              <a:t> bestraft. </a:t>
            </a:r>
          </a:p>
        </p:txBody>
      </p:sp>
    </p:spTree>
    <p:extLst>
      <p:ext uri="{BB962C8B-B14F-4D97-AF65-F5344CB8AC3E}">
        <p14:creationId xmlns:p14="http://schemas.microsoft.com/office/powerpoint/2010/main" val="42359693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41CC1-D498-4B5F-AFFC-52525D07F0E4}"/>
              </a:ext>
            </a:extLst>
          </p:cNvPr>
          <p:cNvSpPr>
            <a:spLocks noGrp="1"/>
          </p:cNvSpPr>
          <p:nvPr>
            <p:ph type="title"/>
          </p:nvPr>
        </p:nvSpPr>
        <p:spPr/>
        <p:txBody>
          <a:bodyPr/>
          <a:lstStyle/>
          <a:p>
            <a:r>
              <a:rPr lang="de-AT" dirty="0">
                <a:effectLst/>
              </a:rPr>
              <a:t>Crawling-Budget und Crawling-Frequenz</a:t>
            </a:r>
            <a:endParaRPr lang="de-AT" dirty="0"/>
          </a:p>
        </p:txBody>
      </p:sp>
      <p:sp>
        <p:nvSpPr>
          <p:cNvPr id="3" name="Textplatzhalter 2">
            <a:extLst>
              <a:ext uri="{FF2B5EF4-FFF2-40B4-BE49-F238E27FC236}">
                <a16:creationId xmlns:a16="http://schemas.microsoft.com/office/drawing/2014/main" id="{9EC22688-D679-43E2-90A5-25721C50B489}"/>
              </a:ext>
            </a:extLst>
          </p:cNvPr>
          <p:cNvSpPr>
            <a:spLocks noGrp="1"/>
          </p:cNvSpPr>
          <p:nvPr>
            <p:ph type="body" sz="quarter" idx="13"/>
          </p:nvPr>
        </p:nvSpPr>
        <p:spPr>
          <a:xfrm>
            <a:off x="1174939" y="1172709"/>
            <a:ext cx="10067925" cy="4739759"/>
          </a:xfrm>
        </p:spPr>
        <p:txBody>
          <a:bodyPr/>
          <a:lstStyle/>
          <a:p>
            <a:r>
              <a:rPr lang="de-AT" dirty="0"/>
              <a:t>Google gibt enorme Geldsummen für Crawling aus. Das liegt zum einen daran, dass das web gigantisch groß ist und eine Suchmaschine erst dann gut ist, wenn sie einen großen Teil des Webs im Blick hat. Zum anderen sind Informationen im Internet enorm schnelllebig, und eine gute Suchmaschine muss auch zu topaktuellen Ereignissen gute Resultate liefern. </a:t>
            </a:r>
          </a:p>
          <a:p>
            <a:r>
              <a:rPr lang="de-AT" dirty="0"/>
              <a:t>Google legt deshalb für jede Webseite ein eigenständiges Crawl-Budget fest, das sich anhand vieler verschiedener Faktoren bemisst. </a:t>
            </a:r>
          </a:p>
          <a:p>
            <a:r>
              <a:rPr lang="de-AT" dirty="0"/>
              <a:t>Folgende Faktoren beeinflussen die Crawl-Rate</a:t>
            </a:r>
          </a:p>
          <a:p>
            <a:pPr lvl="1"/>
            <a:r>
              <a:rPr lang="de-AT" dirty="0"/>
              <a:t>Domains mit vielen Backlinks werden in der Regel häufiger gecrawlt. Die Wahrscheinlichkeit, dass der Googlebot über einen externen Link deine Webseite besucht, ist natürlich desto höher, je mehr externe Links du hast</a:t>
            </a:r>
          </a:p>
          <a:p>
            <a:pPr lvl="1"/>
            <a:r>
              <a:rPr lang="de-AT" dirty="0"/>
              <a:t>Domains, deren Inhalte sich ständig ändern, werden häufiger gecrawlt. </a:t>
            </a:r>
          </a:p>
          <a:p>
            <a:pPr lvl="1"/>
            <a:r>
              <a:rPr lang="de-AT" dirty="0"/>
              <a:t>Wen der Googlebot auf deiner Webseite plötzlich viele neue Inhalte vorfindet oder veränderte Gegebenheiten entdeckt (etwa nach einem Webseiten-Relaunch), dann erhöht er selbstständig kurzzeitig seine Frequenz, um die Webseite vollständig neu zu crawlen.</a:t>
            </a:r>
          </a:p>
          <a:p>
            <a:pPr lvl="1"/>
            <a:r>
              <a:rPr lang="de-AT" dirty="0"/>
              <a:t>Wenn deine Webseite eine hohe Seitenladegeschwindigkeit hat, dann crawlt der Googlebot mehr als bei einer langsamen Webseite</a:t>
            </a:r>
          </a:p>
          <a:p>
            <a:pPr lvl="1"/>
            <a:r>
              <a:rPr lang="de-AT" dirty="0"/>
              <a:t>Je mehr interessante URLs du hast, desto mehr wird Google auch crawlen</a:t>
            </a:r>
          </a:p>
          <a:p>
            <a:pPr lvl="1"/>
            <a:r>
              <a:rPr lang="de-AT" dirty="0"/>
              <a:t>Google crawlt qualitativ hochwertige Webseiten öfter als minderwertige Inhalte. Wenn deine Webseite Qualitätsprobleme hat, dünne Inhalte oder viel </a:t>
            </a:r>
            <a:r>
              <a:rPr lang="de-AT" dirty="0" err="1"/>
              <a:t>Duplicate</a:t>
            </a:r>
            <a:r>
              <a:rPr lang="de-AT" dirty="0"/>
              <a:t> Content, dann kann das negative Auswirkungen auf die Crawl-Rate haben</a:t>
            </a:r>
          </a:p>
          <a:p>
            <a:r>
              <a:rPr lang="de-AT" dirty="0"/>
              <a:t>Die Crawling-Frequenz oder Crawl-Rate bezeichnet die Häufigkeit, mit der der Googlebot deine Webseite besucht und Inhalte herunterlädt.</a:t>
            </a:r>
          </a:p>
        </p:txBody>
      </p:sp>
    </p:spTree>
    <p:extLst>
      <p:ext uri="{BB962C8B-B14F-4D97-AF65-F5344CB8AC3E}">
        <p14:creationId xmlns:p14="http://schemas.microsoft.com/office/powerpoint/2010/main" val="30805972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2C5E89-617A-4B7F-9A9B-CA0B983E6087}"/>
              </a:ext>
            </a:extLst>
          </p:cNvPr>
          <p:cNvSpPr>
            <a:spLocks noGrp="1"/>
          </p:cNvSpPr>
          <p:nvPr>
            <p:ph type="title"/>
          </p:nvPr>
        </p:nvSpPr>
        <p:spPr/>
        <p:txBody>
          <a:bodyPr/>
          <a:lstStyle/>
          <a:p>
            <a:r>
              <a:rPr lang="de-AT" dirty="0">
                <a:effectLst/>
              </a:rPr>
              <a:t>Crawling-Budget und Crawling-Frequenz</a:t>
            </a:r>
            <a:endParaRPr lang="de-AT" dirty="0"/>
          </a:p>
        </p:txBody>
      </p:sp>
      <p:sp>
        <p:nvSpPr>
          <p:cNvPr id="3" name="Textplatzhalter 2">
            <a:extLst>
              <a:ext uri="{FF2B5EF4-FFF2-40B4-BE49-F238E27FC236}">
                <a16:creationId xmlns:a16="http://schemas.microsoft.com/office/drawing/2014/main" id="{F32E9F89-8DB3-4436-8403-6A4493FC88D6}"/>
              </a:ext>
            </a:extLst>
          </p:cNvPr>
          <p:cNvSpPr>
            <a:spLocks noGrp="1"/>
          </p:cNvSpPr>
          <p:nvPr>
            <p:ph type="body" sz="quarter" idx="13"/>
          </p:nvPr>
        </p:nvSpPr>
        <p:spPr>
          <a:xfrm>
            <a:off x="1062037" y="1804081"/>
            <a:ext cx="10067925" cy="3513782"/>
          </a:xfrm>
        </p:spPr>
        <p:txBody>
          <a:bodyPr/>
          <a:lstStyle/>
          <a:p>
            <a:r>
              <a:rPr lang="de-AT" dirty="0"/>
              <a:t>Die Crawling-Frequenz hat nicht mit dem Ranking zu tun. Wenn du die Inhalte deiner Webseite nur selten aktualisierst, kann sie trotzdem ein sehr gutes Ranking haben, auch wenn sie nur selten gecrawlt wird. </a:t>
            </a:r>
          </a:p>
          <a:p>
            <a:r>
              <a:rPr lang="de-AT" dirty="0"/>
              <a:t>Die meisten Webmaster haben keine Probleme mit dem Crawling ihrer Webseite. Problematisch wird es erst, wenn neue Inhalte u langsam oder gar nicht indexiert werden, weil der Googlebot zu wenige Inhalte crawlt</a:t>
            </a:r>
          </a:p>
          <a:p>
            <a:r>
              <a:rPr lang="de-AT" dirty="0"/>
              <a:t>Häufige Crawling-Fehler:</a:t>
            </a:r>
          </a:p>
          <a:p>
            <a:pPr lvl="1"/>
            <a:r>
              <a:rPr lang="de-AT" b="1" dirty="0"/>
              <a:t>Serverfehler:</a:t>
            </a:r>
            <a:r>
              <a:rPr lang="de-AT" dirty="0"/>
              <a:t> Fehler mit 500er-Statuscode treten auf, wenn der Server wegen Überlastung kurzzeitig nicht erreichbar ist. Ab und zu darf das passieren, es sollte aber nicht die Regel sein</a:t>
            </a:r>
          </a:p>
          <a:p>
            <a:pPr lvl="1"/>
            <a:r>
              <a:rPr lang="de-AT" b="1" dirty="0"/>
              <a:t>Soft-404-Fehler: </a:t>
            </a:r>
            <a:r>
              <a:rPr lang="de-AT" dirty="0"/>
              <a:t>Wenn eine URL die Meldung 404 nicht gefunden zurückgibt, der Server für diese URL aber den Statuscode 200 (das bedeutet gefunden) ausgibt, dann ist der Googlebot nicht sicher, ob die Seite wirklich 404 ist oder doch indexiert werden soll.</a:t>
            </a:r>
          </a:p>
          <a:p>
            <a:pPr lvl="1"/>
            <a:r>
              <a:rPr lang="de-AT" b="1" dirty="0"/>
              <a:t>Zugriff verweigert: </a:t>
            </a:r>
            <a:r>
              <a:rPr lang="de-AT" dirty="0"/>
              <a:t>Wenn du Nutzer oder den Googlebot von bestimmten URLs aussperrst, dann produziert das automatisch eine Fehlermeldung</a:t>
            </a:r>
          </a:p>
          <a:p>
            <a:pPr lvl="1"/>
            <a:r>
              <a:rPr lang="de-AT" b="1" dirty="0"/>
              <a:t>Nicht gefunden: </a:t>
            </a:r>
            <a:r>
              <a:rPr lang="de-AT" dirty="0"/>
              <a:t>es ist vollkommen normal, dass du URLs löscht. Kurzzeitig tauchen diese URLs dann hier auf. Langfristig als Fehlermeldung bleiben sie nur erhalten, wenn du von anderen Webseiten weiterhin auf diese nicht mehr existente URLs verlinkst</a:t>
            </a:r>
          </a:p>
        </p:txBody>
      </p:sp>
    </p:spTree>
    <p:extLst>
      <p:ext uri="{BB962C8B-B14F-4D97-AF65-F5344CB8AC3E}">
        <p14:creationId xmlns:p14="http://schemas.microsoft.com/office/powerpoint/2010/main" val="128518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215AA-6B57-4D33-AB43-E1206CBBC5CA}"/>
              </a:ext>
            </a:extLst>
          </p:cNvPr>
          <p:cNvSpPr>
            <a:spLocks noGrp="1"/>
          </p:cNvSpPr>
          <p:nvPr>
            <p:ph type="title"/>
          </p:nvPr>
        </p:nvSpPr>
        <p:spPr/>
        <p:txBody>
          <a:bodyPr/>
          <a:lstStyle/>
          <a:p>
            <a:r>
              <a:rPr lang="de-AT" dirty="0">
                <a:effectLst/>
              </a:rPr>
              <a:t>Die robots.txt</a:t>
            </a:r>
            <a:endParaRPr lang="de-AT" dirty="0"/>
          </a:p>
        </p:txBody>
      </p:sp>
      <p:sp>
        <p:nvSpPr>
          <p:cNvPr id="3" name="Textplatzhalter 2">
            <a:extLst>
              <a:ext uri="{FF2B5EF4-FFF2-40B4-BE49-F238E27FC236}">
                <a16:creationId xmlns:a16="http://schemas.microsoft.com/office/drawing/2014/main" id="{D301D017-C7B9-479B-AB53-E19073E65B86}"/>
              </a:ext>
            </a:extLst>
          </p:cNvPr>
          <p:cNvSpPr>
            <a:spLocks noGrp="1"/>
          </p:cNvSpPr>
          <p:nvPr>
            <p:ph type="body" sz="quarter" idx="13"/>
          </p:nvPr>
        </p:nvSpPr>
        <p:spPr>
          <a:xfrm>
            <a:off x="404132" y="1074738"/>
            <a:ext cx="11623301" cy="4608441"/>
          </a:xfrm>
        </p:spPr>
        <p:txBody>
          <a:bodyPr/>
          <a:lstStyle/>
          <a:p>
            <a:r>
              <a:rPr lang="de-AT" dirty="0"/>
              <a:t>Die robots.txt ist eine Textdatei, mittels derer du Crawlern Anweisungen geben kannst, welche URLs diese crawlen sollen und welche nicht.</a:t>
            </a:r>
          </a:p>
          <a:p>
            <a:r>
              <a:rPr lang="de-AT" dirty="0"/>
              <a:t>Die Datei befindet sich immer im Hauptverzeichnis deiner Domain oder Subdomain. Sie muss öffentlich zugänglich sein, damit jeder Crawler sie lesen kann.</a:t>
            </a:r>
          </a:p>
          <a:p>
            <a:r>
              <a:rPr lang="de-AT" dirty="0"/>
              <a:t>Die meisten </a:t>
            </a:r>
            <a:r>
              <a:rPr lang="de-AT" dirty="0" err="1"/>
              <a:t>Webcrawler</a:t>
            </a:r>
            <a:r>
              <a:rPr lang="de-AT" dirty="0"/>
              <a:t> halten sich daran, allerdings gilt das nicht ausnahmslos für alle.</a:t>
            </a:r>
          </a:p>
          <a:p>
            <a:r>
              <a:rPr lang="de-AT" dirty="0"/>
              <a:t>Beispiel für Inhalt:</a:t>
            </a:r>
            <a:br>
              <a:rPr lang="de-AT" dirty="0"/>
            </a:br>
            <a:r>
              <a:rPr lang="de-AT" dirty="0">
                <a:latin typeface="Source Code Pro" panose="020B0509030403020204" pitchFamily="49" charset="0"/>
                <a:ea typeface="Source Code Pro" panose="020B0509030403020204" pitchFamily="49" charset="0"/>
              </a:rPr>
              <a:t>User-agent: *</a:t>
            </a:r>
            <a:br>
              <a:rPr lang="de-AT" dirty="0">
                <a:latin typeface="Source Code Pro" panose="020B0509030403020204" pitchFamily="49" charset="0"/>
                <a:ea typeface="Source Code Pro" panose="020B0509030403020204" pitchFamily="49" charset="0"/>
              </a:rPr>
            </a:br>
            <a:r>
              <a:rPr lang="de-AT" dirty="0" err="1">
                <a:latin typeface="Source Code Pro" panose="020B0509030403020204" pitchFamily="49" charset="0"/>
                <a:ea typeface="Source Code Pro" panose="020B0509030403020204" pitchFamily="49" charset="0"/>
              </a:rPr>
              <a:t>Disallow</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admin</a:t>
            </a:r>
            <a:r>
              <a:rPr lang="de-AT" dirty="0">
                <a:latin typeface="Source Code Pro" panose="020B0509030403020204" pitchFamily="49" charset="0"/>
                <a:ea typeface="Source Code Pro" panose="020B0509030403020204" pitchFamily="49" charset="0"/>
              </a:rPr>
              <a:t>/</a:t>
            </a:r>
            <a:br>
              <a:rPr lang="de-AT" dirty="0">
                <a:latin typeface="Source Code Pro" panose="020B0509030403020204" pitchFamily="49" charset="0"/>
                <a:ea typeface="Source Code Pro" panose="020B0509030403020204" pitchFamily="49" charset="0"/>
              </a:rPr>
            </a:br>
            <a:r>
              <a:rPr lang="de-AT" dirty="0" err="1">
                <a:latin typeface="Source Code Pro" panose="020B0509030403020204" pitchFamily="49" charset="0"/>
                <a:ea typeface="Source Code Pro" panose="020B0509030403020204" pitchFamily="49" charset="0"/>
              </a:rPr>
              <a:t>Allow</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admin</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public</a:t>
            </a:r>
            <a:r>
              <a:rPr lang="de-AT" dirty="0">
                <a:latin typeface="Source Code Pro" panose="020B0509030403020204" pitchFamily="49" charset="0"/>
                <a:ea typeface="Source Code Pro" panose="020B0509030403020204" pitchFamily="49" charset="0"/>
              </a:rPr>
              <a:t>/</a:t>
            </a:r>
          </a:p>
          <a:p>
            <a:r>
              <a:rPr lang="de-AT" dirty="0"/>
              <a:t>Mit der ersten Zeile sprichst du den User-Agent an. Ein Sternchen bedeutet, dass du alle User-</a:t>
            </a:r>
            <a:r>
              <a:rPr lang="de-AT" dirty="0" err="1"/>
              <a:t>Agents</a:t>
            </a:r>
            <a:r>
              <a:rPr lang="de-AT" dirty="0"/>
              <a:t> ansprechen willst.</a:t>
            </a:r>
            <a:br>
              <a:rPr lang="de-AT" dirty="0"/>
            </a:br>
            <a:r>
              <a:rPr lang="de-AT" dirty="0"/>
              <a:t>Der Befehl </a:t>
            </a:r>
            <a:r>
              <a:rPr lang="de-AT" dirty="0" err="1"/>
              <a:t>Allow</a:t>
            </a:r>
            <a:r>
              <a:rPr lang="de-AT" dirty="0"/>
              <a:t>/</a:t>
            </a:r>
            <a:r>
              <a:rPr lang="de-AT" dirty="0" err="1"/>
              <a:t>Disallow</a:t>
            </a:r>
            <a:r>
              <a:rPr lang="de-AT" dirty="0"/>
              <a:t> kann mit "Erlauben/Verbieten" übersetzt werden. Steht dahinter nichts, dann bedeutet das auch nichts. Wenn du nicht möchtest, dass der Googlebot bestimmte Verzeichnisse crawlt, dann kannst du diese gezielt verbieten. Wenn du zum Beispiel das Verzeichnis /</a:t>
            </a:r>
            <a:r>
              <a:rPr lang="de-AT" dirty="0" err="1"/>
              <a:t>admin</a:t>
            </a:r>
            <a:r>
              <a:rPr lang="de-AT" dirty="0"/>
              <a:t>/ aussperren willst, aber das Verzeichnis /</a:t>
            </a:r>
            <a:r>
              <a:rPr lang="de-AT" dirty="0" err="1"/>
              <a:t>admin</a:t>
            </a:r>
            <a:r>
              <a:rPr lang="de-AT" dirty="0"/>
              <a:t>/</a:t>
            </a:r>
            <a:r>
              <a:rPr lang="de-AT" dirty="0" err="1"/>
              <a:t>public</a:t>
            </a:r>
            <a:r>
              <a:rPr lang="de-AT" dirty="0"/>
              <a:t>/ erlauben willst, siehe Beispiel.</a:t>
            </a:r>
          </a:p>
          <a:p>
            <a:r>
              <a:rPr lang="de-AT" dirty="0"/>
              <a:t>Wichtige Konventionen:</a:t>
            </a:r>
          </a:p>
          <a:p>
            <a:pPr lvl="1"/>
            <a:r>
              <a:rPr lang="de-AT" dirty="0"/>
              <a:t>Groß- und Kleinschreibung spielen eine wichtige Rolle!</a:t>
            </a:r>
          </a:p>
          <a:p>
            <a:pPr lvl="1"/>
            <a:r>
              <a:rPr lang="de-AT" dirty="0"/>
              <a:t>Sternchen fungieren als Platzhalter</a:t>
            </a:r>
          </a:p>
          <a:p>
            <a:pPr lvl="1"/>
            <a:r>
              <a:rPr lang="de-AT" dirty="0"/>
              <a:t>Verschiedene Regeln werden durch eine leere Zeile voneinander getrennt</a:t>
            </a:r>
          </a:p>
          <a:p>
            <a:pPr lvl="1"/>
            <a:r>
              <a:rPr lang="de-AT" dirty="0"/>
              <a:t>Mit einem #-Zeichen vor einer Zeile wird der Befehl in dieser Zeile unwirksam. Wird oft für Kommentare genutzt</a:t>
            </a:r>
          </a:p>
          <a:p>
            <a:pPr lvl="0"/>
            <a:r>
              <a:rPr lang="de-AT" dirty="0"/>
              <a:t>Eine leere oder nicht vorhandene robots.txt bedeutet, dass du allen Bots den Zugriff erlaubst.</a:t>
            </a:r>
          </a:p>
        </p:txBody>
      </p:sp>
    </p:spTree>
    <p:extLst>
      <p:ext uri="{BB962C8B-B14F-4D97-AF65-F5344CB8AC3E}">
        <p14:creationId xmlns:p14="http://schemas.microsoft.com/office/powerpoint/2010/main" val="3060743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7874F-5A8D-4A09-A782-FF6A445F03E8}"/>
              </a:ext>
            </a:extLst>
          </p:cNvPr>
          <p:cNvSpPr>
            <a:spLocks noGrp="1"/>
          </p:cNvSpPr>
          <p:nvPr>
            <p:ph type="title"/>
          </p:nvPr>
        </p:nvSpPr>
        <p:spPr/>
        <p:txBody>
          <a:bodyPr/>
          <a:lstStyle/>
          <a:p>
            <a:r>
              <a:rPr lang="de-AT" dirty="0">
                <a:effectLst/>
              </a:rPr>
              <a:t>Die robots.txt</a:t>
            </a:r>
            <a:endParaRPr lang="de-AT" dirty="0"/>
          </a:p>
        </p:txBody>
      </p:sp>
      <p:sp>
        <p:nvSpPr>
          <p:cNvPr id="3" name="Textplatzhalter 2">
            <a:extLst>
              <a:ext uri="{FF2B5EF4-FFF2-40B4-BE49-F238E27FC236}">
                <a16:creationId xmlns:a16="http://schemas.microsoft.com/office/drawing/2014/main" id="{73AE758D-CA79-4763-9860-77244222A1C2}"/>
              </a:ext>
            </a:extLst>
          </p:cNvPr>
          <p:cNvSpPr>
            <a:spLocks noGrp="1"/>
          </p:cNvSpPr>
          <p:nvPr>
            <p:ph type="body" sz="quarter" idx="13"/>
          </p:nvPr>
        </p:nvSpPr>
        <p:spPr>
          <a:xfrm>
            <a:off x="1062037" y="1059120"/>
            <a:ext cx="10067925" cy="4739759"/>
          </a:xfrm>
        </p:spPr>
        <p:txBody>
          <a:bodyPr/>
          <a:lstStyle/>
          <a:p>
            <a:r>
              <a:rPr lang="de-AT" dirty="0"/>
              <a:t>Wenn du Inhalte von der Indexierung ausschließen willst, dann solltest du die Anweisung </a:t>
            </a:r>
            <a:r>
              <a:rPr lang="de-AT" dirty="0" err="1">
                <a:latin typeface="Source Code Pro" panose="020B0509030403020204" pitchFamily="49" charset="0"/>
                <a:ea typeface="Source Code Pro" panose="020B0509030403020204" pitchFamily="49" charset="0"/>
              </a:rPr>
              <a:t>noindex</a:t>
            </a:r>
            <a:r>
              <a:rPr lang="de-AT" dirty="0"/>
              <a:t> verwenden, nicht die robots.txt. Google selbst hat mehrmals offiziell dazu geraten. Die Suchmaschine ist generell kein freund der robots.txt, denn damit werden ihr Inhalte vorenthalten, die unter Umständen zum Verständnis einer webseiten-Struktur beitragen können.</a:t>
            </a:r>
          </a:p>
          <a:p>
            <a:r>
              <a:rPr lang="de-AT" dirty="0"/>
              <a:t>In diesen Fällen ist es eine gute Idee, einen Bot auszusperren:</a:t>
            </a:r>
          </a:p>
          <a:p>
            <a:pPr lvl="1"/>
            <a:r>
              <a:rPr lang="de-AT" dirty="0"/>
              <a:t>Du hast eine vollkommen neue Domain, die noch nie indexiert war. In diesem fall kannst du vorsorglich alle Bots in der robots.txt aussperren. Wenn du dann live gehst, solltest du die Sperre natürlich entfernen.</a:t>
            </a:r>
          </a:p>
          <a:p>
            <a:pPr lvl="1"/>
            <a:r>
              <a:rPr lang="de-AT" dirty="0"/>
              <a:t>Ein Bot nervt dich und crawlt so viel, dass er zu viele Serverressourcen kostet – und du siehst keine positiven Effekte</a:t>
            </a:r>
          </a:p>
          <a:p>
            <a:pPr lvl="1"/>
            <a:r>
              <a:rPr lang="de-AT" dirty="0"/>
              <a:t>Du hast sensible Dateien, zum Beispiel Bilder, die du nicht in der Google-Suche finden möchtest. In diesem Fall kannst du den Googlebot-Image für die Bildersuche komplett aussperren.</a:t>
            </a:r>
          </a:p>
          <a:p>
            <a:pPr lvl="1"/>
            <a:r>
              <a:rPr lang="de-AT" dirty="0"/>
              <a:t>Du möchtest Ressourcen sparen: wenn du keine Anzeige bei Google </a:t>
            </a:r>
            <a:r>
              <a:rPr lang="de-AT" dirty="0" err="1"/>
              <a:t>Adwords</a:t>
            </a:r>
            <a:r>
              <a:rPr lang="de-AT" dirty="0"/>
              <a:t> schaltest, kannst du den Bot </a:t>
            </a:r>
            <a:r>
              <a:rPr lang="de-AT" dirty="0" err="1"/>
              <a:t>Adsbot</a:t>
            </a:r>
            <a:r>
              <a:rPr lang="de-AT" dirty="0"/>
              <a:t>-Google aussperren</a:t>
            </a:r>
          </a:p>
          <a:p>
            <a:pPr lvl="1"/>
            <a:r>
              <a:rPr lang="de-AT" dirty="0"/>
              <a:t>Du hast Seitenbereiche, die viel zu viele Crawling-Ressourcen verbraucht und absolut unnütz sind. Zwar kannst du das Crawling dieser Bereiche mit der Parameterbehandlung einschränken, aber wenn der Googlebot nicht so richtig hören will, dann solltest du diesen Bereich eventuell trotz der Warnungen von Google aussperren. Das gilt natürlich besonders, wenn die URLs gar keine Parameter haben</a:t>
            </a:r>
          </a:p>
          <a:p>
            <a:r>
              <a:rPr lang="de-AT" dirty="0"/>
              <a:t>Diese Elemente solltest du nicht blockieren:</a:t>
            </a:r>
          </a:p>
          <a:p>
            <a:pPr lvl="1"/>
            <a:r>
              <a:rPr lang="de-AT" dirty="0"/>
              <a:t>CSS-Dateien</a:t>
            </a:r>
          </a:p>
          <a:p>
            <a:pPr lvl="1"/>
            <a:r>
              <a:rPr lang="de-AT" dirty="0"/>
              <a:t>JavaScript-Dateien, die für mehr Funktionalität auf der Webseite sorgen</a:t>
            </a:r>
          </a:p>
          <a:p>
            <a:pPr lvl="1"/>
            <a:r>
              <a:rPr lang="de-AT" dirty="0"/>
              <a:t>Bilder</a:t>
            </a:r>
          </a:p>
        </p:txBody>
      </p:sp>
    </p:spTree>
    <p:extLst>
      <p:ext uri="{BB962C8B-B14F-4D97-AF65-F5344CB8AC3E}">
        <p14:creationId xmlns:p14="http://schemas.microsoft.com/office/powerpoint/2010/main" val="12302901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9244F0-2E80-4C0D-8509-9AAB86809B87}"/>
              </a:ext>
            </a:extLst>
          </p:cNvPr>
          <p:cNvSpPr>
            <a:spLocks noGrp="1"/>
          </p:cNvSpPr>
          <p:nvPr>
            <p:ph type="title"/>
          </p:nvPr>
        </p:nvSpPr>
        <p:spPr/>
        <p:txBody>
          <a:bodyPr/>
          <a:lstStyle/>
          <a:p>
            <a:r>
              <a:rPr lang="de-AT" dirty="0">
                <a:effectLst/>
              </a:rPr>
              <a:t>XML-Sitemap</a:t>
            </a:r>
            <a:endParaRPr lang="de-AT" dirty="0"/>
          </a:p>
        </p:txBody>
      </p:sp>
      <p:sp>
        <p:nvSpPr>
          <p:cNvPr id="3" name="Textplatzhalter 2">
            <a:extLst>
              <a:ext uri="{FF2B5EF4-FFF2-40B4-BE49-F238E27FC236}">
                <a16:creationId xmlns:a16="http://schemas.microsoft.com/office/drawing/2014/main" id="{46728666-B816-4FD0-9288-49A8EF5E1E5A}"/>
              </a:ext>
            </a:extLst>
          </p:cNvPr>
          <p:cNvSpPr>
            <a:spLocks noGrp="1"/>
          </p:cNvSpPr>
          <p:nvPr>
            <p:ph type="body" sz="quarter" idx="13"/>
          </p:nvPr>
        </p:nvSpPr>
        <p:spPr>
          <a:xfrm>
            <a:off x="185057" y="889681"/>
            <a:ext cx="4909457" cy="3903120"/>
          </a:xfrm>
        </p:spPr>
        <p:txBody>
          <a:bodyPr/>
          <a:lstStyle/>
          <a:p>
            <a:r>
              <a:rPr lang="de-AT" dirty="0"/>
              <a:t>Eine XML-Sitemap ist eine Datei, die eine Liste aller URLs deiner Domain enthält, die in den Index aufgenommen werden soll. Sie hat keinen direkten Einfluss auf das Ranking, hilft Suchmaschinen allerdings, Inhalte schneller zu finden.</a:t>
            </a:r>
          </a:p>
          <a:p>
            <a:r>
              <a:rPr lang="de-AT" dirty="0"/>
              <a:t>Die Sitemap befindet sich sehr oft im Hauptverzeichnis einer Domain unter dem Dateinamen sitemap.xml. </a:t>
            </a:r>
          </a:p>
          <a:p>
            <a:pPr lvl="1"/>
            <a:r>
              <a:rPr lang="de-AT" dirty="0"/>
              <a:t>Die erste Zeilen weisen darauf hin, dass es sich um eine Sitemap im XML-Schema handelt und in welchem Schema genau</a:t>
            </a:r>
          </a:p>
          <a:p>
            <a:pPr lvl="1"/>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loc</a:t>
            </a:r>
            <a:r>
              <a:rPr lang="de-AT" dirty="0">
                <a:latin typeface="Source Code Pro" panose="020B0509030403020204" pitchFamily="49" charset="0"/>
                <a:ea typeface="Source Code Pro" panose="020B0509030403020204" pitchFamily="49" charset="0"/>
              </a:rPr>
              <a:t>&gt;</a:t>
            </a:r>
            <a:r>
              <a:rPr lang="de-AT" dirty="0"/>
              <a:t> (</a:t>
            </a:r>
            <a:r>
              <a:rPr lang="de-AT" dirty="0" err="1"/>
              <a:t>location</a:t>
            </a:r>
            <a:r>
              <a:rPr lang="de-AT" dirty="0"/>
              <a:t>) bezeichnet die URL, die indexiert werden soll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loc</a:t>
            </a:r>
            <a:r>
              <a:rPr lang="de-AT" dirty="0">
                <a:latin typeface="Source Code Pro" panose="020B0509030403020204" pitchFamily="49" charset="0"/>
                <a:ea typeface="Source Code Pro" panose="020B0509030403020204" pitchFamily="49" charset="0"/>
              </a:rPr>
              <a:t>&gt;</a:t>
            </a:r>
            <a:r>
              <a:rPr lang="de-AT" dirty="0"/>
              <a:t> zeigt das Ende der URL an </a:t>
            </a:r>
          </a:p>
          <a:p>
            <a:pPr lvl="1"/>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lastmod</a:t>
            </a:r>
            <a:r>
              <a:rPr lang="de-AT" dirty="0">
                <a:latin typeface="Source Code Pro" panose="020B0509030403020204" pitchFamily="49" charset="0"/>
                <a:ea typeface="Source Code Pro" panose="020B0509030403020204" pitchFamily="49" charset="0"/>
              </a:rPr>
              <a:t>&gt;</a:t>
            </a:r>
            <a:r>
              <a:rPr lang="de-AT" dirty="0"/>
              <a:t> (last </a:t>
            </a:r>
            <a:r>
              <a:rPr lang="de-AT" dirty="0" err="1"/>
              <a:t>modification</a:t>
            </a:r>
            <a:r>
              <a:rPr lang="de-AT" dirty="0"/>
              <a:t>) zeigt an, wann die URL das letzte Mal modifiziert, also geändert wurde. So erkennt Google recht schnell, wenn eine URL überarbeitet wurde, was sehr hilfreich für die Suchmaschine ist. Achtung: Hier wird das sogenannte W3C-Datetime-Format benutzt!</a:t>
            </a:r>
          </a:p>
        </p:txBody>
      </p:sp>
      <p:sp>
        <p:nvSpPr>
          <p:cNvPr id="4" name="Rechteck 3">
            <a:extLst>
              <a:ext uri="{FF2B5EF4-FFF2-40B4-BE49-F238E27FC236}">
                <a16:creationId xmlns:a16="http://schemas.microsoft.com/office/drawing/2014/main" id="{E48BB1B0-90AA-42E1-99C8-DCDC169AB3ED}"/>
              </a:ext>
            </a:extLst>
          </p:cNvPr>
          <p:cNvSpPr/>
          <p:nvPr/>
        </p:nvSpPr>
        <p:spPr>
          <a:xfrm>
            <a:off x="5290456" y="1327704"/>
            <a:ext cx="6716487" cy="3323987"/>
          </a:xfrm>
          <a:prstGeom prst="rect">
            <a:avLst/>
          </a:prstGeom>
          <a:solidFill>
            <a:schemeClr val="tx1"/>
          </a:solidFill>
        </p:spPr>
        <p:txBody>
          <a:bodyPr wrap="square">
            <a:spAutoFit/>
          </a:bodyPr>
          <a:lstStyle/>
          <a:p>
            <a:r>
              <a:rPr lang="de-AT" sz="1400" dirty="0">
                <a:solidFill>
                  <a:schemeClr val="bg1"/>
                </a:solidFill>
                <a:latin typeface="Source Code Pro" panose="020B0509030403020204" pitchFamily="49" charset="0"/>
                <a:ea typeface="Source Code Pro" panose="020B0509030403020204" pitchFamily="49" charset="0"/>
              </a:rPr>
              <a:t>&lt;?</a:t>
            </a:r>
            <a:r>
              <a:rPr lang="de-AT" sz="1400" dirty="0" err="1">
                <a:solidFill>
                  <a:schemeClr val="bg1"/>
                </a:solidFill>
                <a:latin typeface="Source Code Pro" panose="020B0509030403020204" pitchFamily="49" charset="0"/>
                <a:ea typeface="Source Code Pro" panose="020B0509030403020204" pitchFamily="49" charset="0"/>
              </a:rPr>
              <a:t>xml</a:t>
            </a:r>
            <a:r>
              <a:rPr lang="de-AT" sz="1400" dirty="0">
                <a:solidFill>
                  <a:schemeClr val="bg1"/>
                </a:solidFill>
                <a:latin typeface="Source Code Pro" panose="020B0509030403020204" pitchFamily="49" charset="0"/>
                <a:ea typeface="Source Code Pro" panose="020B0509030403020204" pitchFamily="49" charset="0"/>
              </a:rPr>
              <a:t> </a:t>
            </a:r>
            <a:r>
              <a:rPr lang="de-AT" sz="1400" dirty="0" err="1">
                <a:solidFill>
                  <a:schemeClr val="bg1"/>
                </a:solidFill>
                <a:latin typeface="Source Code Pro" panose="020B0509030403020204" pitchFamily="49" charset="0"/>
                <a:ea typeface="Source Code Pro" panose="020B0509030403020204" pitchFamily="49" charset="0"/>
              </a:rPr>
              <a:t>version</a:t>
            </a:r>
            <a:r>
              <a:rPr lang="de-AT" sz="1400" dirty="0">
                <a:solidFill>
                  <a:schemeClr val="bg1"/>
                </a:solidFill>
                <a:latin typeface="Source Code Pro" panose="020B0509030403020204" pitchFamily="49" charset="0"/>
                <a:ea typeface="Source Code Pro" panose="020B0509030403020204" pitchFamily="49" charset="0"/>
              </a:rPr>
              <a:t>="1.0" </a:t>
            </a:r>
            <a:r>
              <a:rPr lang="de-AT" sz="1400" dirty="0" err="1">
                <a:solidFill>
                  <a:schemeClr val="bg1"/>
                </a:solidFill>
                <a:latin typeface="Source Code Pro" panose="020B0509030403020204" pitchFamily="49" charset="0"/>
                <a:ea typeface="Source Code Pro" panose="020B0509030403020204" pitchFamily="49" charset="0"/>
              </a:rPr>
              <a:t>encoding</a:t>
            </a:r>
            <a:r>
              <a:rPr lang="de-AT" sz="1400" dirty="0">
                <a:solidFill>
                  <a:schemeClr val="bg1"/>
                </a:solidFill>
                <a:latin typeface="Source Code Pro" panose="020B0509030403020204" pitchFamily="49" charset="0"/>
                <a:ea typeface="Source Code Pro" panose="020B0509030403020204" pitchFamily="49" charset="0"/>
              </a:rPr>
              <a:t>="UTF-8"?&gt;</a:t>
            </a:r>
          </a:p>
          <a:p>
            <a:r>
              <a:rPr lang="de-AT" sz="1400" dirty="0">
                <a:solidFill>
                  <a:schemeClr val="bg1"/>
                </a:solidFill>
                <a:latin typeface="Source Code Pro" panose="020B0509030403020204" pitchFamily="49" charset="0"/>
                <a:ea typeface="Source Code Pro" panose="020B0509030403020204" pitchFamily="49" charset="0"/>
              </a:rPr>
              <a:t>&lt;</a:t>
            </a:r>
            <a:r>
              <a:rPr lang="de-AT" sz="1400" dirty="0" err="1">
                <a:solidFill>
                  <a:schemeClr val="bg1"/>
                </a:solidFill>
                <a:latin typeface="Source Code Pro" panose="020B0509030403020204" pitchFamily="49" charset="0"/>
                <a:ea typeface="Source Code Pro" panose="020B0509030403020204" pitchFamily="49" charset="0"/>
              </a:rPr>
              <a:t>urlset</a:t>
            </a:r>
            <a:r>
              <a:rPr lang="de-AT" sz="1400" dirty="0">
                <a:solidFill>
                  <a:schemeClr val="bg1"/>
                </a:solidFill>
                <a:latin typeface="Source Code Pro" panose="020B0509030403020204" pitchFamily="49" charset="0"/>
                <a:ea typeface="Source Code Pro" panose="020B0509030403020204" pitchFamily="49" charset="0"/>
              </a:rPr>
              <a:t> </a:t>
            </a:r>
            <a:r>
              <a:rPr lang="de-AT" sz="1400" dirty="0" err="1">
                <a:solidFill>
                  <a:schemeClr val="bg1"/>
                </a:solidFill>
                <a:latin typeface="Source Code Pro" panose="020B0509030403020204" pitchFamily="49" charset="0"/>
                <a:ea typeface="Source Code Pro" panose="020B0509030403020204" pitchFamily="49" charset="0"/>
              </a:rPr>
              <a:t>xmlns</a:t>
            </a:r>
            <a:r>
              <a:rPr lang="de-AT" sz="1400" dirty="0">
                <a:solidFill>
                  <a:schemeClr val="bg1"/>
                </a:solidFill>
                <a:latin typeface="Source Code Pro" panose="020B0509030403020204" pitchFamily="49" charset="0"/>
                <a:ea typeface="Source Code Pro" panose="020B0509030403020204" pitchFamily="49" charset="0"/>
              </a:rPr>
              <a:t>="http://www.sitemaps.org/schemas/sitemap/0.9"&gt;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url</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loc</a:t>
            </a:r>
            <a:r>
              <a:rPr lang="de-AT" sz="1400" dirty="0">
                <a:solidFill>
                  <a:schemeClr val="bg1"/>
                </a:solidFill>
                <a:latin typeface="Source Code Pro" panose="020B0509030403020204" pitchFamily="49" charset="0"/>
                <a:ea typeface="Source Code Pro" panose="020B0509030403020204" pitchFamily="49" charset="0"/>
              </a:rPr>
              <a:t>&gt;http://example.com/&lt;/loc&gt;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lastmod</a:t>
            </a:r>
            <a:r>
              <a:rPr lang="de-AT" sz="1400" dirty="0">
                <a:solidFill>
                  <a:schemeClr val="bg1"/>
                </a:solidFill>
                <a:latin typeface="Source Code Pro" panose="020B0509030403020204" pitchFamily="49" charset="0"/>
                <a:ea typeface="Source Code Pro" panose="020B0509030403020204" pitchFamily="49" charset="0"/>
              </a:rPr>
              <a:t>&gt;2019-03-20&lt;/</a:t>
            </a:r>
            <a:r>
              <a:rPr lang="de-AT" sz="1400" dirty="0" err="1">
                <a:solidFill>
                  <a:schemeClr val="bg1"/>
                </a:solidFill>
                <a:latin typeface="Source Code Pro" panose="020B0509030403020204" pitchFamily="49" charset="0"/>
                <a:ea typeface="Source Code Pro" panose="020B0509030403020204" pitchFamily="49" charset="0"/>
              </a:rPr>
              <a:t>lastmod</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changefreq</a:t>
            </a:r>
            <a:r>
              <a:rPr lang="de-AT" sz="1400" dirty="0">
                <a:solidFill>
                  <a:schemeClr val="bg1"/>
                </a:solidFill>
                <a:latin typeface="Source Code Pro" panose="020B0509030403020204" pitchFamily="49" charset="0"/>
                <a:ea typeface="Source Code Pro" panose="020B0509030403020204" pitchFamily="49" charset="0"/>
              </a:rPr>
              <a:t>&gt;</a:t>
            </a:r>
            <a:r>
              <a:rPr lang="de-AT" sz="1400" dirty="0" err="1">
                <a:solidFill>
                  <a:schemeClr val="bg1"/>
                </a:solidFill>
                <a:latin typeface="Source Code Pro" panose="020B0509030403020204" pitchFamily="49" charset="0"/>
                <a:ea typeface="Source Code Pro" panose="020B0509030403020204" pitchFamily="49" charset="0"/>
              </a:rPr>
              <a:t>monthly</a:t>
            </a:r>
            <a:r>
              <a:rPr lang="de-AT" sz="1400" dirty="0">
                <a:solidFill>
                  <a:schemeClr val="bg1"/>
                </a:solidFill>
                <a:latin typeface="Source Code Pro" panose="020B0509030403020204" pitchFamily="49" charset="0"/>
                <a:ea typeface="Source Code Pro" panose="020B0509030403020204" pitchFamily="49" charset="0"/>
              </a:rPr>
              <a:t>&lt;/</a:t>
            </a:r>
            <a:r>
              <a:rPr lang="de-AT" sz="1400" dirty="0" err="1">
                <a:solidFill>
                  <a:schemeClr val="bg1"/>
                </a:solidFill>
                <a:latin typeface="Source Code Pro" panose="020B0509030403020204" pitchFamily="49" charset="0"/>
                <a:ea typeface="Source Code Pro" panose="020B0509030403020204" pitchFamily="49" charset="0"/>
              </a:rPr>
              <a:t>changefreq</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priority</a:t>
            </a:r>
            <a:r>
              <a:rPr lang="de-AT" sz="1400" dirty="0">
                <a:solidFill>
                  <a:schemeClr val="bg1"/>
                </a:solidFill>
                <a:latin typeface="Source Code Pro" panose="020B0509030403020204" pitchFamily="49" charset="0"/>
                <a:ea typeface="Source Code Pro" panose="020B0509030403020204" pitchFamily="49" charset="0"/>
              </a:rPr>
              <a:t>&gt;0.5&lt;/</a:t>
            </a:r>
            <a:r>
              <a:rPr lang="de-AT" sz="1400" dirty="0" err="1">
                <a:solidFill>
                  <a:schemeClr val="bg1"/>
                </a:solidFill>
                <a:latin typeface="Source Code Pro" panose="020B0509030403020204" pitchFamily="49" charset="0"/>
                <a:ea typeface="Source Code Pro" panose="020B0509030403020204" pitchFamily="49" charset="0"/>
              </a:rPr>
              <a:t>priority</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url</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url</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loc</a:t>
            </a:r>
            <a:r>
              <a:rPr lang="de-AT" sz="1400" dirty="0">
                <a:solidFill>
                  <a:schemeClr val="bg1"/>
                </a:solidFill>
                <a:latin typeface="Source Code Pro" panose="020B0509030403020204" pitchFamily="49" charset="0"/>
                <a:ea typeface="Source Code Pro" panose="020B0509030403020204" pitchFamily="49" charset="0"/>
              </a:rPr>
              <a:t>&gt;http://example.com/contact&lt;/loc&gt;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lastmod</a:t>
            </a:r>
            <a:r>
              <a:rPr lang="de-AT" sz="1400" dirty="0">
                <a:solidFill>
                  <a:schemeClr val="bg1"/>
                </a:solidFill>
                <a:latin typeface="Source Code Pro" panose="020B0509030403020204" pitchFamily="49" charset="0"/>
                <a:ea typeface="Source Code Pro" panose="020B0509030403020204" pitchFamily="49" charset="0"/>
              </a:rPr>
              <a:t>&gt;2019-03-20&lt;/</a:t>
            </a:r>
            <a:r>
              <a:rPr lang="de-AT" sz="1400" dirty="0" err="1">
                <a:solidFill>
                  <a:schemeClr val="bg1"/>
                </a:solidFill>
                <a:latin typeface="Source Code Pro" panose="020B0509030403020204" pitchFamily="49" charset="0"/>
                <a:ea typeface="Source Code Pro" panose="020B0509030403020204" pitchFamily="49" charset="0"/>
              </a:rPr>
              <a:t>lastmod</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changefreq</a:t>
            </a:r>
            <a:r>
              <a:rPr lang="de-AT" sz="1400" dirty="0">
                <a:solidFill>
                  <a:schemeClr val="bg1"/>
                </a:solidFill>
                <a:latin typeface="Source Code Pro" panose="020B0509030403020204" pitchFamily="49" charset="0"/>
                <a:ea typeface="Source Code Pro" panose="020B0509030403020204" pitchFamily="49" charset="0"/>
              </a:rPr>
              <a:t>&gt;</a:t>
            </a:r>
            <a:r>
              <a:rPr lang="de-AT" sz="1400" dirty="0" err="1">
                <a:solidFill>
                  <a:schemeClr val="bg1"/>
                </a:solidFill>
                <a:latin typeface="Source Code Pro" panose="020B0509030403020204" pitchFamily="49" charset="0"/>
                <a:ea typeface="Source Code Pro" panose="020B0509030403020204" pitchFamily="49" charset="0"/>
              </a:rPr>
              <a:t>yearly</a:t>
            </a:r>
            <a:r>
              <a:rPr lang="de-AT" sz="1400" dirty="0">
                <a:solidFill>
                  <a:schemeClr val="bg1"/>
                </a:solidFill>
                <a:latin typeface="Source Code Pro" panose="020B0509030403020204" pitchFamily="49" charset="0"/>
                <a:ea typeface="Source Code Pro" panose="020B0509030403020204" pitchFamily="49" charset="0"/>
              </a:rPr>
              <a:t>&lt;/</a:t>
            </a:r>
            <a:r>
              <a:rPr lang="de-AT" sz="1400" dirty="0" err="1">
                <a:solidFill>
                  <a:schemeClr val="bg1"/>
                </a:solidFill>
                <a:latin typeface="Source Code Pro" panose="020B0509030403020204" pitchFamily="49" charset="0"/>
                <a:ea typeface="Source Code Pro" panose="020B0509030403020204" pitchFamily="49" charset="0"/>
              </a:rPr>
              <a:t>changefreq</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priority</a:t>
            </a:r>
            <a:r>
              <a:rPr lang="de-AT" sz="1400" dirty="0">
                <a:solidFill>
                  <a:schemeClr val="bg1"/>
                </a:solidFill>
                <a:latin typeface="Source Code Pro" panose="020B0509030403020204" pitchFamily="49" charset="0"/>
                <a:ea typeface="Source Code Pro" panose="020B0509030403020204" pitchFamily="49" charset="0"/>
              </a:rPr>
              <a:t>&gt;0.5&lt;/</a:t>
            </a:r>
            <a:r>
              <a:rPr lang="de-AT" sz="1400" dirty="0" err="1">
                <a:solidFill>
                  <a:schemeClr val="bg1"/>
                </a:solidFill>
                <a:latin typeface="Source Code Pro" panose="020B0509030403020204" pitchFamily="49" charset="0"/>
                <a:ea typeface="Source Code Pro" panose="020B0509030403020204" pitchFamily="49" charset="0"/>
              </a:rPr>
              <a:t>priority</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	&lt;/</a:t>
            </a:r>
            <a:r>
              <a:rPr lang="de-AT" sz="1400" dirty="0" err="1">
                <a:solidFill>
                  <a:schemeClr val="bg1"/>
                </a:solidFill>
                <a:latin typeface="Source Code Pro" panose="020B0509030403020204" pitchFamily="49" charset="0"/>
                <a:ea typeface="Source Code Pro" panose="020B0509030403020204" pitchFamily="49" charset="0"/>
              </a:rPr>
              <a:t>url</a:t>
            </a:r>
            <a:r>
              <a:rPr lang="de-AT" sz="1400" dirty="0">
                <a:solidFill>
                  <a:schemeClr val="bg1"/>
                </a:solidFill>
                <a:latin typeface="Source Code Pro" panose="020B0509030403020204" pitchFamily="49" charset="0"/>
                <a:ea typeface="Source Code Pro" panose="020B0509030403020204" pitchFamily="49" charset="0"/>
              </a:rPr>
              <a:t>&gt;</a:t>
            </a:r>
          </a:p>
          <a:p>
            <a:r>
              <a:rPr lang="de-AT" sz="1400" dirty="0">
                <a:solidFill>
                  <a:schemeClr val="bg1"/>
                </a:solidFill>
                <a:latin typeface="Source Code Pro" panose="020B0509030403020204" pitchFamily="49" charset="0"/>
                <a:ea typeface="Source Code Pro" panose="020B0509030403020204" pitchFamily="49" charset="0"/>
              </a:rPr>
              <a:t>&lt;/</a:t>
            </a:r>
            <a:r>
              <a:rPr lang="de-AT" sz="1400" dirty="0" err="1">
                <a:solidFill>
                  <a:schemeClr val="bg1"/>
                </a:solidFill>
                <a:latin typeface="Source Code Pro" panose="020B0509030403020204" pitchFamily="49" charset="0"/>
                <a:ea typeface="Source Code Pro" panose="020B0509030403020204" pitchFamily="49" charset="0"/>
              </a:rPr>
              <a:t>urlset</a:t>
            </a:r>
            <a:r>
              <a:rPr lang="de-AT" sz="1400" dirty="0">
                <a:solidFill>
                  <a:schemeClr val="bg1"/>
                </a:solidFill>
                <a:latin typeface="Source Code Pro" panose="020B0509030403020204" pitchFamily="49" charset="0"/>
                <a:ea typeface="Source Code Pro" panose="020B0509030403020204" pitchFamily="49" charset="0"/>
              </a:rPr>
              <a:t>&gt;</a:t>
            </a:r>
          </a:p>
        </p:txBody>
      </p:sp>
      <p:sp>
        <p:nvSpPr>
          <p:cNvPr id="5" name="Rechteck 4">
            <a:extLst>
              <a:ext uri="{FF2B5EF4-FFF2-40B4-BE49-F238E27FC236}">
                <a16:creationId xmlns:a16="http://schemas.microsoft.com/office/drawing/2014/main" id="{B2DD026B-6CE6-42E9-B436-9B925DE3A6AD}"/>
              </a:ext>
            </a:extLst>
          </p:cNvPr>
          <p:cNvSpPr/>
          <p:nvPr/>
        </p:nvSpPr>
        <p:spPr>
          <a:xfrm>
            <a:off x="185057" y="4792801"/>
            <a:ext cx="10753007" cy="1513748"/>
          </a:xfrm>
          <a:prstGeom prst="rect">
            <a:avLst/>
          </a:prstGeom>
        </p:spPr>
        <p:txBody>
          <a:bodyPr wrap="square">
            <a:spAutoFit/>
          </a:bodyPr>
          <a:lstStyle/>
          <a:p>
            <a:pPr marL="685783" lvl="1" indent="-228594">
              <a:lnSpc>
                <a:spcPct val="90000"/>
              </a:lnSpc>
              <a:spcBef>
                <a:spcPts val="500"/>
              </a:spcBef>
              <a:buFont typeface="Font Awesome 5 Free Solid" panose="02000503000000000000" pitchFamily="50" charset="2"/>
              <a:buChar char=""/>
            </a:pPr>
            <a:r>
              <a:rPr lang="de-AT" sz="1400" dirty="0">
                <a:latin typeface="Source Code Pro" panose="020B0509030403020204" pitchFamily="49" charset="0"/>
                <a:ea typeface="Source Code Pro" panose="020B0509030403020204" pitchFamily="49" charset="0"/>
              </a:rPr>
              <a:t>&lt;</a:t>
            </a:r>
            <a:r>
              <a:rPr lang="de-AT" sz="1400" dirty="0" err="1">
                <a:latin typeface="Source Code Pro" panose="020B0509030403020204" pitchFamily="49" charset="0"/>
                <a:ea typeface="Source Code Pro" panose="020B0509030403020204" pitchFamily="49" charset="0"/>
              </a:rPr>
              <a:t>changefreq</a:t>
            </a:r>
            <a:r>
              <a:rPr lang="de-AT" sz="1400" dirty="0">
                <a:latin typeface="Source Code Pro" panose="020B0509030403020204" pitchFamily="49" charset="0"/>
                <a:ea typeface="Source Code Pro" panose="020B0509030403020204" pitchFamily="49" charset="0"/>
              </a:rPr>
              <a:t>&gt;</a:t>
            </a:r>
            <a:r>
              <a:rPr lang="de-AT" sz="1400" dirty="0"/>
              <a:t> (</a:t>
            </a:r>
            <a:r>
              <a:rPr lang="de-AT" sz="1400" dirty="0" err="1"/>
              <a:t>change</a:t>
            </a:r>
            <a:r>
              <a:rPr lang="de-AT" sz="1400" dirty="0"/>
              <a:t> </a:t>
            </a:r>
            <a:r>
              <a:rPr lang="de-AT" sz="1400" dirty="0" err="1"/>
              <a:t>frequence</a:t>
            </a:r>
            <a:r>
              <a:rPr lang="de-AT" sz="1400" dirty="0"/>
              <a:t>&gt; gibt an, wie fot diese URL höchstwahrscheinlich geändert wird. Gültige werte sind </a:t>
            </a:r>
            <a:r>
              <a:rPr lang="de-AT" sz="1400" dirty="0" err="1">
                <a:latin typeface="Source Code Pro" panose="020B0509030403020204" pitchFamily="49" charset="0"/>
                <a:ea typeface="Source Code Pro" panose="020B0509030403020204" pitchFamily="49" charset="0"/>
              </a:rPr>
              <a:t>always</a:t>
            </a:r>
            <a:r>
              <a:rPr lang="de-AT" sz="1400" dirty="0"/>
              <a:t>, </a:t>
            </a:r>
            <a:r>
              <a:rPr lang="de-AT" sz="1400" dirty="0" err="1">
                <a:latin typeface="Source Code Pro" panose="020B0509030403020204" pitchFamily="49" charset="0"/>
                <a:ea typeface="Source Code Pro" panose="020B0509030403020204" pitchFamily="49" charset="0"/>
              </a:rPr>
              <a:t>hourly</a:t>
            </a:r>
            <a:r>
              <a:rPr lang="de-AT" sz="1400" dirty="0"/>
              <a:t>, </a:t>
            </a:r>
            <a:r>
              <a:rPr lang="de-AT" sz="1400" dirty="0" err="1">
                <a:latin typeface="Source Code Pro" panose="020B0509030403020204" pitchFamily="49" charset="0"/>
                <a:ea typeface="Source Code Pro" panose="020B0509030403020204" pitchFamily="49" charset="0"/>
              </a:rPr>
              <a:t>daily</a:t>
            </a:r>
            <a:r>
              <a:rPr lang="de-AT" sz="1400" dirty="0"/>
              <a:t>, </a:t>
            </a:r>
            <a:r>
              <a:rPr lang="de-AT" sz="1400" dirty="0" err="1">
                <a:latin typeface="Source Code Pro" panose="020B0509030403020204" pitchFamily="49" charset="0"/>
                <a:ea typeface="Source Code Pro" panose="020B0509030403020204" pitchFamily="49" charset="0"/>
              </a:rPr>
              <a:t>weekly</a:t>
            </a:r>
            <a:r>
              <a:rPr lang="de-AT" sz="1400" dirty="0"/>
              <a:t>, </a:t>
            </a:r>
            <a:r>
              <a:rPr lang="de-AT" sz="1400" dirty="0" err="1">
                <a:latin typeface="Source Code Pro" panose="020B0509030403020204" pitchFamily="49" charset="0"/>
                <a:ea typeface="Source Code Pro" panose="020B0509030403020204" pitchFamily="49" charset="0"/>
              </a:rPr>
              <a:t>monthly</a:t>
            </a:r>
            <a:r>
              <a:rPr lang="de-AT" sz="1400" dirty="0"/>
              <a:t>, </a:t>
            </a:r>
            <a:r>
              <a:rPr lang="de-AT" sz="1400" dirty="0" err="1">
                <a:latin typeface="Source Code Pro" panose="020B0509030403020204" pitchFamily="49" charset="0"/>
                <a:ea typeface="Source Code Pro" panose="020B0509030403020204" pitchFamily="49" charset="0"/>
              </a:rPr>
              <a:t>yearly</a:t>
            </a:r>
            <a:r>
              <a:rPr lang="de-AT" sz="1400" dirty="0"/>
              <a:t>, </a:t>
            </a:r>
            <a:r>
              <a:rPr lang="de-AT" sz="1400" dirty="0" err="1">
                <a:latin typeface="Source Code Pro" panose="020B0509030403020204" pitchFamily="49" charset="0"/>
                <a:ea typeface="Source Code Pro" panose="020B0509030403020204" pitchFamily="49" charset="0"/>
              </a:rPr>
              <a:t>never</a:t>
            </a:r>
            <a:r>
              <a:rPr lang="de-AT" sz="1400" dirty="0"/>
              <a:t>. "</a:t>
            </a:r>
            <a:r>
              <a:rPr lang="de-AT" sz="1400" dirty="0" err="1">
                <a:latin typeface="Source Code Pro" panose="020B0509030403020204" pitchFamily="49" charset="0"/>
                <a:ea typeface="Source Code Pro" panose="020B0509030403020204" pitchFamily="49" charset="0"/>
              </a:rPr>
              <a:t>always</a:t>
            </a:r>
            <a:r>
              <a:rPr lang="de-AT" sz="1400" dirty="0"/>
              <a:t>" bedeutet dass sich die URL bei jedem Aufruf ändert. "</a:t>
            </a:r>
            <a:r>
              <a:rPr lang="de-AT" sz="1400" dirty="0" err="1">
                <a:latin typeface="Source Code Pro" panose="020B0509030403020204" pitchFamily="49" charset="0"/>
                <a:ea typeface="Source Code Pro" panose="020B0509030403020204" pitchFamily="49" charset="0"/>
              </a:rPr>
              <a:t>never</a:t>
            </a:r>
            <a:r>
              <a:rPr lang="de-AT" sz="1400" dirty="0"/>
              <a:t>" sollte man verwenden, wenn die URL archiviert wurde. Die Werte sind lediglich ein Hinweis an Google und kein echtes Kommando. Der Googlebot hält sich auch nicht wirklich daran, egal was du da rein schreibst</a:t>
            </a:r>
          </a:p>
          <a:p>
            <a:pPr marL="685783" lvl="1" indent="-228594">
              <a:lnSpc>
                <a:spcPct val="90000"/>
              </a:lnSpc>
              <a:spcBef>
                <a:spcPts val="500"/>
              </a:spcBef>
              <a:buFont typeface="Font Awesome 5 Free Solid" panose="02000503000000000000" pitchFamily="50" charset="2"/>
              <a:buChar char=""/>
            </a:pPr>
            <a:r>
              <a:rPr lang="de-AT" sz="1400" dirty="0">
                <a:latin typeface="Source Code Pro" panose="020B0509030403020204" pitchFamily="49" charset="0"/>
                <a:ea typeface="Source Code Pro" panose="020B0509030403020204" pitchFamily="49" charset="0"/>
              </a:rPr>
              <a:t>&lt;</a:t>
            </a:r>
            <a:r>
              <a:rPr lang="de-AT" sz="1400" dirty="0" err="1">
                <a:latin typeface="Source Code Pro" panose="020B0509030403020204" pitchFamily="49" charset="0"/>
                <a:ea typeface="Source Code Pro" panose="020B0509030403020204" pitchFamily="49" charset="0"/>
              </a:rPr>
              <a:t>priority</a:t>
            </a:r>
            <a:r>
              <a:rPr lang="de-AT" sz="1400" dirty="0">
                <a:latin typeface="Source Code Pro" panose="020B0509030403020204" pitchFamily="49" charset="0"/>
                <a:ea typeface="Source Code Pro" panose="020B0509030403020204" pitchFamily="49" charset="0"/>
              </a:rPr>
              <a:t>&gt;</a:t>
            </a:r>
            <a:r>
              <a:rPr lang="de-AT" sz="1400" dirty="0"/>
              <a:t> zeigt die relative Wichtigkeit der URL innerhalb der Gesamtwebseite an. Die Werte reichen von </a:t>
            </a:r>
            <a:r>
              <a:rPr lang="de-AT" sz="1400" dirty="0">
                <a:latin typeface="Source Code Pro" panose="020B0509030403020204" pitchFamily="49" charset="0"/>
                <a:ea typeface="Source Code Pro" panose="020B0509030403020204" pitchFamily="49" charset="0"/>
              </a:rPr>
              <a:t>0,0</a:t>
            </a:r>
            <a:r>
              <a:rPr lang="de-AT" sz="1400" dirty="0"/>
              <a:t> bis </a:t>
            </a:r>
            <a:r>
              <a:rPr lang="de-AT" sz="1400" dirty="0">
                <a:latin typeface="Source Code Pro" panose="020B0509030403020204" pitchFamily="49" charset="0"/>
                <a:ea typeface="Source Code Pro" panose="020B0509030403020204" pitchFamily="49" charset="0"/>
              </a:rPr>
              <a:t>1,0</a:t>
            </a:r>
            <a:r>
              <a:rPr lang="de-AT" sz="1400" dirty="0"/>
              <a:t>. Der Standardwert ist </a:t>
            </a:r>
            <a:r>
              <a:rPr lang="de-AT" sz="1400" dirty="0">
                <a:latin typeface="Source Code Pro" panose="020B0509030403020204" pitchFamily="49" charset="0"/>
                <a:ea typeface="Source Code Pro" panose="020B0509030403020204" pitchFamily="49" charset="0"/>
              </a:rPr>
              <a:t>0,5</a:t>
            </a:r>
            <a:r>
              <a:rPr lang="de-AT" sz="1400" dirty="0"/>
              <a:t>. Google ignoriert diesen Wert laug eigenen Aussagen vollständig, also kann man den getrost weglassen.</a:t>
            </a:r>
          </a:p>
        </p:txBody>
      </p:sp>
    </p:spTree>
    <p:extLst>
      <p:ext uri="{BB962C8B-B14F-4D97-AF65-F5344CB8AC3E}">
        <p14:creationId xmlns:p14="http://schemas.microsoft.com/office/powerpoint/2010/main" val="3611524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826002-B65E-4CFF-AB22-CDC86AC7E754}"/>
              </a:ext>
            </a:extLst>
          </p:cNvPr>
          <p:cNvSpPr>
            <a:spLocks noGrp="1"/>
          </p:cNvSpPr>
          <p:nvPr>
            <p:ph type="title"/>
          </p:nvPr>
        </p:nvSpPr>
        <p:spPr/>
        <p:txBody>
          <a:bodyPr/>
          <a:lstStyle/>
          <a:p>
            <a:r>
              <a:rPr lang="de-AT" dirty="0">
                <a:effectLst/>
              </a:rPr>
              <a:t>XML-Sitemap</a:t>
            </a:r>
            <a:endParaRPr lang="de-AT" dirty="0"/>
          </a:p>
        </p:txBody>
      </p:sp>
      <p:sp>
        <p:nvSpPr>
          <p:cNvPr id="3" name="Textplatzhalter 2">
            <a:extLst>
              <a:ext uri="{FF2B5EF4-FFF2-40B4-BE49-F238E27FC236}">
                <a16:creationId xmlns:a16="http://schemas.microsoft.com/office/drawing/2014/main" id="{30756588-8675-4BE2-9BB1-97CA82DF6D50}"/>
              </a:ext>
            </a:extLst>
          </p:cNvPr>
          <p:cNvSpPr>
            <a:spLocks noGrp="1"/>
          </p:cNvSpPr>
          <p:nvPr>
            <p:ph type="body" sz="quarter" idx="13"/>
          </p:nvPr>
        </p:nvSpPr>
        <p:spPr>
          <a:xfrm>
            <a:off x="1062037" y="1188899"/>
            <a:ext cx="10067925" cy="4480201"/>
          </a:xfrm>
        </p:spPr>
        <p:txBody>
          <a:bodyPr/>
          <a:lstStyle/>
          <a:p>
            <a:r>
              <a:rPr lang="de-AT" dirty="0"/>
              <a:t>Eine Sitemap darf nicht mehr als 50.000 URLs enthalten, außerdem kann sie höchstens 50 MB groß sein. Wenn du mehr URLs hast, dann ist das kein Problem: In diesem fall erstell einfach mehrere Sitemaps und verlink diese in einer sogenannten Index-Sitemap-Datei, die alle Sitemaps auflistet.</a:t>
            </a:r>
          </a:p>
          <a:p>
            <a:r>
              <a:rPr lang="de-AT" dirty="0"/>
              <a:t>Offizielle Seite zum Thema Sitemaps: </a:t>
            </a:r>
            <a:r>
              <a:rPr lang="de-AT" u="sng" dirty="0">
                <a:hlinkClick r:id="rId2"/>
              </a:rPr>
              <a:t>https://www.sitemaps.org</a:t>
            </a:r>
            <a:br>
              <a:rPr lang="de-AT" dirty="0"/>
            </a:br>
            <a:r>
              <a:rPr lang="de-AT" dirty="0"/>
              <a:t>diese Seite wird von Google, Yahoo und Microsoft zusammen betrieben und bietet offizielle Informationen zum Thema</a:t>
            </a:r>
          </a:p>
          <a:p>
            <a:r>
              <a:rPr lang="de-AT" dirty="0"/>
              <a:t>Vorteile:</a:t>
            </a:r>
          </a:p>
          <a:p>
            <a:pPr lvl="1"/>
            <a:r>
              <a:rPr lang="de-AT" dirty="0"/>
              <a:t>Wenn du neue Inhalte online stellst, werden diese mit Sitemap schneller gecrawlt und indexiert. Google findet Inhalte, die in einer Sitemap referenziert werden, deutlich schneller</a:t>
            </a:r>
          </a:p>
          <a:p>
            <a:pPr lvl="1"/>
            <a:r>
              <a:rPr lang="de-AT" dirty="0"/>
              <a:t>Große Webseiten mit sehr vielen URLs haben durch eine Sitemap Vorteile, weil URLs im Index schnell hinzugefügt, aber auch gelöschte URLs schneller entfernt werden</a:t>
            </a:r>
          </a:p>
          <a:p>
            <a:pPr lvl="1"/>
            <a:r>
              <a:rPr lang="de-AT" dirty="0"/>
              <a:t>Wenn du den Inhalt einer URL änderst, erkennt Google diese Änderung mit Sitemap schneller als ohne Sitemap. Das Datum der letzten Änderung einer URL wird in der Sitemap mit angezeigt – und Google kann Änderungen schneller entdecken</a:t>
            </a:r>
          </a:p>
          <a:p>
            <a:pPr lvl="1"/>
            <a:r>
              <a:rPr lang="de-AT" dirty="0"/>
              <a:t>Besonders wenn du schlecht (oder gar nicht) verlinkte Inhalte auf deiner Webseite hast, werden diese mithilfe der Sitemap schneller durch Google gefunden und indexiert</a:t>
            </a:r>
          </a:p>
          <a:p>
            <a:r>
              <a:rPr lang="de-AT" dirty="0"/>
              <a:t>Content Management Systeme bieten oft Plug Ins an um eine Sitemap automatisch zu generieren.</a:t>
            </a:r>
          </a:p>
          <a:p>
            <a:r>
              <a:rPr lang="de-AT" dirty="0"/>
              <a:t>Manuell hilft dieses Tool: </a:t>
            </a:r>
            <a:r>
              <a:rPr lang="de-AT" dirty="0">
                <a:hlinkClick r:id="rId3"/>
              </a:rPr>
              <a:t>https://www.xml-sitemaps.com/</a:t>
            </a:r>
            <a:endParaRPr lang="de-AT" dirty="0"/>
          </a:p>
          <a:p>
            <a:r>
              <a:rPr lang="de-AT" dirty="0"/>
              <a:t>Vergiss nicht die Sitemap in der Search </a:t>
            </a:r>
            <a:r>
              <a:rPr lang="de-AT" dirty="0" err="1"/>
              <a:t>Console</a:t>
            </a:r>
            <a:r>
              <a:rPr lang="de-AT" dirty="0"/>
              <a:t> von Google einzureichen</a:t>
            </a:r>
          </a:p>
        </p:txBody>
      </p:sp>
    </p:spTree>
    <p:extLst>
      <p:ext uri="{BB962C8B-B14F-4D97-AF65-F5344CB8AC3E}">
        <p14:creationId xmlns:p14="http://schemas.microsoft.com/office/powerpoint/2010/main" val="23388542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3BF2F-74A4-4E0A-898A-213DF8534C1F}"/>
              </a:ext>
            </a:extLst>
          </p:cNvPr>
          <p:cNvSpPr>
            <a:spLocks noGrp="1"/>
          </p:cNvSpPr>
          <p:nvPr>
            <p:ph type="title"/>
          </p:nvPr>
        </p:nvSpPr>
        <p:spPr/>
        <p:txBody>
          <a:bodyPr/>
          <a:lstStyle/>
          <a:p>
            <a:r>
              <a:rPr lang="de-AT" dirty="0">
                <a:effectLst/>
              </a:rPr>
              <a:t>Mobile SEO und Ladegeschwindigkeit</a:t>
            </a:r>
          </a:p>
        </p:txBody>
      </p:sp>
      <p:sp>
        <p:nvSpPr>
          <p:cNvPr id="3" name="Textplatzhalter 2">
            <a:extLst>
              <a:ext uri="{FF2B5EF4-FFF2-40B4-BE49-F238E27FC236}">
                <a16:creationId xmlns:a16="http://schemas.microsoft.com/office/drawing/2014/main" id="{D16BBC65-BF15-4E24-8199-92C831C9BFA5}"/>
              </a:ext>
            </a:extLst>
          </p:cNvPr>
          <p:cNvSpPr>
            <a:spLocks noGrp="1"/>
          </p:cNvSpPr>
          <p:nvPr>
            <p:ph type="body" sz="quarter" idx="13"/>
          </p:nvPr>
        </p:nvSpPr>
        <p:spPr>
          <a:xfrm>
            <a:off x="1062037" y="1172709"/>
            <a:ext cx="10067925" cy="4869538"/>
          </a:xfrm>
        </p:spPr>
        <p:txBody>
          <a:bodyPr/>
          <a:lstStyle/>
          <a:p>
            <a:r>
              <a:rPr lang="de-AT" dirty="0"/>
              <a:t>Heute ist eine mobile Webseite unerlässlich für den Erfolg bei Google. Der Algorithmus achtet sehr darauf, ob deine Webseite mobil gut bedienbar ist. </a:t>
            </a:r>
          </a:p>
          <a:p>
            <a:r>
              <a:rPr lang="de-AT" dirty="0"/>
              <a:t>Prinzipiell gibt es drei Möglichkeiten, wie du deine Webseite für die mobile Nutzung optimieren kannst</a:t>
            </a:r>
          </a:p>
          <a:p>
            <a:pPr marL="800089" lvl="1" indent="-342900">
              <a:buFont typeface="+mj-lt"/>
              <a:buAutoNum type="arabicPeriod"/>
            </a:pPr>
            <a:r>
              <a:rPr lang="de-AT" dirty="0"/>
              <a:t>Du kannst eine sogenannte responsive Webseite bauen. In diesem Fall passt sich das Layout der Webseite an das Endgerät an – egal, ob es ein Handy ist oder ein Notebook. Der Code bleibt bei allen varianten gleich, nur das Design ändert sich. (empfohlene Herangehensweise)</a:t>
            </a:r>
          </a:p>
          <a:p>
            <a:pPr marL="800089" lvl="1" indent="-342900">
              <a:buFont typeface="+mj-lt"/>
              <a:buAutoNum type="arabicPeriod"/>
            </a:pPr>
            <a:r>
              <a:rPr lang="de-AT" dirty="0"/>
              <a:t>Du kannst verschiedene Inhalte für verschiedene Geräte </a:t>
            </a:r>
            <a:r>
              <a:rPr lang="de-AT" dirty="0" err="1"/>
              <a:t>dynamsich</a:t>
            </a:r>
            <a:r>
              <a:rPr lang="de-AT" dirty="0"/>
              <a:t> bereitstellen. Dabei identifiziert dein Server, um welchen Typ Gerät es sich handelt. Anschließend liefert er eine passende Variante aus. Die Inhalte der verschiedenen Webseitenvariante können dabei vollkommen unterschiedlich sein – die URL ist für alle Varianten gleich</a:t>
            </a:r>
          </a:p>
          <a:p>
            <a:pPr marL="800089" lvl="1" indent="-342900">
              <a:buFont typeface="+mj-lt"/>
              <a:buAutoNum type="arabicPeriod"/>
            </a:pPr>
            <a:r>
              <a:rPr lang="de-AT" dirty="0"/>
              <a:t>Du kannst mobile URLs verwenden, deren Inhalte für Mobilgeräte optimiert sind. Meistens wird dabei eine Subdomain verwendet. In diesem fall musst du die URLs mit </a:t>
            </a:r>
            <a:r>
              <a:rPr lang="de-AT" dirty="0" err="1">
                <a:latin typeface="Source Code Pro" panose="020B0509030403020204" pitchFamily="49" charset="0"/>
                <a:ea typeface="Source Code Pro" panose="020B0509030403020204" pitchFamily="49" charset="0"/>
              </a:rPr>
              <a:t>rel</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alternate</a:t>
            </a:r>
            <a:r>
              <a:rPr lang="de-AT" dirty="0">
                <a:latin typeface="Source Code Pro" panose="020B0509030403020204" pitchFamily="49" charset="0"/>
                <a:ea typeface="Source Code Pro" panose="020B0509030403020204" pitchFamily="49" charset="0"/>
              </a:rPr>
              <a:t>"</a:t>
            </a:r>
            <a:r>
              <a:rPr lang="de-AT" dirty="0"/>
              <a:t> zusammenführen</a:t>
            </a:r>
          </a:p>
          <a:p>
            <a:r>
              <a:rPr lang="de-AT" dirty="0"/>
              <a:t>In der Praxis sind die allermeisten Webseiten responsive. Responsive Webdesign ist technisch einfach umzusetzen, und man hat vor allem administrativ am wenigsten Ärger.</a:t>
            </a:r>
          </a:p>
          <a:p>
            <a:r>
              <a:rPr lang="de-AT" dirty="0"/>
              <a:t>Zwei Indizien sprechen in der Regel dafür, dass deine Webseite responsiv designt ist</a:t>
            </a:r>
          </a:p>
          <a:p>
            <a:pPr marL="800089" lvl="1" indent="-342900">
              <a:buFont typeface="+mj-lt"/>
              <a:buAutoNum type="arabicPeriod"/>
            </a:pPr>
            <a:r>
              <a:rPr lang="de-AT" dirty="0"/>
              <a:t>Wenn du deine Webseite in einem beliebigen Browser öffnest und das Browserfenster verkleinerst, sodass es irgendwann sehr schmal ist, dann schieben sich die Inhalte untereinander, und die Webseite passt sich insgesamt der veränderten Breite an</a:t>
            </a:r>
          </a:p>
          <a:p>
            <a:pPr marL="800089" lvl="1" indent="-342900">
              <a:buFont typeface="+mj-lt"/>
              <a:buAutoNum type="arabicPeriod"/>
            </a:pPr>
            <a:r>
              <a:rPr lang="de-AT" dirty="0"/>
              <a:t>Wenn in deinem Quellcode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meta</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name</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viewport</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content</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width</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device-width</a:t>
            </a:r>
            <a:r>
              <a:rPr lang="de-AT" dirty="0">
                <a:latin typeface="Source Code Pro" panose="020B0509030403020204" pitchFamily="49" charset="0"/>
                <a:ea typeface="Source Code Pro" panose="020B0509030403020204" pitchFamily="49" charset="0"/>
              </a:rPr>
              <a:t>, initial-</a:t>
            </a:r>
            <a:r>
              <a:rPr lang="de-AT" dirty="0" err="1">
                <a:latin typeface="Source Code Pro" panose="020B0509030403020204" pitchFamily="49" charset="0"/>
                <a:ea typeface="Source Code Pro" panose="020B0509030403020204" pitchFamily="49" charset="0"/>
              </a:rPr>
              <a:t>scale</a:t>
            </a:r>
            <a:r>
              <a:rPr lang="de-AT" dirty="0">
                <a:latin typeface="Source Code Pro" panose="020B0509030403020204" pitchFamily="49" charset="0"/>
                <a:ea typeface="Source Code Pro" panose="020B0509030403020204" pitchFamily="49" charset="0"/>
              </a:rPr>
              <a:t>=1" /&gt;</a:t>
            </a:r>
            <a:r>
              <a:rPr lang="de-AT" dirty="0"/>
              <a:t> steht. Statt 1 kann dort auch eine andere Zahl stehen, dies variiert zuweilen. Diese Codezeile bedeutet, dass sich die Webseite der Breite des jeweiligen Browsers anpasst.</a:t>
            </a:r>
          </a:p>
        </p:txBody>
      </p:sp>
    </p:spTree>
    <p:extLst>
      <p:ext uri="{BB962C8B-B14F-4D97-AF65-F5344CB8AC3E}">
        <p14:creationId xmlns:p14="http://schemas.microsoft.com/office/powerpoint/2010/main" val="39942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00D9F-E7FC-4026-846B-74FAD989305F}"/>
              </a:ext>
            </a:extLst>
          </p:cNvPr>
          <p:cNvSpPr>
            <a:spLocks noGrp="1"/>
          </p:cNvSpPr>
          <p:nvPr>
            <p:ph type="title"/>
          </p:nvPr>
        </p:nvSpPr>
        <p:spPr/>
        <p:txBody>
          <a:bodyPr/>
          <a:lstStyle/>
          <a:p>
            <a:r>
              <a:rPr lang="de-AT" dirty="0">
                <a:effectLst/>
              </a:rPr>
              <a:t>Die Universal Search</a:t>
            </a:r>
            <a:endParaRPr lang="de-AT" dirty="0"/>
          </a:p>
        </p:txBody>
      </p:sp>
      <p:sp>
        <p:nvSpPr>
          <p:cNvPr id="3" name="Textplatzhalter 2">
            <a:extLst>
              <a:ext uri="{FF2B5EF4-FFF2-40B4-BE49-F238E27FC236}">
                <a16:creationId xmlns:a16="http://schemas.microsoft.com/office/drawing/2014/main" id="{F99C0AF3-48A5-43E0-8B5B-39D9614B32A7}"/>
              </a:ext>
            </a:extLst>
          </p:cNvPr>
          <p:cNvSpPr>
            <a:spLocks noGrp="1"/>
          </p:cNvSpPr>
          <p:nvPr>
            <p:ph type="body" sz="quarter" idx="13"/>
          </p:nvPr>
        </p:nvSpPr>
        <p:spPr>
          <a:xfrm>
            <a:off x="1062037" y="2045018"/>
            <a:ext cx="10067925" cy="1458989"/>
          </a:xfrm>
        </p:spPr>
        <p:txBody>
          <a:bodyPr/>
          <a:lstStyle/>
          <a:p>
            <a:pPr marL="0" indent="0">
              <a:lnSpc>
                <a:spcPct val="107000"/>
              </a:lnSpc>
              <a:spcAft>
                <a:spcPts val="800"/>
              </a:spcAft>
              <a:buNone/>
            </a:pPr>
            <a:r>
              <a:rPr lang="de-AT" dirty="0">
                <a:latin typeface="Arial" panose="020B0604020202020204" pitchFamily="34" charset="0"/>
                <a:ea typeface="Calibri" panose="020F0502020204030204" pitchFamily="34" charset="0"/>
                <a:cs typeface="Times New Roman" panose="02020603050405020304" pitchFamily="18" charset="0"/>
              </a:rPr>
              <a:t>Wenn der Algorithmus nun aufgrund der Nutzererfahrung denkt, dass viele Suchende Interesse an Bildern haben könnten, dann fließen manchmal vertikale Suchen in die organischen Ergebnisse mit hinein. Anderes Beispiel sind Google Maps Einblendungen, genannt </a:t>
            </a:r>
            <a:r>
              <a:rPr lang="de-AT" dirty="0" err="1">
                <a:latin typeface="Arial" panose="020B0604020202020204" pitchFamily="34" charset="0"/>
                <a:ea typeface="Calibri" panose="020F0502020204030204" pitchFamily="34" charset="0"/>
                <a:cs typeface="Times New Roman" panose="02020603050405020304" pitchFamily="18" charset="0"/>
              </a:rPr>
              <a:t>Onebox</a:t>
            </a:r>
            <a:r>
              <a:rPr lang="de-AT" dirty="0">
                <a:latin typeface="Arial" panose="020B0604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de-AT" dirty="0">
                <a:latin typeface="Arial" panose="020B0604020202020204" pitchFamily="34" charset="0"/>
                <a:ea typeface="Calibri" panose="020F0502020204030204" pitchFamily="34" charset="0"/>
                <a:cs typeface="Times New Roman" panose="02020603050405020304" pitchFamily="18" charset="0"/>
              </a:rPr>
              <a:t>Wann die </a:t>
            </a:r>
            <a:r>
              <a:rPr lang="de-AT" dirty="0" err="1">
                <a:latin typeface="Arial" panose="020B0604020202020204" pitchFamily="34" charset="0"/>
                <a:ea typeface="Calibri" panose="020F0502020204030204" pitchFamily="34" charset="0"/>
                <a:cs typeface="Times New Roman" panose="02020603050405020304" pitchFamily="18" charset="0"/>
              </a:rPr>
              <a:t>Onebox</a:t>
            </a:r>
            <a:r>
              <a:rPr lang="de-AT" dirty="0">
                <a:latin typeface="Arial" panose="020B0604020202020204" pitchFamily="34" charset="0"/>
                <a:ea typeface="Calibri" panose="020F0502020204030204" pitchFamily="34" charset="0"/>
                <a:cs typeface="Times New Roman" panose="02020603050405020304" pitchFamily="18" charset="0"/>
              </a:rPr>
              <a:t> erscheint und wann nicht, das können die SEOs nicht beeinflussen - das hängt vom Suchbegriff und dem Suchverhalten der Nutzer ab.</a:t>
            </a:r>
          </a:p>
        </p:txBody>
      </p:sp>
      <p:grpSp>
        <p:nvGrpSpPr>
          <p:cNvPr id="6" name="Gruppieren 5">
            <a:extLst>
              <a:ext uri="{FF2B5EF4-FFF2-40B4-BE49-F238E27FC236}">
                <a16:creationId xmlns:a16="http://schemas.microsoft.com/office/drawing/2014/main" id="{108B4DCC-B934-4843-B11C-3E8E90FC8C07}"/>
              </a:ext>
            </a:extLst>
          </p:cNvPr>
          <p:cNvGrpSpPr/>
          <p:nvPr/>
        </p:nvGrpSpPr>
        <p:grpSpPr>
          <a:xfrm>
            <a:off x="0" y="5481320"/>
            <a:ext cx="12192000" cy="969812"/>
            <a:chOff x="0" y="5725160"/>
            <a:chExt cx="12192000" cy="969812"/>
          </a:xfrm>
        </p:grpSpPr>
        <p:sp>
          <p:nvSpPr>
            <p:cNvPr id="7" name="Rechteck 6">
              <a:extLst>
                <a:ext uri="{FF2B5EF4-FFF2-40B4-BE49-F238E27FC236}">
                  <a16:creationId xmlns:a16="http://schemas.microsoft.com/office/drawing/2014/main" id="{1CB95D3D-692C-4830-A452-92A0FDD454FD}"/>
                </a:ext>
              </a:extLst>
            </p:cNvPr>
            <p:cNvSpPr/>
            <p:nvPr/>
          </p:nvSpPr>
          <p:spPr>
            <a:xfrm>
              <a:off x="0" y="5887168"/>
              <a:ext cx="12192000" cy="807804"/>
            </a:xfrm>
            <a:prstGeom prst="rect">
              <a:avLst/>
            </a:prstGeom>
            <a:solidFill>
              <a:schemeClr val="accent4">
                <a:lumMod val="40000"/>
                <a:lumOff val="60000"/>
              </a:schemeClr>
            </a:solidFill>
          </p:spPr>
          <p:txBody>
            <a:bodyPr wrap="square" lIns="468000" tIns="180000" rIns="180000" bIns="180000">
              <a:spAutoFit/>
            </a:bodyPr>
            <a:lstStyle/>
            <a:p>
              <a:pPr marL="449580">
                <a:lnSpc>
                  <a:spcPct val="107000"/>
                </a:lnSpc>
                <a:spcAft>
                  <a:spcPts val="800"/>
                </a:spcAft>
              </a:pPr>
              <a:r>
                <a:rPr lang="de-AT" sz="1400" dirty="0">
                  <a:latin typeface="Arial" panose="020B0604020202020204" pitchFamily="34" charset="0"/>
                  <a:ea typeface="Calibri" panose="020F0502020204030204" pitchFamily="34" charset="0"/>
                  <a:cs typeface="Times New Roman" panose="02020603050405020304" pitchFamily="18" charset="0"/>
                </a:rPr>
                <a:t>Wenn es zu Suchanfrage passt, baut Google manchmal Ergebnisse aus seinem vertikalen Suchen ein. So sparen sich die Nutzer, die danach suchen, einen Klick</a:t>
              </a:r>
            </a:p>
          </p:txBody>
        </p:sp>
        <p:pic>
          <p:nvPicPr>
            <p:cNvPr id="8" name="Grafik 7">
              <a:extLst>
                <a:ext uri="{FF2B5EF4-FFF2-40B4-BE49-F238E27FC236}">
                  <a16:creationId xmlns:a16="http://schemas.microsoft.com/office/drawing/2014/main" id="{10046D51-64D1-4435-B8FC-414596B5EE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5" y="5725160"/>
              <a:ext cx="345440" cy="460587"/>
            </a:xfrm>
            <a:prstGeom prst="rect">
              <a:avLst/>
            </a:prstGeom>
          </p:spPr>
        </p:pic>
      </p:grpSp>
    </p:spTree>
    <p:extLst>
      <p:ext uri="{BB962C8B-B14F-4D97-AF65-F5344CB8AC3E}">
        <p14:creationId xmlns:p14="http://schemas.microsoft.com/office/powerpoint/2010/main" val="16346452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1308D-D378-4520-BE27-21B799E07F68}"/>
              </a:ext>
            </a:extLst>
          </p:cNvPr>
          <p:cNvSpPr>
            <a:spLocks noGrp="1"/>
          </p:cNvSpPr>
          <p:nvPr>
            <p:ph type="title"/>
          </p:nvPr>
        </p:nvSpPr>
        <p:spPr/>
        <p:txBody>
          <a:bodyPr/>
          <a:lstStyle/>
          <a:p>
            <a:r>
              <a:rPr lang="de-AT" dirty="0" err="1">
                <a:effectLst/>
              </a:rPr>
              <a:t>Accelerated</a:t>
            </a:r>
            <a:r>
              <a:rPr lang="de-AT" dirty="0">
                <a:effectLst/>
              </a:rPr>
              <a:t> mobile Pages (AMP)</a:t>
            </a:r>
            <a:endParaRPr lang="de-AT" dirty="0"/>
          </a:p>
        </p:txBody>
      </p:sp>
      <p:sp>
        <p:nvSpPr>
          <p:cNvPr id="3" name="Textplatzhalter 2">
            <a:extLst>
              <a:ext uri="{FF2B5EF4-FFF2-40B4-BE49-F238E27FC236}">
                <a16:creationId xmlns:a16="http://schemas.microsoft.com/office/drawing/2014/main" id="{58546AA5-C8F0-4378-B317-0A65EF52FBF3}"/>
              </a:ext>
            </a:extLst>
          </p:cNvPr>
          <p:cNvSpPr>
            <a:spLocks noGrp="1"/>
          </p:cNvSpPr>
          <p:nvPr>
            <p:ph type="body" sz="quarter" idx="13"/>
          </p:nvPr>
        </p:nvSpPr>
        <p:spPr>
          <a:xfrm>
            <a:off x="329173" y="1237129"/>
            <a:ext cx="11533654" cy="4542782"/>
          </a:xfrm>
        </p:spPr>
        <p:txBody>
          <a:bodyPr/>
          <a:lstStyle/>
          <a:p>
            <a:r>
              <a:rPr lang="de-AT" dirty="0"/>
              <a:t>Wenn es nach Google geht, dann gibt es die perfekte Lösung für mobile Webseiten: sogenannte </a:t>
            </a:r>
            <a:r>
              <a:rPr lang="de-AT" dirty="0" err="1"/>
              <a:t>Accelerated</a:t>
            </a:r>
            <a:r>
              <a:rPr lang="de-AT" dirty="0"/>
              <a:t> mobile Pages oder auch AMP.</a:t>
            </a:r>
          </a:p>
          <a:p>
            <a:r>
              <a:rPr lang="de-AT" dirty="0"/>
              <a:t>AMP ist eine Art umgestricktes HTML, kombiniert mit schlankem JavaScript, das exakt auf die Bedürfnisse mobiler Nutzer zugeschnitten ist.</a:t>
            </a:r>
          </a:p>
          <a:p>
            <a:r>
              <a:rPr lang="de-AT" dirty="0"/>
              <a:t>Eine AMP-Webseite lässt sich schnell erkennen. In deren Quelltext steht ganz am Anfang nicht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html</a:t>
            </a:r>
            <a:r>
              <a:rPr lang="de-AT" dirty="0">
                <a:latin typeface="Source Code Pro" panose="020B0509030403020204" pitchFamily="49" charset="0"/>
                <a:ea typeface="Source Code Pro" panose="020B0509030403020204" pitchFamily="49" charset="0"/>
              </a:rPr>
              <a:t>&gt;</a:t>
            </a:r>
            <a:r>
              <a:rPr lang="de-AT" dirty="0"/>
              <a:t>, sondern </a:t>
            </a:r>
            <a:r>
              <a:rPr lang="de-AT" dirty="0">
                <a:latin typeface="Source Code Pro" panose="020B0509030403020204" pitchFamily="49" charset="0"/>
                <a:ea typeface="Source Code Pro" panose="020B0509030403020204" pitchFamily="49" charset="0"/>
              </a:rPr>
              <a:t>&lt;</a:t>
            </a:r>
            <a:r>
              <a:rPr lang="de-AT" dirty="0" err="1">
                <a:latin typeface="Source Code Pro" panose="020B0509030403020204" pitchFamily="49" charset="0"/>
                <a:ea typeface="Source Code Pro" panose="020B0509030403020204" pitchFamily="49" charset="0"/>
              </a:rPr>
              <a:t>html</a:t>
            </a:r>
            <a:r>
              <a:rPr lang="de-AT" dirty="0">
                <a:latin typeface="Source Code Pro" panose="020B0509030403020204" pitchFamily="49" charset="0"/>
                <a:ea typeface="Source Code Pro" panose="020B0509030403020204" pitchFamily="49" charset="0"/>
              </a:rPr>
              <a:t> </a:t>
            </a:r>
            <a:r>
              <a:rPr lang="de-AT" dirty="0" err="1">
                <a:latin typeface="Source Code Pro" panose="020B0509030403020204" pitchFamily="49" charset="0"/>
                <a:ea typeface="Source Code Pro" panose="020B0509030403020204" pitchFamily="49" charset="0"/>
              </a:rPr>
              <a:t>amp</a:t>
            </a:r>
            <a:r>
              <a:rPr lang="de-AT" dirty="0">
                <a:latin typeface="Source Code Pro" panose="020B0509030403020204" pitchFamily="49" charset="0"/>
                <a:ea typeface="Source Code Pro" panose="020B0509030403020204" pitchFamily="49" charset="0"/>
              </a:rPr>
              <a:t>&gt;</a:t>
            </a:r>
            <a:r>
              <a:rPr lang="de-AT" dirty="0"/>
              <a:t>. Auch sonst unterscheidet sich der HTML-Code stark. Viele Tags, die in normalem HTML zugelassen sind, sind in AMP aus Gründen der Ladegeschwindigkeit nicht erlaubt. </a:t>
            </a:r>
          </a:p>
          <a:p>
            <a:r>
              <a:rPr lang="de-AT" dirty="0"/>
              <a:t>Eine für Google sehr wichtige Neuerung ist der Google AMP Cache. Die wohl folgenschwerste Neuerung ist, dass man Inhalte dort direkt bei Google zwischenspeichern kann, was für einen enormen Geschwindigkeitsschub </a:t>
            </a:r>
            <a:r>
              <a:rPr lang="de-AT" dirty="0" err="1"/>
              <a:t>sort</a:t>
            </a:r>
            <a:r>
              <a:rPr lang="de-AT" dirty="0"/>
              <a:t>. Gleichzeitig bedeutet das allerdings, dass deine Webseite quasi nicht mehr bei dir, sondern bei Google gehostet wird. </a:t>
            </a:r>
          </a:p>
          <a:p>
            <a:r>
              <a:rPr lang="de-AT" dirty="0"/>
              <a:t>Kritiker meinen, dass es nicht unbedingt von Vorteil für das Internet ist, wenn man Google noch mehr Einfluss auf die eigene Webseite gibt.</a:t>
            </a:r>
          </a:p>
          <a:p>
            <a:r>
              <a:rPr lang="de-AT" dirty="0"/>
              <a:t>Zudem haben viele SEO-Experten bereits überzeugend gezeigt, dass es auch ohne AMP möglich ist, eine schnelle Webseite für Mobilgeräte zu bauen. </a:t>
            </a:r>
          </a:p>
          <a:p>
            <a:r>
              <a:rPr lang="de-AT" dirty="0"/>
              <a:t>AMP hat zudem noch deutlich zu viele Einschränkungen – die vor allem von Google vorgegeben werden.</a:t>
            </a:r>
          </a:p>
          <a:p>
            <a:r>
              <a:rPr lang="de-AT" dirty="0"/>
              <a:t>Dennoch laufen mittlerweile die meisten Nachrichtenseiten mit Google AMP. Der Grund liegt in den Rankingvorteilen, die Google Verlagen bei der News-Suche einräumt, wenn diese AMP benutzen.</a:t>
            </a:r>
          </a:p>
          <a:p>
            <a:r>
              <a:rPr lang="de-AT" dirty="0"/>
              <a:t>Es könnte sein, dass mit AMP das "Internet der Zukunft" gebaut wird, wie Google vollmundig auf der eigenen Webseite verspricht. Zum Glück gelingt aber nicht alles, was sich Google in den Kopf setzt – insbesondere dann, wenn der Nutzen für die Kunden ausbleibt.</a:t>
            </a:r>
          </a:p>
          <a:p>
            <a:r>
              <a:rPr lang="de-AT" dirty="0"/>
              <a:t>Infos zu AMP: </a:t>
            </a:r>
            <a:r>
              <a:rPr lang="de-AT" u="sng" dirty="0">
                <a:hlinkClick r:id="rId2"/>
              </a:rPr>
              <a:t>https://www.ampproject.org</a:t>
            </a:r>
            <a:endParaRPr lang="de-AT" dirty="0"/>
          </a:p>
        </p:txBody>
      </p:sp>
    </p:spTree>
    <p:extLst>
      <p:ext uri="{BB962C8B-B14F-4D97-AF65-F5344CB8AC3E}">
        <p14:creationId xmlns:p14="http://schemas.microsoft.com/office/powerpoint/2010/main" val="33890242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A2C2C-5F2A-4E36-8727-C4AB6ACAD6DA}"/>
              </a:ext>
            </a:extLst>
          </p:cNvPr>
          <p:cNvSpPr>
            <a:spLocks noGrp="1"/>
          </p:cNvSpPr>
          <p:nvPr>
            <p:ph type="title"/>
          </p:nvPr>
        </p:nvSpPr>
        <p:spPr/>
        <p:txBody>
          <a:bodyPr/>
          <a:lstStyle/>
          <a:p>
            <a:r>
              <a:rPr lang="de-AT" dirty="0">
                <a:effectLst/>
              </a:rPr>
              <a:t>Ladegeschwindigkeit</a:t>
            </a:r>
            <a:endParaRPr lang="de-AT" dirty="0"/>
          </a:p>
        </p:txBody>
      </p:sp>
      <p:sp>
        <p:nvSpPr>
          <p:cNvPr id="3" name="Textplatzhalter 2">
            <a:extLst>
              <a:ext uri="{FF2B5EF4-FFF2-40B4-BE49-F238E27FC236}">
                <a16:creationId xmlns:a16="http://schemas.microsoft.com/office/drawing/2014/main" id="{5C1A6282-1907-43C5-BA89-8256A2A5574A}"/>
              </a:ext>
            </a:extLst>
          </p:cNvPr>
          <p:cNvSpPr>
            <a:spLocks noGrp="1"/>
          </p:cNvSpPr>
          <p:nvPr>
            <p:ph type="body" sz="quarter" idx="13"/>
          </p:nvPr>
        </p:nvSpPr>
        <p:spPr>
          <a:xfrm>
            <a:off x="1062037" y="1912938"/>
            <a:ext cx="10067925" cy="2287806"/>
          </a:xfrm>
        </p:spPr>
        <p:txBody>
          <a:bodyPr/>
          <a:lstStyle/>
          <a:p>
            <a:r>
              <a:rPr lang="de-AT" dirty="0"/>
              <a:t>Es ist nicht nur wichtig, wie deine Webseite mobil aussieht, es ist auch wichtig, wie lange es dauert, bis sie geladen ist. Webseiten, die zu lange Ladezeiten haben, werden im Ranking herabgestuft.</a:t>
            </a:r>
          </a:p>
          <a:p>
            <a:r>
              <a:rPr lang="de-AT" dirty="0"/>
              <a:t>Woran misst man die Ladegeschwindigkeit?</a:t>
            </a:r>
            <a:br>
              <a:rPr lang="de-AT" dirty="0"/>
            </a:br>
            <a:r>
              <a:rPr lang="de-AT" dirty="0"/>
              <a:t>Das Wichtigste ist, wann der sogenannte First </a:t>
            </a:r>
            <a:r>
              <a:rPr lang="de-AT" dirty="0" err="1"/>
              <a:t>Contentful</a:t>
            </a:r>
            <a:r>
              <a:rPr lang="de-AT" dirty="0"/>
              <a:t> Paint erscheint. Damit bezeichnet man den Moment, wenn die Webseite den ersten Content mit Sinn geladen hat – also etwas, was den Nutzer auch interessiert. Sobald man etwas mit der Webseite anfangen kann, spricht man von First </a:t>
            </a:r>
            <a:r>
              <a:rPr lang="de-AT" dirty="0" err="1"/>
              <a:t>Contentful</a:t>
            </a:r>
            <a:r>
              <a:rPr lang="de-AT" dirty="0"/>
              <a:t> Paint.</a:t>
            </a:r>
          </a:p>
          <a:p>
            <a:r>
              <a:rPr lang="de-AT" dirty="0"/>
              <a:t>Frühere Messungen der Seitenladegeschwindigkeit kümmerten sich nur darum. wann die Webseite die Meldung DOM Content </a:t>
            </a:r>
            <a:r>
              <a:rPr lang="de-AT" dirty="0" err="1"/>
              <a:t>Loaded</a:t>
            </a:r>
            <a:r>
              <a:rPr lang="de-AT" dirty="0"/>
              <a:t> auswarf. Dieses Ereignis findet dann statt, wenn der Quellcode vollständig geladen ist. Da es den meisten Webseitenbesuchern aber egal ist, wie lange das dauert, und viel wichtiger ist, ab wann man die Webseite tatsächlich bedienen kann, verschiebt sich hier die Bedeutung der Kennzahlen gerade – auch für Google.</a:t>
            </a:r>
          </a:p>
        </p:txBody>
      </p:sp>
    </p:spTree>
    <p:extLst>
      <p:ext uri="{BB962C8B-B14F-4D97-AF65-F5344CB8AC3E}">
        <p14:creationId xmlns:p14="http://schemas.microsoft.com/office/powerpoint/2010/main" val="4197969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36773B-8ABA-48F1-9174-BDA8228A8131}"/>
              </a:ext>
            </a:extLst>
          </p:cNvPr>
          <p:cNvSpPr>
            <a:spLocks noGrp="1"/>
          </p:cNvSpPr>
          <p:nvPr>
            <p:ph type="title"/>
          </p:nvPr>
        </p:nvSpPr>
        <p:spPr/>
        <p:txBody>
          <a:bodyPr/>
          <a:lstStyle/>
          <a:p>
            <a:r>
              <a:rPr lang="de-AT" dirty="0">
                <a:effectLst/>
              </a:rPr>
              <a:t>So machst du deine Webseite schneller</a:t>
            </a:r>
            <a:endParaRPr lang="de-AT" dirty="0"/>
          </a:p>
        </p:txBody>
      </p:sp>
      <p:sp>
        <p:nvSpPr>
          <p:cNvPr id="3" name="Textplatzhalter 2">
            <a:extLst>
              <a:ext uri="{FF2B5EF4-FFF2-40B4-BE49-F238E27FC236}">
                <a16:creationId xmlns:a16="http://schemas.microsoft.com/office/drawing/2014/main" id="{7B209212-7962-47E5-930F-AE7CED5FD559}"/>
              </a:ext>
            </a:extLst>
          </p:cNvPr>
          <p:cNvSpPr>
            <a:spLocks noGrp="1"/>
          </p:cNvSpPr>
          <p:nvPr>
            <p:ph type="body" sz="quarter" idx="13"/>
          </p:nvPr>
        </p:nvSpPr>
        <p:spPr>
          <a:xfrm>
            <a:off x="1062037" y="1673452"/>
            <a:ext cx="10067925" cy="2738185"/>
          </a:xfrm>
        </p:spPr>
        <p:txBody>
          <a:bodyPr/>
          <a:lstStyle/>
          <a:p>
            <a:pPr lvl="0"/>
            <a:r>
              <a:rPr lang="de-AT" b="1" dirty="0"/>
              <a:t>Bildgrößen: </a:t>
            </a:r>
            <a:r>
              <a:rPr lang="de-AT" dirty="0"/>
              <a:t>Binde die Bilder nur in der Größe ein, in der du sie wirklich brauchst</a:t>
            </a:r>
          </a:p>
          <a:p>
            <a:pPr lvl="0"/>
            <a:r>
              <a:rPr lang="de-AT" b="1" dirty="0"/>
              <a:t>Server: </a:t>
            </a:r>
            <a:r>
              <a:rPr lang="de-AT" dirty="0"/>
              <a:t>Manchmal ist einfach dein Server entweder zu langsam (also zu alt), oder dein Webhoster hat zu viele Kunden auf seinem Server</a:t>
            </a:r>
            <a:br>
              <a:rPr lang="de-AT" dirty="0"/>
            </a:br>
            <a:r>
              <a:rPr lang="de-AT" dirty="0"/>
              <a:t>Nimm deshalb nicht den allergünstigsten Webhoster und prüfe dessen Bewertungen im Netz</a:t>
            </a:r>
          </a:p>
          <a:p>
            <a:pPr lvl="0"/>
            <a:r>
              <a:rPr lang="de-AT" b="1" dirty="0"/>
              <a:t>Sauberer Quellcode: </a:t>
            </a:r>
            <a:r>
              <a:rPr lang="de-AT" dirty="0"/>
              <a:t>Halte deinen Quellcode so sauber wie möglich</a:t>
            </a:r>
            <a:br>
              <a:rPr lang="de-AT" dirty="0"/>
            </a:br>
            <a:r>
              <a:rPr lang="de-AT" dirty="0"/>
              <a:t>Lade nur Elemente die du für die URL auch wirklich brauchst. Wirf unnötige Codeschnipsel über Board!</a:t>
            </a:r>
          </a:p>
          <a:p>
            <a:pPr lvl="0"/>
            <a:r>
              <a:rPr lang="de-AT" b="1" dirty="0"/>
              <a:t>Komprimierung: </a:t>
            </a:r>
            <a:r>
              <a:rPr lang="de-AT" dirty="0"/>
              <a:t>Du kannst bestimmte Elemente deiner Webseite kleiner machen. Das Verfahren nennt sich </a:t>
            </a:r>
            <a:r>
              <a:rPr lang="de-AT" dirty="0" err="1"/>
              <a:t>gzip</a:t>
            </a:r>
            <a:r>
              <a:rPr lang="de-AT" dirty="0"/>
              <a:t>-Kompression und funktioniert ähnlich wie das Zippen von Dateien.</a:t>
            </a:r>
          </a:p>
          <a:p>
            <a:pPr lvl="0"/>
            <a:r>
              <a:rPr lang="de-AT" b="1" dirty="0"/>
              <a:t>Caching: </a:t>
            </a:r>
            <a:r>
              <a:rPr lang="de-AT" dirty="0"/>
              <a:t>Schalte das Caching an. Das hilft enorm. Dann werden deine Seiten nicht jedes Mal komplett neu zusammengestellt, sondern es werden statische Dateien erstellt und abgelegt, die wiederverwendbar sind.</a:t>
            </a:r>
            <a:br>
              <a:rPr lang="de-AT" dirty="0"/>
            </a:br>
            <a:r>
              <a:rPr lang="de-AT" dirty="0"/>
              <a:t>Bei Content Management Systemen gibt es dafür Plug-ins.</a:t>
            </a:r>
          </a:p>
        </p:txBody>
      </p:sp>
    </p:spTree>
    <p:extLst>
      <p:ext uri="{BB962C8B-B14F-4D97-AF65-F5344CB8AC3E}">
        <p14:creationId xmlns:p14="http://schemas.microsoft.com/office/powerpoint/2010/main" val="4334831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CE47E-FBDC-4FC4-B1A3-EEA84975D86A}"/>
              </a:ext>
            </a:extLst>
          </p:cNvPr>
          <p:cNvSpPr>
            <a:spLocks noGrp="1"/>
          </p:cNvSpPr>
          <p:nvPr>
            <p:ph type="title"/>
          </p:nvPr>
        </p:nvSpPr>
        <p:spPr/>
        <p:txBody>
          <a:bodyPr/>
          <a:lstStyle/>
          <a:p>
            <a:r>
              <a:rPr lang="de-AT" dirty="0">
                <a:effectLst/>
              </a:rPr>
              <a:t>PageRank</a:t>
            </a:r>
            <a:endParaRPr lang="de-AT" dirty="0"/>
          </a:p>
        </p:txBody>
      </p:sp>
      <p:sp>
        <p:nvSpPr>
          <p:cNvPr id="3" name="Textplatzhalter 2">
            <a:extLst>
              <a:ext uri="{FF2B5EF4-FFF2-40B4-BE49-F238E27FC236}">
                <a16:creationId xmlns:a16="http://schemas.microsoft.com/office/drawing/2014/main" id="{7BE06E4A-E263-45B3-9926-025E4225210F}"/>
              </a:ext>
            </a:extLst>
          </p:cNvPr>
          <p:cNvSpPr>
            <a:spLocks noGrp="1"/>
          </p:cNvSpPr>
          <p:nvPr>
            <p:ph type="body" sz="quarter" idx="13"/>
          </p:nvPr>
        </p:nvSpPr>
        <p:spPr>
          <a:xfrm>
            <a:off x="1062037" y="2000024"/>
            <a:ext cx="10067925" cy="1190069"/>
          </a:xfrm>
        </p:spPr>
        <p:txBody>
          <a:bodyPr/>
          <a:lstStyle/>
          <a:p>
            <a:r>
              <a:rPr lang="de-AT" dirty="0"/>
              <a:t>PageRank war eine Methode von Google, URLs und Domains systematisch zu bewerten. Je höher der PageRank, desto höher war ursprünglich das Vertrauen von Google in eine URL. SEOs erkannten schnell die Schwachstellen des Systems und nutzten sie für ihre Zwecke. Google schaltete die öffentliche Anzeige des PageRank ab. </a:t>
            </a:r>
          </a:p>
          <a:p>
            <a:r>
              <a:rPr lang="de-AT" dirty="0"/>
              <a:t>Google erwähnt immer wieder, dass der PageRank nicht mehr öffentlich gezeigt wird, er zur internen Berechnung in den Algorithmen allerdings immer noch verwendet wird.  </a:t>
            </a:r>
          </a:p>
        </p:txBody>
      </p:sp>
    </p:spTree>
    <p:extLst>
      <p:ext uri="{BB962C8B-B14F-4D97-AF65-F5344CB8AC3E}">
        <p14:creationId xmlns:p14="http://schemas.microsoft.com/office/powerpoint/2010/main" val="33796578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23F540-49DF-4A21-BC94-595B50649D35}"/>
              </a:ext>
            </a:extLst>
          </p:cNvPr>
          <p:cNvSpPr>
            <a:spLocks noGrp="1"/>
          </p:cNvSpPr>
          <p:nvPr>
            <p:ph type="title"/>
          </p:nvPr>
        </p:nvSpPr>
        <p:spPr/>
        <p:txBody>
          <a:bodyPr/>
          <a:lstStyle/>
          <a:p>
            <a:r>
              <a:rPr lang="de-AT" dirty="0">
                <a:effectLst/>
              </a:rPr>
              <a:t>Linkjuice</a:t>
            </a:r>
            <a:endParaRPr lang="de-AT" dirty="0"/>
          </a:p>
        </p:txBody>
      </p:sp>
      <p:sp>
        <p:nvSpPr>
          <p:cNvPr id="3" name="Textplatzhalter 2">
            <a:extLst>
              <a:ext uri="{FF2B5EF4-FFF2-40B4-BE49-F238E27FC236}">
                <a16:creationId xmlns:a16="http://schemas.microsoft.com/office/drawing/2014/main" id="{3DD18905-B91C-4B9D-B031-0BF22CB5E98F}"/>
              </a:ext>
            </a:extLst>
          </p:cNvPr>
          <p:cNvSpPr>
            <a:spLocks noGrp="1"/>
          </p:cNvSpPr>
          <p:nvPr>
            <p:ph type="body" sz="quarter" idx="13"/>
          </p:nvPr>
        </p:nvSpPr>
        <p:spPr>
          <a:xfrm>
            <a:off x="1062037" y="1801888"/>
            <a:ext cx="10067925" cy="3254224"/>
          </a:xfrm>
        </p:spPr>
        <p:txBody>
          <a:bodyPr/>
          <a:lstStyle/>
          <a:p>
            <a:r>
              <a:rPr lang="de-AT" dirty="0"/>
              <a:t>Dieses Konzept ist vom PageRank-Algorithmus abgeleitet.</a:t>
            </a:r>
          </a:p>
          <a:p>
            <a:r>
              <a:rPr lang="de-AT" dirty="0"/>
              <a:t>Man kann den Linkjuice, der manchmal auch Linkpower genannt wird, nicht wirklich messen oder in Zahlen ausdrücken – zu viele Kriterien spielen eine Rolle</a:t>
            </a:r>
          </a:p>
          <a:p>
            <a:pPr lvl="0"/>
            <a:r>
              <a:rPr lang="de-AT" dirty="0"/>
              <a:t>Jede URL hat einen bestimmten Linkjuice. Je öfter die URL von anderen URLs verlinkt ist, desto mehr Linkjuice hat sie</a:t>
            </a:r>
          </a:p>
          <a:p>
            <a:pPr lvl="0"/>
            <a:r>
              <a:rPr lang="de-AT" dirty="0"/>
              <a:t>Links von großen und bekannten Webseiten haben mehr Wert als links von kleinen Webseiten</a:t>
            </a:r>
          </a:p>
          <a:p>
            <a:pPr lvl="0"/>
            <a:r>
              <a:rPr lang="de-AT" dirty="0"/>
              <a:t>Linkjuice bekommt man sowie durch eine gute interne Verlinkung (von der eigenen Domain) als auch durch eine gute externe Verlinkung (durch Backlinks von fremden Domains)</a:t>
            </a:r>
          </a:p>
          <a:p>
            <a:r>
              <a:rPr lang="de-AT" dirty="0"/>
              <a:t>Als Linkjuice bezeichnet man die Kraft, die jede URL an verlinkte URLs weitergeben kann. Ihre Berechnung ist vom PageRank-Algorithmus abgeleitet. Gut verlinkte URLs bekommen viele Linkjuice und haben wiederum selbst viel Linkjuice weiterzugeben. Man kann nur ungefähr sagen, wie der Linkjuice aussehen könnte – eine exakte Zahl kennt  nur Google. Für SEOs geht es mehr um das Konzept als um die Zahl. Der Linkjuice zeigt nicht nur an, wie viel Linkpower eine URL weitergeben kann – auch die URL selbst hat ein besseres Ranking, je höher ihr Linkjuice ist. In der Regel hat daher deine Startseite die besten Chancen auf ein gutes Ranking.</a:t>
            </a:r>
          </a:p>
        </p:txBody>
      </p:sp>
    </p:spTree>
    <p:extLst>
      <p:ext uri="{BB962C8B-B14F-4D97-AF65-F5344CB8AC3E}">
        <p14:creationId xmlns:p14="http://schemas.microsoft.com/office/powerpoint/2010/main" val="24357765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8DAB6-2E59-4C62-8E79-77A936010EA8}"/>
              </a:ext>
            </a:extLst>
          </p:cNvPr>
          <p:cNvSpPr>
            <a:spLocks noGrp="1"/>
          </p:cNvSpPr>
          <p:nvPr>
            <p:ph type="title"/>
          </p:nvPr>
        </p:nvSpPr>
        <p:spPr/>
        <p:txBody>
          <a:bodyPr/>
          <a:lstStyle/>
          <a:p>
            <a:r>
              <a:rPr lang="de-AT" dirty="0">
                <a:effectLst/>
              </a:rPr>
              <a:t>Linkjuice</a:t>
            </a:r>
            <a:endParaRPr lang="de-AT" dirty="0"/>
          </a:p>
        </p:txBody>
      </p:sp>
      <p:sp>
        <p:nvSpPr>
          <p:cNvPr id="4" name="Rechteck 3">
            <a:extLst>
              <a:ext uri="{FF2B5EF4-FFF2-40B4-BE49-F238E27FC236}">
                <a16:creationId xmlns:a16="http://schemas.microsoft.com/office/drawing/2014/main" id="{F9F050E5-499B-46CA-95CE-73AE5294068D}"/>
              </a:ext>
            </a:extLst>
          </p:cNvPr>
          <p:cNvSpPr/>
          <p:nvPr/>
        </p:nvSpPr>
        <p:spPr>
          <a:xfrm>
            <a:off x="1246578" y="889506"/>
            <a:ext cx="9698843" cy="5571077"/>
          </a:xfrm>
          <a:prstGeom prst="rect">
            <a:avLst/>
          </a:prstGeom>
        </p:spPr>
        <p:txBody>
          <a:bodyPr wrap="square">
            <a:spAutoFit/>
          </a:bodyPr>
          <a:lstStyle/>
          <a:p>
            <a:pPr>
              <a:lnSpc>
                <a:spcPct val="107000"/>
              </a:lnSpc>
              <a:spcBef>
                <a:spcPts val="300"/>
              </a:spcBef>
              <a:spcAft>
                <a:spcPts val="300"/>
              </a:spcAft>
            </a:pPr>
            <a:r>
              <a:rPr lang="de-AT" sz="1400" dirty="0">
                <a:latin typeface="Arial" panose="020B0604020202020204" pitchFamily="34" charset="0"/>
                <a:ea typeface="Calibri" panose="020F0502020204030204" pitchFamily="34" charset="0"/>
                <a:cs typeface="Times New Roman" panose="02020603050405020304" pitchFamily="18" charset="0"/>
              </a:rPr>
              <a:t>Trotzdem ist im Prinzip der interne Linkjuice recht logisch verteilt:</a:t>
            </a:r>
          </a:p>
          <a:p>
            <a:pPr marL="685783" lvl="1" indent="-228594">
              <a:lnSpc>
                <a:spcPct val="90000"/>
              </a:lnSpc>
              <a:spcBef>
                <a:spcPts val="1000"/>
              </a:spcBef>
              <a:spcAft>
                <a:spcPts val="300"/>
              </a:spcAft>
              <a:buFont typeface="Font Awesome 5 Free Solid" panose="02000503000000000000" pitchFamily="50" charset="2"/>
              <a:buChar char=""/>
            </a:pPr>
            <a:r>
              <a:rPr lang="de-AT" sz="1400" b="1" dirty="0"/>
              <a:t>Den meisten Linkjuice hat in der Regel die Startseite deiner Domain</a:t>
            </a:r>
            <a:br>
              <a:rPr lang="de-AT" sz="1400" b="1" dirty="0"/>
            </a:br>
            <a:r>
              <a:rPr lang="de-AT" sz="1400" dirty="0"/>
              <a:t>Normalerweise verlinkt jede andere interne URL auf die Startseite – in der Regel über ein Logo in der linken oberen Ecke</a:t>
            </a:r>
          </a:p>
          <a:p>
            <a:pPr marL="685783" lvl="1" indent="-228594">
              <a:lnSpc>
                <a:spcPct val="90000"/>
              </a:lnSpc>
              <a:spcBef>
                <a:spcPts val="1000"/>
              </a:spcBef>
              <a:spcAft>
                <a:spcPts val="300"/>
              </a:spcAft>
              <a:buFont typeface="Font Awesome 5 Free Solid" panose="02000503000000000000" pitchFamily="50" charset="2"/>
              <a:buChar char=""/>
            </a:pPr>
            <a:r>
              <a:rPr lang="de-AT" sz="1400" b="1" dirty="0"/>
              <a:t>Die nächsten Plätze belegen URLs, auf die von jeder anderen URL aus verlinkt wird.</a:t>
            </a:r>
            <a:br>
              <a:rPr lang="de-AT" sz="1400" dirty="0"/>
            </a:br>
            <a:r>
              <a:rPr lang="de-AT" sz="1400" dirty="0"/>
              <a:t>In der Regel sind das URLs, die in der Webseiten-Navigation verlinkt sind- Bei einem Onlineshop sind das oft die wichtigsten Produktkategorien. Außerdem sind es fot URLs mit rechtlich relevanten Inhalten, wie dem Impressum oder der Datenschutzerklärung</a:t>
            </a:r>
          </a:p>
          <a:p>
            <a:pPr marL="685783" lvl="1" indent="-228594">
              <a:lnSpc>
                <a:spcPct val="90000"/>
              </a:lnSpc>
              <a:spcBef>
                <a:spcPts val="1000"/>
              </a:spcBef>
              <a:spcAft>
                <a:spcPts val="300"/>
              </a:spcAft>
              <a:buFont typeface="Font Awesome 5 Free Solid" panose="02000503000000000000" pitchFamily="50" charset="2"/>
              <a:buChar char=""/>
            </a:pPr>
            <a:r>
              <a:rPr lang="de-AT" sz="1400" b="1" dirty="0"/>
              <a:t>Am drittbesten verlinkt sind URLs, die zwar innerhalb der Navigation verlinkt sind, jedoch erst nach einem Klick auf die Hauptkategorie sichtbar werden</a:t>
            </a:r>
            <a:br>
              <a:rPr lang="de-AT" sz="1400" dirty="0"/>
            </a:br>
            <a:r>
              <a:rPr lang="de-AT" sz="1400" dirty="0" err="1"/>
              <a:t>Dh</a:t>
            </a:r>
            <a:r>
              <a:rPr lang="de-AT" sz="1400" dirty="0"/>
              <a:t>.: Unterkategorien. </a:t>
            </a:r>
          </a:p>
          <a:p>
            <a:pPr marL="685783" lvl="1" indent="-228594">
              <a:lnSpc>
                <a:spcPct val="90000"/>
              </a:lnSpc>
              <a:spcBef>
                <a:spcPts val="1000"/>
              </a:spcBef>
              <a:spcAft>
                <a:spcPts val="300"/>
              </a:spcAft>
              <a:buFont typeface="Font Awesome 5 Free Solid" panose="02000503000000000000" pitchFamily="50" charset="2"/>
              <a:buChar char=""/>
            </a:pPr>
            <a:r>
              <a:rPr lang="de-AT" sz="1400" b="1" dirty="0"/>
              <a:t>Am schlechtesten verlinkt sind Produktdetailseiten oder einzelne Content-Artikel</a:t>
            </a:r>
            <a:br>
              <a:rPr lang="de-AT" sz="1400" dirty="0"/>
            </a:br>
            <a:r>
              <a:rPr lang="de-AT" sz="1400" dirty="0"/>
              <a:t>Diese sind oft erst nach mehreren Klicks von der Startseite aus zu erreichen – entsprechen schlecht ist deren Linkjuice</a:t>
            </a:r>
          </a:p>
          <a:p>
            <a:pPr>
              <a:lnSpc>
                <a:spcPct val="107000"/>
              </a:lnSpc>
              <a:spcBef>
                <a:spcPts val="300"/>
              </a:spcBef>
              <a:spcAft>
                <a:spcPts val="300"/>
              </a:spcAft>
            </a:pPr>
            <a:r>
              <a:rPr lang="de-AT" sz="1400" dirty="0">
                <a:latin typeface="Arial" panose="020B0604020202020204" pitchFamily="34" charset="0"/>
                <a:ea typeface="Calibri" panose="020F0502020204030204" pitchFamily="34" charset="0"/>
                <a:cs typeface="Times New Roman" panose="02020603050405020304" pitchFamily="18" charset="0"/>
              </a:rPr>
              <a:t>Ratschläge für die Startseite:</a:t>
            </a:r>
          </a:p>
          <a:p>
            <a:pPr marL="685783" lvl="1" indent="-228594">
              <a:lnSpc>
                <a:spcPct val="90000"/>
              </a:lnSpc>
              <a:spcBef>
                <a:spcPts val="1000"/>
              </a:spcBef>
              <a:spcAft>
                <a:spcPts val="300"/>
              </a:spcAft>
              <a:buFont typeface="Font Awesome 5 Free Solid" panose="02000503000000000000" pitchFamily="50" charset="2"/>
              <a:buChar char=""/>
            </a:pPr>
            <a:r>
              <a:rPr lang="de-AT" sz="1400" dirty="0"/>
              <a:t>Achte darauf, dass deine wichtigsten Landingpages von der Startseite aus verlinkt sind</a:t>
            </a:r>
          </a:p>
          <a:p>
            <a:pPr marL="685783" lvl="1" indent="-228594">
              <a:lnSpc>
                <a:spcPct val="90000"/>
              </a:lnSpc>
              <a:spcBef>
                <a:spcPts val="1000"/>
              </a:spcBef>
              <a:spcAft>
                <a:spcPts val="300"/>
              </a:spcAft>
              <a:buFont typeface="Font Awesome 5 Free Solid" panose="02000503000000000000" pitchFamily="50" charset="2"/>
              <a:buChar char=""/>
            </a:pPr>
            <a:r>
              <a:rPr lang="de-AT" sz="1400" dirty="0"/>
              <a:t>Verlinke nicht nur auf deine Hauptkategorien, sondern auch auf wichtige Produkte, die gute Rankings brauchen</a:t>
            </a:r>
          </a:p>
          <a:p>
            <a:pPr marL="685783" lvl="1" indent="-228594">
              <a:lnSpc>
                <a:spcPct val="90000"/>
              </a:lnSpc>
              <a:spcBef>
                <a:spcPts val="1000"/>
              </a:spcBef>
              <a:spcAft>
                <a:spcPts val="300"/>
              </a:spcAft>
              <a:buFont typeface="Font Awesome 5 Free Solid" panose="02000503000000000000" pitchFamily="50" charset="2"/>
              <a:buChar char=""/>
            </a:pPr>
            <a:r>
              <a:rPr lang="de-AT" sz="1400" dirty="0"/>
              <a:t>Verlinke nicht zu viele URLs. Google macht keine genauen Angaben dazu, was zu viel sein könnte. Es sollten aber nicht mehr als 600 interne Links sein…</a:t>
            </a:r>
          </a:p>
          <a:p>
            <a:pPr marL="685783" lvl="1" indent="-228594">
              <a:lnSpc>
                <a:spcPct val="90000"/>
              </a:lnSpc>
              <a:spcBef>
                <a:spcPts val="1000"/>
              </a:spcBef>
              <a:spcAft>
                <a:spcPts val="300"/>
              </a:spcAft>
              <a:buFont typeface="Font Awesome 5 Free Solid" panose="02000503000000000000" pitchFamily="50" charset="2"/>
              <a:buChar char=""/>
            </a:pPr>
            <a:r>
              <a:rPr lang="de-AT" sz="1400" dirty="0"/>
              <a:t>Denke natürlich auch immer an den Nutzer! Die Navigation sollte verständlich und logisch sein!</a:t>
            </a:r>
          </a:p>
        </p:txBody>
      </p:sp>
    </p:spTree>
    <p:extLst>
      <p:ext uri="{BB962C8B-B14F-4D97-AF65-F5344CB8AC3E}">
        <p14:creationId xmlns:p14="http://schemas.microsoft.com/office/powerpoint/2010/main" val="4162588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99B54-8E13-446E-9651-4A2BC0FAFD00}"/>
              </a:ext>
            </a:extLst>
          </p:cNvPr>
          <p:cNvSpPr>
            <a:spLocks noGrp="1"/>
          </p:cNvSpPr>
          <p:nvPr>
            <p:ph type="title"/>
          </p:nvPr>
        </p:nvSpPr>
        <p:spPr/>
        <p:txBody>
          <a:bodyPr/>
          <a:lstStyle/>
          <a:p>
            <a:r>
              <a:rPr lang="de-AT" dirty="0" err="1">
                <a:effectLst/>
              </a:rPr>
              <a:t>Breadcumbs</a:t>
            </a:r>
            <a:endParaRPr lang="de-AT" dirty="0"/>
          </a:p>
        </p:txBody>
      </p:sp>
      <p:sp>
        <p:nvSpPr>
          <p:cNvPr id="3" name="Textplatzhalter 2">
            <a:extLst>
              <a:ext uri="{FF2B5EF4-FFF2-40B4-BE49-F238E27FC236}">
                <a16:creationId xmlns:a16="http://schemas.microsoft.com/office/drawing/2014/main" id="{32565C12-1A2E-4DB9-B303-48570DE4AADE}"/>
              </a:ext>
            </a:extLst>
          </p:cNvPr>
          <p:cNvSpPr>
            <a:spLocks noGrp="1"/>
          </p:cNvSpPr>
          <p:nvPr>
            <p:ph type="body" sz="quarter" idx="13"/>
          </p:nvPr>
        </p:nvSpPr>
        <p:spPr>
          <a:xfrm>
            <a:off x="1062037" y="2174195"/>
            <a:ext cx="10067925" cy="2028248"/>
          </a:xfrm>
        </p:spPr>
        <p:txBody>
          <a:bodyPr/>
          <a:lstStyle/>
          <a:p>
            <a:r>
              <a:rPr lang="de-AT" dirty="0"/>
              <a:t>Hänsel und Gretel verwendeten Brotkrumen, um wieder aus dem Wald herauszukommen. Ähnlich funktionieren sogenannte </a:t>
            </a:r>
            <a:r>
              <a:rPr lang="de-AT" dirty="0" err="1"/>
              <a:t>Breadcrumbs</a:t>
            </a:r>
            <a:r>
              <a:rPr lang="de-AT" dirty="0"/>
              <a:t> (Brutkrumen) auf der Webseite. </a:t>
            </a:r>
          </a:p>
          <a:p>
            <a:r>
              <a:rPr lang="de-AT" dirty="0"/>
              <a:t>Tipps:</a:t>
            </a:r>
          </a:p>
          <a:p>
            <a:pPr lvl="1"/>
            <a:r>
              <a:rPr lang="de-AT" dirty="0"/>
              <a:t>Verlinke immer alle Oberkategorien mit höherer Hierarchie</a:t>
            </a:r>
          </a:p>
          <a:p>
            <a:pPr lvl="1"/>
            <a:r>
              <a:rPr lang="de-AT" dirty="0"/>
              <a:t>Teile die einzelnen </a:t>
            </a:r>
            <a:r>
              <a:rPr lang="de-AT" dirty="0" err="1"/>
              <a:t>Breadcrumbs</a:t>
            </a:r>
            <a:r>
              <a:rPr lang="de-AT" dirty="0"/>
              <a:t> durch ein </a:t>
            </a:r>
            <a:r>
              <a:rPr lang="de-AT" dirty="0">
                <a:latin typeface="Source Code Pro" panose="020B0509030403020204" pitchFamily="49" charset="0"/>
                <a:ea typeface="Source Code Pro" panose="020B0509030403020204" pitchFamily="49" charset="0"/>
              </a:rPr>
              <a:t>&gt;</a:t>
            </a:r>
            <a:r>
              <a:rPr lang="de-AT" dirty="0"/>
              <a:t>. Andere Zeichen könnten verwirrend sein.</a:t>
            </a:r>
          </a:p>
          <a:p>
            <a:pPr lvl="1"/>
            <a:r>
              <a:rPr lang="de-AT" dirty="0"/>
              <a:t>Links steht die höchste Ebene, rechts die niedrigste.</a:t>
            </a:r>
          </a:p>
          <a:p>
            <a:pPr lvl="1"/>
            <a:r>
              <a:rPr lang="de-AT" dirty="0"/>
              <a:t>Der letzte Menüpunkt gibt die Seite an, auf der der Nutzer sich gerade befindet. Diese musst du nicht verlinken, der Nutzer ist ja schließlich bereits auf der Seite</a:t>
            </a:r>
          </a:p>
        </p:txBody>
      </p:sp>
    </p:spTree>
    <p:extLst>
      <p:ext uri="{BB962C8B-B14F-4D97-AF65-F5344CB8AC3E}">
        <p14:creationId xmlns:p14="http://schemas.microsoft.com/office/powerpoint/2010/main" val="38736259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DB086-BD2C-4434-BC00-917FD378B621}"/>
              </a:ext>
            </a:extLst>
          </p:cNvPr>
          <p:cNvSpPr>
            <a:spLocks noGrp="1"/>
          </p:cNvSpPr>
          <p:nvPr>
            <p:ph type="title"/>
          </p:nvPr>
        </p:nvSpPr>
        <p:spPr/>
        <p:txBody>
          <a:bodyPr/>
          <a:lstStyle/>
          <a:p>
            <a:r>
              <a:rPr lang="de-AT" dirty="0">
                <a:effectLst/>
              </a:rPr>
              <a:t>Im Fließtext verlinken</a:t>
            </a:r>
            <a:endParaRPr lang="de-AT" dirty="0"/>
          </a:p>
        </p:txBody>
      </p:sp>
      <p:sp>
        <p:nvSpPr>
          <p:cNvPr id="3" name="Textplatzhalter 2">
            <a:extLst>
              <a:ext uri="{FF2B5EF4-FFF2-40B4-BE49-F238E27FC236}">
                <a16:creationId xmlns:a16="http://schemas.microsoft.com/office/drawing/2014/main" id="{36C0B2FA-B353-4427-8784-87C6A47FA7DE}"/>
              </a:ext>
            </a:extLst>
          </p:cNvPr>
          <p:cNvSpPr>
            <a:spLocks noGrp="1"/>
          </p:cNvSpPr>
          <p:nvPr>
            <p:ph type="body" sz="quarter" idx="13"/>
          </p:nvPr>
        </p:nvSpPr>
        <p:spPr>
          <a:xfrm>
            <a:off x="1062037" y="2859995"/>
            <a:ext cx="10067925" cy="674031"/>
          </a:xfrm>
        </p:spPr>
        <p:txBody>
          <a:bodyPr/>
          <a:lstStyle/>
          <a:p>
            <a:pPr marL="0" indent="0">
              <a:buNone/>
            </a:pPr>
            <a:r>
              <a:rPr lang="de-AT" dirty="0"/>
              <a:t>Wenn man die übrigen Faktoren außer Acht lässt, werden Links, die sich innerhalb des Fließtexts im Hauptcontent befinden, am häufigsten geklickt. Wenn du direkt aus geschriebenen Text heraus verlinkst, dann misst Google diesem Link vermutlich mehr Linkpower bei. Nutze die Möglichkeit sinnvoll und mit Bedacht.</a:t>
            </a:r>
          </a:p>
        </p:txBody>
      </p:sp>
    </p:spTree>
    <p:extLst>
      <p:ext uri="{BB962C8B-B14F-4D97-AF65-F5344CB8AC3E}">
        <p14:creationId xmlns:p14="http://schemas.microsoft.com/office/powerpoint/2010/main" val="39527794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DE3DE8-6E33-48FC-9939-7581FEBA7094}"/>
              </a:ext>
            </a:extLst>
          </p:cNvPr>
          <p:cNvSpPr>
            <a:spLocks noGrp="1"/>
          </p:cNvSpPr>
          <p:nvPr>
            <p:ph type="title"/>
          </p:nvPr>
        </p:nvSpPr>
        <p:spPr/>
        <p:txBody>
          <a:bodyPr/>
          <a:lstStyle/>
          <a:p>
            <a:r>
              <a:rPr lang="de-AT" dirty="0">
                <a:effectLst/>
              </a:rPr>
              <a:t>So erstellst du gute interne Links</a:t>
            </a:r>
            <a:endParaRPr lang="de-AT" dirty="0"/>
          </a:p>
        </p:txBody>
      </p:sp>
      <p:sp>
        <p:nvSpPr>
          <p:cNvPr id="4" name="Rechteck 3">
            <a:extLst>
              <a:ext uri="{FF2B5EF4-FFF2-40B4-BE49-F238E27FC236}">
                <a16:creationId xmlns:a16="http://schemas.microsoft.com/office/drawing/2014/main" id="{77CAE1B1-D6D5-4CCD-AA48-1D4FD67CA098}"/>
              </a:ext>
            </a:extLst>
          </p:cNvPr>
          <p:cNvSpPr/>
          <p:nvPr/>
        </p:nvSpPr>
        <p:spPr>
          <a:xfrm>
            <a:off x="228600" y="940651"/>
            <a:ext cx="11691257" cy="5547233"/>
          </a:xfrm>
          <a:prstGeom prst="rect">
            <a:avLst/>
          </a:prstGeom>
        </p:spPr>
        <p:txBody>
          <a:bodyPr wrap="square" numCol="2" spcCol="360000">
            <a:noAutofit/>
          </a:bodyPr>
          <a:lstStyle/>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Verlinke aussagekräftig und idealerweise mit dem Keyword, für das die verlinkte URL ranken soll.</a:t>
            </a:r>
            <a:r>
              <a:rPr lang="de-AT" sz="1400" dirty="0">
                <a:latin typeface="Arial" panose="020B0604020202020204" pitchFamily="34" charset="0"/>
                <a:ea typeface="Calibri" panose="020F0502020204030204" pitchFamily="34" charset="0"/>
                <a:cs typeface="Times New Roman" panose="02020603050405020304" pitchFamily="18" charset="0"/>
              </a:rPr>
              <a:t> Normalerweise ist das auch die Art von Link, die sich deine Nutzer wünschen. Das gilt natürlich insbesondere auch für das Navigationsmenü deiner Webseite: Ein Link mit dem Linktext mit dem Linktext Schuhe sollte nach dem Klick Schuhe präsentieren (und keine Äpfel)</a:t>
            </a: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Intern darfst und sollst du mit dem Keyword verlinken. </a:t>
            </a:r>
            <a:r>
              <a:rPr lang="de-DE" sz="1400" dirty="0">
                <a:latin typeface="Arial" panose="020B0604020202020204" pitchFamily="34" charset="0"/>
                <a:ea typeface="Calibri" panose="020F0502020204030204" pitchFamily="34" charset="0"/>
                <a:cs typeface="Times New Roman" panose="02020603050405020304" pitchFamily="18" charset="0"/>
              </a:rPr>
              <a:t>Bei internen Links ist eine sogenannte harte Verlinkung kein Problem – Im Gegensatz zu Links, die du auf externe Seiten setzt. Dort musst du aufpassen, dass du nicht zu oft mit dem Keyword auf die fremde Domain verlinkst, weil Google das als unnatürlich ansieht. Bei internen Links, die innerhalb deiner Domain bleiben, kannst du allerdings schalten und walten, wie du möchtest.</a:t>
            </a:r>
            <a:endParaRPr lang="de-AT" sz="1400" dirty="0">
              <a:latin typeface="Arial" panose="020B0604020202020204" pitchFamily="34" charset="0"/>
              <a:ea typeface="Calibri" panose="020F0502020204030204" pitchFamily="34" charset="0"/>
              <a:cs typeface="Times New Roman" panose="02020603050405020304" pitchFamily="18" charset="0"/>
            </a:endParaRP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Verlinke nicht mit </a:t>
            </a:r>
            <a:r>
              <a:rPr lang="de-AT" sz="1400" b="1" i="1" dirty="0">
                <a:latin typeface="Arial" panose="020B0604020202020204" pitchFamily="34" charset="0"/>
                <a:ea typeface="Calibri" panose="020F0502020204030204" pitchFamily="34" charset="0"/>
                <a:cs typeface="Times New Roman" panose="02020603050405020304" pitchFamily="18" charset="0"/>
              </a:rPr>
              <a:t>hier, klicken Sie hier</a:t>
            </a:r>
            <a:r>
              <a:rPr lang="de-AT" sz="1400" b="1" dirty="0">
                <a:latin typeface="Arial" panose="020B0604020202020204" pitchFamily="34" charset="0"/>
                <a:ea typeface="Calibri" panose="020F0502020204030204" pitchFamily="34" charset="0"/>
                <a:cs typeface="Times New Roman" panose="02020603050405020304" pitchFamily="18" charset="0"/>
              </a:rPr>
              <a:t> oder wenig aussagekräftigen Phrasen.</a:t>
            </a:r>
            <a:r>
              <a:rPr lang="de-AT" sz="1400" dirty="0">
                <a:latin typeface="Arial" panose="020B0604020202020204" pitchFamily="34" charset="0"/>
                <a:ea typeface="Calibri" panose="020F0502020204030204" pitchFamily="34" charset="0"/>
                <a:cs typeface="Times New Roman" panose="02020603050405020304" pitchFamily="18" charset="0"/>
              </a:rPr>
              <a:t> Der Nutzer sollte anhand des Linktexts genau erkennen, worum es auf der verlinkten URL geht</a:t>
            </a: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Verlinke nicht sklavisch nach SEO-Kriterien, </a:t>
            </a:r>
            <a:r>
              <a:rPr lang="de-AT" sz="1400" dirty="0">
                <a:latin typeface="Arial" panose="020B0604020202020204" pitchFamily="34" charset="0"/>
                <a:ea typeface="Calibri" panose="020F0502020204030204" pitchFamily="34" charset="0"/>
                <a:cs typeface="Times New Roman" panose="02020603050405020304" pitchFamily="18" charset="0"/>
              </a:rPr>
              <a:t>sondern denk immer auch an die Nutzer. </a:t>
            </a: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Deine Links sollten als solche erkennbar sein. </a:t>
            </a:r>
            <a:r>
              <a:rPr lang="de-AT" sz="1400" dirty="0">
                <a:latin typeface="Arial" panose="020B0604020202020204" pitchFamily="34" charset="0"/>
                <a:ea typeface="Calibri" panose="020F0502020204030204" pitchFamily="34" charset="0"/>
                <a:cs typeface="Times New Roman" panose="02020603050405020304" pitchFamily="18" charset="0"/>
              </a:rPr>
              <a:t> Links sind normalerweise sichtbar und heben sich meist farblich vom Rest des Texts ab – oder sie sind unterstrichten. </a:t>
            </a: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Achte auf den Linktext im Quellcode. </a:t>
            </a:r>
            <a:r>
              <a:rPr lang="de-AT" sz="1400" dirty="0">
                <a:latin typeface="Arial" panose="020B0604020202020204" pitchFamily="34" charset="0"/>
                <a:ea typeface="Calibri" panose="020F0502020204030204" pitchFamily="34" charset="0"/>
                <a:cs typeface="Times New Roman" panose="02020603050405020304" pitchFamily="18" charset="0"/>
              </a:rPr>
              <a:t> Google wertet nur den ersten Linktext aus. Wenn du innerhalb eines Dokuments mehrmals auf die gleiche URL verlinkst, dann wertet Google nur den link, der als Erstes im Quelltext steht. Der zweite Link wird vollkommen ignoriert. (Gilt für die Linkpower auch)</a:t>
            </a: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Bennen das Alt- oder Title-Attribut aussagekräftig, wenn du Grafiken mit Links verknüpfst. </a:t>
            </a:r>
            <a:r>
              <a:rPr lang="de-AT" sz="1400" dirty="0">
                <a:latin typeface="Arial" panose="020B0604020202020204" pitchFamily="34" charset="0"/>
                <a:ea typeface="Calibri" panose="020F0502020204030204" pitchFamily="34" charset="0"/>
                <a:cs typeface="Times New Roman" panose="02020603050405020304" pitchFamily="18" charset="0"/>
              </a:rPr>
              <a:t> Wenn du eine Grafik verlinkst, dann gilt das Title-Element der Grafik als Linktext</a:t>
            </a: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Achte auch auf den umgebenen Text deines Links. </a:t>
            </a:r>
            <a:r>
              <a:rPr lang="de-AT" sz="1400" dirty="0">
                <a:latin typeface="Arial" panose="020B0604020202020204" pitchFamily="34" charset="0"/>
                <a:ea typeface="Calibri" panose="020F0502020204030204" pitchFamily="34" charset="0"/>
                <a:cs typeface="Times New Roman" panose="02020603050405020304" pitchFamily="18" charset="0"/>
              </a:rPr>
              <a:t>Bei Links im Fließtext zählt auch der den Link umgebenen Text (ein wenig) mit. Der Googlebot wertet nicht nur den Linktext, sondern auch einige Wörter vor dem Link und einige danach aus, um den Kontext des Links besser zu bestimmen.</a:t>
            </a:r>
          </a:p>
          <a:p>
            <a:pPr marL="285750" lvl="0" indent="-285750">
              <a:lnSpc>
                <a:spcPct val="107000"/>
              </a:lnSpc>
              <a:spcBef>
                <a:spcPts val="600"/>
              </a:spcBef>
              <a:spcAft>
                <a:spcPts val="600"/>
              </a:spcAft>
              <a:buFont typeface="Arial" panose="020B0604020202020204" pitchFamily="34" charset="0"/>
              <a:buChar char="•"/>
            </a:pPr>
            <a:r>
              <a:rPr lang="de-AT" sz="1400" b="1" dirty="0">
                <a:latin typeface="Arial" panose="020B0604020202020204" pitchFamily="34" charset="0"/>
                <a:ea typeface="Calibri" panose="020F0502020204030204" pitchFamily="34" charset="0"/>
                <a:cs typeface="Times New Roman" panose="02020603050405020304" pitchFamily="18" charset="0"/>
              </a:rPr>
              <a:t>Variieren deine Linktexte. </a:t>
            </a:r>
            <a:r>
              <a:rPr lang="de-AT" sz="1400" dirty="0">
                <a:latin typeface="Arial" panose="020B0604020202020204" pitchFamily="34" charset="0"/>
                <a:ea typeface="Calibri" panose="020F0502020204030204" pitchFamily="34" charset="0"/>
                <a:cs typeface="Times New Roman" panose="02020603050405020304" pitchFamily="18" charset="0"/>
              </a:rPr>
              <a:t>Wenn du von mehreren URLs aus auf eine Zielseite verlinkst, nutz nicht immer den gleichen Text. Google bewertet es positiv, wenn die </a:t>
            </a:r>
            <a:r>
              <a:rPr lang="de-AT" sz="1400" dirty="0" err="1">
                <a:latin typeface="Arial" panose="020B0604020202020204" pitchFamily="34" charset="0"/>
                <a:ea typeface="Calibri" panose="020F0502020204030204" pitchFamily="34" charset="0"/>
                <a:cs typeface="Times New Roman" panose="02020603050405020304" pitchFamily="18" charset="0"/>
              </a:rPr>
              <a:t>Anchortexte</a:t>
            </a:r>
            <a:r>
              <a:rPr lang="de-AT" sz="1400" dirty="0">
                <a:latin typeface="Arial" panose="020B0604020202020204" pitchFamily="34" charset="0"/>
                <a:ea typeface="Calibri" panose="020F0502020204030204" pitchFamily="34" charset="0"/>
                <a:cs typeface="Times New Roman" panose="02020603050405020304" pitchFamily="18" charset="0"/>
              </a:rPr>
              <a:t> variieren. Natürlich gilt das nicht für Links im Navigationsmenü.</a:t>
            </a:r>
          </a:p>
        </p:txBody>
      </p:sp>
    </p:spTree>
    <p:extLst>
      <p:ext uri="{BB962C8B-B14F-4D97-AF65-F5344CB8AC3E}">
        <p14:creationId xmlns:p14="http://schemas.microsoft.com/office/powerpoint/2010/main" val="9761359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B19C88C-4818-4C10-8B48-8E50A926B08A}"/>
              </a:ext>
            </a:extLst>
          </p:cNvPr>
          <p:cNvSpPr>
            <a:spLocks noGrp="1"/>
          </p:cNvSpPr>
          <p:nvPr>
            <p:ph type="title" idx="4294967295"/>
          </p:nvPr>
        </p:nvSpPr>
        <p:spPr/>
        <p:txBody>
          <a:bodyPr/>
          <a:lstStyle/>
          <a:p>
            <a:r>
              <a:rPr lang="de-DE" dirty="0"/>
              <a:t>Checklisten</a:t>
            </a:r>
            <a:endParaRPr lang="de-AT" dirty="0"/>
          </a:p>
        </p:txBody>
      </p:sp>
      <p:sp>
        <p:nvSpPr>
          <p:cNvPr id="2" name="Textplatzhalter 1">
            <a:extLst>
              <a:ext uri="{FF2B5EF4-FFF2-40B4-BE49-F238E27FC236}">
                <a16:creationId xmlns:a16="http://schemas.microsoft.com/office/drawing/2014/main" id="{B9B36F2B-82B0-4A28-9FCC-FEF183B3D112}"/>
              </a:ext>
            </a:extLst>
          </p:cNvPr>
          <p:cNvSpPr>
            <a:spLocks noGrp="1"/>
          </p:cNvSpPr>
          <p:nvPr>
            <p:ph type="body" sz="quarter" idx="10"/>
          </p:nvPr>
        </p:nvSpPr>
        <p:spPr/>
        <p:txBody>
          <a:bodyPr/>
          <a:lstStyle/>
          <a:p>
            <a:endParaRPr lang="de-AT"/>
          </a:p>
        </p:txBody>
      </p:sp>
    </p:spTree>
    <p:extLst>
      <p:ext uri="{BB962C8B-B14F-4D97-AF65-F5344CB8AC3E}">
        <p14:creationId xmlns:p14="http://schemas.microsoft.com/office/powerpoint/2010/main" val="3383861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15885</Words>
  <Application>Microsoft Office PowerPoint</Application>
  <PresentationFormat>Breitbild</PresentationFormat>
  <Paragraphs>687</Paragraphs>
  <Slides>105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105</vt:i4>
      </vt:variant>
    </vt:vector>
  </HeadingPairs>
  <TitlesOfParts>
    <vt:vector size="110" baseType="lpstr">
      <vt:lpstr>Arial</vt:lpstr>
      <vt:lpstr>Font Awesome 5 Free Solid</vt:lpstr>
      <vt:lpstr>FontAwesome</vt:lpstr>
      <vt:lpstr>Source Code Pro</vt:lpstr>
      <vt:lpstr>1_pm</vt:lpstr>
      <vt:lpstr>Search  Engine  Optimization</vt:lpstr>
      <vt:lpstr>So funktioniert die Welt von Google</vt:lpstr>
      <vt:lpstr>Crawling und der Index</vt:lpstr>
      <vt:lpstr>Die Berechnung der Ergebnisse: SERPs und eine gesunde Mischung</vt:lpstr>
      <vt:lpstr>Organisch und bezahlte Ergebnisse</vt:lpstr>
      <vt:lpstr>Alle Nutzer zufriedenstellen</vt:lpstr>
      <vt:lpstr>Die Universal Search und der  Knowledge Graph</vt:lpstr>
      <vt:lpstr>Die vertikale Suche</vt:lpstr>
      <vt:lpstr>Die Universal Search</vt:lpstr>
      <vt:lpstr>Der Knowledge Graph</vt:lpstr>
      <vt:lpstr>Rankingfaktoren: Wie bewertet Google grundsätzlich  die Relevanz von Webseiten</vt:lpstr>
      <vt:lpstr>Onpage-Faktoren: Technik und Inhalt</vt:lpstr>
      <vt:lpstr>Offpage-Faktoren: Backlinks sind wichtig</vt:lpstr>
      <vt:lpstr>Ist die Ladegeschwindigkeit wichtig?</vt:lpstr>
      <vt:lpstr>Was sind Keywords und warum sind sie so wichtig? </vt:lpstr>
      <vt:lpstr>Der Google Keyword-Planer</vt:lpstr>
      <vt:lpstr>Der Google Keyword-Planer</vt:lpstr>
      <vt:lpstr>Welche Keywords sind die richtigen für mich</vt:lpstr>
      <vt:lpstr>Longtail und Shorthead</vt:lpstr>
      <vt:lpstr>Wo baue ich Keywords ein</vt:lpstr>
      <vt:lpstr>Das Meta-Keyword-Tag</vt:lpstr>
      <vt:lpstr>Die Google-Richtlinien</vt:lpstr>
      <vt:lpstr>Das kann die Google Search Console</vt:lpstr>
      <vt:lpstr>Die Google Richtlinien im Detail</vt:lpstr>
      <vt:lpstr>"Erstelle eine Seite in erster Linie für Nutzer, nicht für Suchmaschinen"</vt:lpstr>
      <vt:lpstr>"Erstelle eine Seite in erster Linie für Nutzer, nicht für Suchmaschinen"</vt:lpstr>
      <vt:lpstr>Allgemeine Anforderungen von Google</vt:lpstr>
      <vt:lpstr>Anforderungen von Google bezüglich Relevanz und Inhalt</vt:lpstr>
      <vt:lpstr>Anforderungen von Google hinsichtlich der Qualität von Webseiten</vt:lpstr>
      <vt:lpstr>Was passiert, wenn ich mich nicht an die Richtlinien halte</vt:lpstr>
      <vt:lpstr>Das Suchergebnis optimieren</vt:lpstr>
      <vt:lpstr>Title und Description - der erste Eindruck zählt</vt:lpstr>
      <vt:lpstr>Die Click-Trough Rate oder Klickrate</vt:lpstr>
      <vt:lpstr>7 goldene Regeln für einen guten Title</vt:lpstr>
      <vt:lpstr>9 goldene Regeln für eine gute Description</vt:lpstr>
      <vt:lpstr>Sitelinks</vt:lpstr>
      <vt:lpstr>Rich Snippets</vt:lpstr>
      <vt:lpstr>Rich Snippets Praktische To-Do-Liste:</vt:lpstr>
      <vt:lpstr>Die Noindex-Anweisung</vt:lpstr>
      <vt:lpstr>Nofollow</vt:lpstr>
      <vt:lpstr>Nosnippet</vt:lpstr>
      <vt:lpstr>Noarchive</vt:lpstr>
      <vt:lpstr>Den Domainnamen und die URLs deiner Webseite optimieren</vt:lpstr>
      <vt:lpstr>URL = Uniform Ressource Locator</vt:lpstr>
      <vt:lpstr>Verschlüsselung</vt:lpstr>
      <vt:lpstr>Mit www oder ohne www</vt:lpstr>
      <vt:lpstr>Wann eine Subdomain?</vt:lpstr>
      <vt:lpstr>Der Domainname</vt:lpstr>
      <vt:lpstr>Die Domainendung</vt:lpstr>
      <vt:lpstr>Das Verzeichnis</vt:lpstr>
      <vt:lpstr>Die Datei</vt:lpstr>
      <vt:lpstr>Tipps für gute Dateinamen</vt:lpstr>
      <vt:lpstr>Jede URL sollte es nur einmal geben</vt:lpstr>
      <vt:lpstr>Content Optimieren</vt:lpstr>
      <vt:lpstr>Was ist Content</vt:lpstr>
      <vt:lpstr>Die Beweggründe von Google verstehen</vt:lpstr>
      <vt:lpstr>Die Google Quality Rater Guidelines</vt:lpstr>
      <vt:lpstr>Nutzersignale helfen, guten Content zu identifizieren</vt:lpstr>
      <vt:lpstr>Verschiedene Suchintentionen</vt:lpstr>
      <vt:lpstr>Ganzheitlicher Content: Holistische Ergebnisse schaffen</vt:lpstr>
      <vt:lpstr>Content gut präsentieren</vt:lpstr>
      <vt:lpstr>Nutzergenerierte Inhalte</vt:lpstr>
      <vt:lpstr>Google-Universal-Search-Integrationen </vt:lpstr>
      <vt:lpstr>Die Keyworddichte</vt:lpstr>
      <vt:lpstr>WDF*IDF – Texte nach Kurven schreiben</vt:lpstr>
      <vt:lpstr>Das Keyword in Auszeichnungen und Listen</vt:lpstr>
      <vt:lpstr>H1 bis H6 </vt:lpstr>
      <vt:lpstr>Schriftarten</vt:lpstr>
      <vt:lpstr>Ausklappbarer Text oder Text in Tabs verstecken</vt:lpstr>
      <vt:lpstr>Die Textlänge</vt:lpstr>
      <vt:lpstr>Bilder-SEO</vt:lpstr>
      <vt:lpstr>Das Alt-Attribut</vt:lpstr>
      <vt:lpstr>Hotlinking</vt:lpstr>
      <vt:lpstr>Duplicate Content bekämpfen</vt:lpstr>
      <vt:lpstr>Duplicate Content</vt:lpstr>
      <vt:lpstr>Sonderfall: wiederkehrende Textbausteine</vt:lpstr>
      <vt:lpstr>Statuscodes</vt:lpstr>
      <vt:lpstr>Das rel="canonical"-Attribut</vt:lpstr>
      <vt:lpstr>Next und prev für paginierte Seiten</vt:lpstr>
      <vt:lpstr>hreflang bei internationalen Webseiten</vt:lpstr>
      <vt:lpstr>Crawling  &amp;  interne Verlinkung</vt:lpstr>
      <vt:lpstr>Webcrawler und User Agents</vt:lpstr>
      <vt:lpstr>Crawling-Budget und Crawling-Frequenz</vt:lpstr>
      <vt:lpstr>Crawling-Budget und Crawling-Frequenz</vt:lpstr>
      <vt:lpstr>Die robots.txt</vt:lpstr>
      <vt:lpstr>Die robots.txt</vt:lpstr>
      <vt:lpstr>XML-Sitemap</vt:lpstr>
      <vt:lpstr>XML-Sitemap</vt:lpstr>
      <vt:lpstr>Mobile SEO und Ladegeschwindigkeit</vt:lpstr>
      <vt:lpstr>Accelerated mobile Pages (AMP)</vt:lpstr>
      <vt:lpstr>Ladegeschwindigkeit</vt:lpstr>
      <vt:lpstr>So machst du deine Webseite schneller</vt:lpstr>
      <vt:lpstr>PageRank</vt:lpstr>
      <vt:lpstr>Linkjuice</vt:lpstr>
      <vt:lpstr>Linkjuice</vt:lpstr>
      <vt:lpstr>Breadcumbs</vt:lpstr>
      <vt:lpstr>Im Fließtext verlinken</vt:lpstr>
      <vt:lpstr>So erstellst du gute interne Links</vt:lpstr>
      <vt:lpstr>Checklisten</vt:lpstr>
      <vt:lpstr>Checkliste für gute Titles und Descriptions</vt:lpstr>
      <vt:lpstr>Checkliste für gute Backlings</vt:lpstr>
      <vt:lpstr>Empfohlene SEO-Tools</vt:lpstr>
      <vt:lpstr>Bekannte und gute SEO-Blogs</vt:lpstr>
      <vt:lpstr>SEO Printmagazine und andere Medien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71</cp:revision>
  <dcterms:created xsi:type="dcterms:W3CDTF">2019-04-14T16:39:40Z</dcterms:created>
  <dcterms:modified xsi:type="dcterms:W3CDTF">2020-10-19T09:16:37Z</dcterms:modified>
</cp:coreProperties>
</file>