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0" r:id="rId2"/>
    <p:sldId id="406" r:id="rId3"/>
    <p:sldId id="414" r:id="rId4"/>
    <p:sldId id="415" r:id="rId5"/>
    <p:sldId id="413" r:id="rId6"/>
    <p:sldId id="416" r:id="rId7"/>
    <p:sldId id="417" r:id="rId8"/>
    <p:sldId id="418" r:id="rId9"/>
    <p:sldId id="419" r:id="rId10"/>
    <p:sldId id="420" r:id="rId11"/>
    <p:sldId id="421" r:id="rId12"/>
    <p:sldId id="422" r:id="rId13"/>
    <p:sldId id="423" r:id="rId14"/>
    <p:sldId id="424" r:id="rId15"/>
    <p:sldId id="425" r:id="rId16"/>
    <p:sldId id="426" r:id="rId17"/>
    <p:sldId id="427" r:id="rId18"/>
    <p:sldId id="428" r:id="rId19"/>
    <p:sldId id="429" r:id="rId20"/>
    <p:sldId id="430" r:id="rId21"/>
    <p:sldId id="431" r:id="rId22"/>
    <p:sldId id="432" r:id="rId23"/>
    <p:sldId id="433" r:id="rId24"/>
    <p:sldId id="434" r:id="rId25"/>
    <p:sldId id="435" r:id="rId26"/>
    <p:sldId id="436" r:id="rId27"/>
    <p:sldId id="437" r:id="rId28"/>
    <p:sldId id="438" r:id="rId29"/>
    <p:sldId id="439" r:id="rId30"/>
    <p:sldId id="440" r:id="rId31"/>
    <p:sldId id="441" r:id="rId32"/>
    <p:sldId id="442" r:id="rId33"/>
    <p:sldId id="443" r:id="rId34"/>
    <p:sldId id="444" r:id="rId35"/>
    <p:sldId id="445" r:id="rId36"/>
    <p:sldId id="446" r:id="rId37"/>
    <p:sldId id="470" r:id="rId38"/>
    <p:sldId id="447" r:id="rId39"/>
    <p:sldId id="448" r:id="rId40"/>
    <p:sldId id="449" r:id="rId41"/>
    <p:sldId id="471" r:id="rId42"/>
    <p:sldId id="450" r:id="rId43"/>
    <p:sldId id="472" r:id="rId44"/>
    <p:sldId id="460" r:id="rId45"/>
    <p:sldId id="461" r:id="rId46"/>
    <p:sldId id="473" r:id="rId47"/>
    <p:sldId id="462" r:id="rId48"/>
    <p:sldId id="474" r:id="rId49"/>
    <p:sldId id="451" r:id="rId50"/>
    <p:sldId id="452" r:id="rId51"/>
    <p:sldId id="453" r:id="rId52"/>
    <p:sldId id="459" r:id="rId53"/>
    <p:sldId id="454" r:id="rId54"/>
    <p:sldId id="463" r:id="rId55"/>
    <p:sldId id="475" r:id="rId56"/>
    <p:sldId id="455" r:id="rId57"/>
    <p:sldId id="464" r:id="rId58"/>
    <p:sldId id="456" r:id="rId59"/>
    <p:sldId id="457" r:id="rId60"/>
    <p:sldId id="458" r:id="rId61"/>
    <p:sldId id="465" r:id="rId62"/>
    <p:sldId id="466" r:id="rId63"/>
    <p:sldId id="467" r:id="rId64"/>
    <p:sldId id="468" r:id="rId65"/>
    <p:sldId id="469" r:id="rId66"/>
    <p:sldId id="304" r:id="rId6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DC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0"/>
    <p:restoredTop sz="94697"/>
  </p:normalViewPr>
  <p:slideViewPr>
    <p:cSldViewPr snapToGrid="0">
      <p:cViewPr>
        <p:scale>
          <a:sx n="135" d="100"/>
          <a:sy n="135" d="100"/>
        </p:scale>
        <p:origin x="-160"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Kapitelseite">
    <p:bg>
      <p:bgPr>
        <a:solidFill>
          <a:schemeClr val="tx1"/>
        </a:solidFill>
        <a:effectLst/>
      </p:bgPr>
    </p:bg>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12" name="Grafik 6">
            <a:extLst>
              <a:ext uri="{FF2B5EF4-FFF2-40B4-BE49-F238E27FC236}">
                <a16:creationId xmlns:a16="http://schemas.microsoft.com/office/drawing/2014/main" id="{DC04B53F-97D4-4C96-8630-1F9CE939F525}"/>
              </a:ext>
            </a:extLst>
          </p:cNvPr>
          <p:cNvPicPr/>
          <p:nvPr/>
        </p:nvPicPr>
        <p:blipFill>
          <a:blip r:embed="rId2"/>
          <a:stretch/>
        </p:blipFill>
        <p:spPr>
          <a:xfrm>
            <a:off x="5287079" y="704877"/>
            <a:ext cx="1617840" cy="1296000"/>
          </a:xfrm>
          <a:prstGeom prst="rect">
            <a:avLst/>
          </a:prstGeom>
          <a:ln>
            <a:noFill/>
          </a:ln>
        </p:spPr>
      </p:pic>
    </p:spTree>
    <p:extLst>
      <p:ext uri="{BB962C8B-B14F-4D97-AF65-F5344CB8AC3E}">
        <p14:creationId xmlns:p14="http://schemas.microsoft.com/office/powerpoint/2010/main" val="4277525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Übungsfolie">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B48159F6-F13C-4064-8CA4-6567E9F360C3}"/>
              </a:ext>
            </a:extLst>
          </p:cNvPr>
          <p:cNvSpPr txBox="1">
            <a:spLocks/>
          </p:cNvSpPr>
          <p:nvPr/>
        </p:nvSpPr>
        <p:spPr>
          <a:xfrm>
            <a:off x="472939" y="192746"/>
            <a:ext cx="4473147" cy="547319"/>
          </a:xfrm>
          <a:prstGeom prst="rect">
            <a:avLst/>
          </a:prstGeom>
        </p:spPr>
        <p:txBody>
          <a:bodyPr anchor="ctr"/>
          <a:lstStyle>
            <a:lvl1pPr algn="ctr" defTabSz="914377" rtl="0" eaLnBrk="1" latinLnBrk="0" hangingPunct="1">
              <a:lnSpc>
                <a:spcPct val="90000"/>
              </a:lnSpc>
              <a:spcBef>
                <a:spcPct val="0"/>
              </a:spcBef>
              <a:buNone/>
              <a:defRPr sz="3600" b="1" kern="1200" cap="small" baseline="0">
                <a:solidFill>
                  <a:schemeClr val="bg1"/>
                </a:solidFill>
                <a:effectLst>
                  <a:outerShdw blurRad="38100" dist="38100" dir="2700000" algn="tl">
                    <a:srgbClr val="000000">
                      <a:alpha val="43137"/>
                    </a:srgbClr>
                  </a:outerShdw>
                </a:effectLst>
                <a:latin typeface="+mj-lt"/>
                <a:ea typeface="+mj-ea"/>
                <a:cs typeface="+mj-cs"/>
              </a:defRPr>
            </a:lvl1pPr>
          </a:lstStyle>
          <a:p>
            <a:endParaRPr lang="de-AT" sz="2800">
              <a:solidFill>
                <a:schemeClr val="tx1"/>
              </a:solidFill>
            </a:endParaRPr>
          </a:p>
        </p:txBody>
      </p:sp>
      <p:sp>
        <p:nvSpPr>
          <p:cNvPr id="12" name="Freeform 6" title="Crop Mark">
            <a:extLst>
              <a:ext uri="{FF2B5EF4-FFF2-40B4-BE49-F238E27FC236}">
                <a16:creationId xmlns:a16="http://schemas.microsoft.com/office/drawing/2014/main" id="{92E52915-1418-45C3-9813-90B1CC742FA9}"/>
              </a:ext>
            </a:extLst>
          </p:cNvPr>
          <p:cNvSpPr/>
          <p:nvPr/>
        </p:nvSpPr>
        <p:spPr bwMode="auto">
          <a:xfrm rot="10800000">
            <a:off x="371115"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3" name="Freeform 6" title="Crop Mark">
            <a:extLst>
              <a:ext uri="{FF2B5EF4-FFF2-40B4-BE49-F238E27FC236}">
                <a16:creationId xmlns:a16="http://schemas.microsoft.com/office/drawing/2014/main" id="{5851F420-6255-4284-9297-E9296DF0D53D}"/>
              </a:ext>
            </a:extLst>
          </p:cNvPr>
          <p:cNvSpPr/>
          <p:nvPr/>
        </p:nvSpPr>
        <p:spPr bwMode="auto">
          <a:xfrm>
            <a:off x="4548290" y="10291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prstClr val="black"/>
              </a:solidFill>
              <a:effectLst/>
              <a:uLnTx/>
              <a:uFillTx/>
              <a:latin typeface="Raleway"/>
              <a:ea typeface="+mn-ea"/>
              <a:cs typeface="+mn-cs"/>
            </a:endParaRPr>
          </a:p>
        </p:txBody>
      </p:sp>
      <p:pic>
        <p:nvPicPr>
          <p:cNvPr id="16" name="Grafik 15">
            <a:extLst>
              <a:ext uri="{FF2B5EF4-FFF2-40B4-BE49-F238E27FC236}">
                <a16:creationId xmlns:a16="http://schemas.microsoft.com/office/drawing/2014/main" id="{4D6FD8CB-1DDA-4FF9-8139-884E541962D0}"/>
              </a:ext>
            </a:extLst>
          </p:cNvPr>
          <p:cNvPicPr/>
          <p:nvPr/>
        </p:nvPicPr>
        <p:blipFill>
          <a:blip r:embed="rId2"/>
          <a:stretch/>
        </p:blipFill>
        <p:spPr>
          <a:xfrm>
            <a:off x="11097785" y="88176"/>
            <a:ext cx="949085" cy="760282"/>
          </a:xfrm>
          <a:prstGeom prst="rect">
            <a:avLst/>
          </a:prstGeom>
          <a:ln>
            <a:noFill/>
          </a:ln>
        </p:spPr>
      </p:pic>
      <p:sp>
        <p:nvSpPr>
          <p:cNvPr id="17" name="Rechteck 16">
            <a:extLst>
              <a:ext uri="{FF2B5EF4-FFF2-40B4-BE49-F238E27FC236}">
                <a16:creationId xmlns:a16="http://schemas.microsoft.com/office/drawing/2014/main" id="{20FD4E7F-C04F-4CE7-8F73-C8B399D1ABFE}"/>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a:t>&lt; </a:t>
            </a:r>
            <a:fld id="{B4E5A919-9C23-4E91-B8F0-F882270E1387}" type="slidenum">
              <a:rPr lang="de-AT" sz="1200" smtClean="0"/>
              <a:pPr algn="ctr"/>
              <a:t>‹Nr.›</a:t>
            </a:fld>
            <a:r>
              <a:rPr lang="de-AT" sz="1200"/>
              <a:t> /&gt;</a:t>
            </a:r>
          </a:p>
        </p:txBody>
      </p:sp>
      <p:sp>
        <p:nvSpPr>
          <p:cNvPr id="8" name="Textplatzhalter 4">
            <a:extLst>
              <a:ext uri="{FF2B5EF4-FFF2-40B4-BE49-F238E27FC236}">
                <a16:creationId xmlns:a16="http://schemas.microsoft.com/office/drawing/2014/main" id="{29167F8F-5ED1-41AF-8DC5-84D6104AEAEA}"/>
              </a:ext>
            </a:extLst>
          </p:cNvPr>
          <p:cNvSpPr>
            <a:spLocks noGrp="1"/>
          </p:cNvSpPr>
          <p:nvPr>
            <p:ph type="body" sz="quarter" idx="14"/>
          </p:nvPr>
        </p:nvSpPr>
        <p:spPr>
          <a:xfrm>
            <a:off x="371114" y="1455738"/>
            <a:ext cx="5623061" cy="1318310"/>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vert="horz" wrap="square" lIns="91440" tIns="45720" rIns="91440" bIns="45720" rtlCol="0">
            <a:spAutoFit/>
          </a:bodyPr>
          <a:lstStyle>
            <a:lvl1pPr>
              <a:defRPr lang="de-DE" sz="1400" dirty="0">
                <a:latin typeface="Arial" panose="020B0604020202020204" pitchFamily="34" charset="0"/>
                <a:cs typeface="Arial" panose="020B0604020202020204" pitchFamily="34" charset="0"/>
              </a:defRPr>
            </a:lvl1pPr>
            <a:lvl2pPr>
              <a:defRPr lang="de-DE" sz="1400" dirty="0">
                <a:latin typeface="Arial" panose="020B0604020202020204" pitchFamily="34" charset="0"/>
                <a:cs typeface="Arial" panose="020B0604020202020204" pitchFamily="34" charset="0"/>
              </a:defRPr>
            </a:lvl2pPr>
            <a:lvl3pPr>
              <a:defRPr lang="de-DE" sz="1400" dirty="0">
                <a:latin typeface="Arial" panose="020B0604020202020204" pitchFamily="34" charset="0"/>
                <a:cs typeface="Arial" panose="020B0604020202020204" pitchFamily="34" charset="0"/>
              </a:defRPr>
            </a:lvl3pPr>
            <a:lvl4pPr>
              <a:defRPr lang="de-DE" sz="1400" dirty="0">
                <a:latin typeface="Arial" panose="020B0604020202020204" pitchFamily="34" charset="0"/>
                <a:cs typeface="Arial" panose="020B0604020202020204" pitchFamily="34" charset="0"/>
              </a:defRPr>
            </a:lvl4pPr>
            <a:lvl5pPr>
              <a:defRPr lang="de-AT" sz="1400" dirty="0">
                <a:latin typeface="Arial" panose="020B0604020202020204" pitchFamily="34" charset="0"/>
                <a:cs typeface="Arial" panose="020B0604020202020204" pitchFamily="34" charset="0"/>
              </a:defRPr>
            </a:lvl5pPr>
          </a:lstStyle>
          <a:p>
            <a:pPr marL="228594" lvl="0" indent="-228594">
              <a:buFont typeface="Font Awesome 5 Free Solid" panose="02000503000000000000" pitchFamily="50" charset="2"/>
              <a:buChar char=""/>
            </a:pPr>
            <a:r>
              <a:rPr lang="de-DE" dirty="0"/>
              <a:t>Mastertextformat bearbeiten</a:t>
            </a:r>
          </a:p>
          <a:p>
            <a:pPr marL="685783" lvl="1" indent="-228594">
              <a:buFont typeface="Font Awesome 5 Free Solid" panose="02000503000000000000" pitchFamily="50" charset="2"/>
              <a:buChar char=""/>
            </a:pPr>
            <a:r>
              <a:rPr lang="de-DE" dirty="0"/>
              <a:t>Zweite Ebene</a:t>
            </a:r>
          </a:p>
          <a:p>
            <a:pPr marL="1142971" lvl="2" indent="-228594">
              <a:buFont typeface="Font Awesome 5 Free Solid" panose="02000503000000000000" pitchFamily="50" charset="2"/>
              <a:buChar char=""/>
            </a:pPr>
            <a:r>
              <a:rPr lang="de-DE" dirty="0"/>
              <a:t>Dritte Ebene</a:t>
            </a:r>
          </a:p>
          <a:p>
            <a:pPr lvl="3"/>
            <a:r>
              <a:rPr lang="de-DE" dirty="0"/>
              <a:t>Vierte Ebene</a:t>
            </a:r>
          </a:p>
          <a:p>
            <a:pPr lvl="4"/>
            <a:r>
              <a:rPr lang="de-DE" dirty="0"/>
              <a:t>Fünfte Ebene</a:t>
            </a:r>
            <a:endParaRPr lang="de-AT" dirty="0"/>
          </a:p>
        </p:txBody>
      </p:sp>
      <p:sp>
        <p:nvSpPr>
          <p:cNvPr id="9" name="Titel 1">
            <a:extLst>
              <a:ext uri="{FF2B5EF4-FFF2-40B4-BE49-F238E27FC236}">
                <a16:creationId xmlns:a16="http://schemas.microsoft.com/office/drawing/2014/main" id="{2A216F87-D0DE-4C1F-948F-59BDD00A46B0}"/>
              </a:ext>
            </a:extLst>
          </p:cNvPr>
          <p:cNvSpPr>
            <a:spLocks noGrp="1"/>
          </p:cNvSpPr>
          <p:nvPr>
            <p:ph type="title"/>
          </p:nvPr>
        </p:nvSpPr>
        <p:spPr>
          <a:xfrm>
            <a:off x="486032" y="222423"/>
            <a:ext cx="4473147"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a:t>Mastertitelformat bearbeiten</a:t>
            </a:r>
            <a:endParaRPr lang="de-AT" dirty="0"/>
          </a:p>
        </p:txBody>
      </p:sp>
    </p:spTree>
    <p:extLst>
      <p:ext uri="{BB962C8B-B14F-4D97-AF65-F5344CB8AC3E}">
        <p14:creationId xmlns:p14="http://schemas.microsoft.com/office/powerpoint/2010/main" val="23366186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86AAD07-FDB8-4928-AA37-76A951F58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AAEEBF57-7EC2-457E-85E5-89858D60AB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0DFAB23D-E84E-4CE2-8E1F-0A1249EE91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3ADEC-BD10-4223-B30F-4913A52ADC97}" type="datetimeFigureOut">
              <a:rPr lang="de-AT" smtClean="0"/>
              <a:t>02.11.19</a:t>
            </a:fld>
            <a:endParaRPr lang="de-AT"/>
          </a:p>
        </p:txBody>
      </p:sp>
      <p:sp>
        <p:nvSpPr>
          <p:cNvPr id="5" name="Fußzeilenplatzhalter 4">
            <a:extLst>
              <a:ext uri="{FF2B5EF4-FFF2-40B4-BE49-F238E27FC236}">
                <a16:creationId xmlns:a16="http://schemas.microsoft.com/office/drawing/2014/main" id="{10D648C1-2635-4D96-9D11-617FC51012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307FFACD-DACF-4694-9FF0-3C8633B7AF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076F5-6228-46DF-AD3B-E5A09515D910}" type="slidenum">
              <a:rPr lang="de-AT" smtClean="0"/>
              <a:t>‹Nr.›</a:t>
            </a:fld>
            <a:endParaRPr lang="de-AT"/>
          </a:p>
        </p:txBody>
      </p:sp>
    </p:spTree>
    <p:extLst>
      <p:ext uri="{BB962C8B-B14F-4D97-AF65-F5344CB8AC3E}">
        <p14:creationId xmlns:p14="http://schemas.microsoft.com/office/powerpoint/2010/main" val="2799847777"/>
      </p:ext>
    </p:extLst>
  </p:cSld>
  <p:clrMap bg1="lt1" tx1="dk1" bg2="lt2" tx2="dk2" accent1="accent1" accent2="accent2" accent3="accent3" accent4="accent4" accent5="accent5" accent6="accent6" hlink="hlink" folHlink="folHlink"/>
  <p:sldLayoutIdLst>
    <p:sldLayoutId id="2147483649" r:id="rId1"/>
    <p:sldLayoutId id="214748365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t>Sass</a:t>
            </a:r>
          </a:p>
        </p:txBody>
      </p:sp>
    </p:spTree>
    <p:extLst>
      <p:ext uri="{BB962C8B-B14F-4D97-AF65-F5344CB8AC3E}">
        <p14:creationId xmlns:p14="http://schemas.microsoft.com/office/powerpoint/2010/main" val="196102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EB8AB61-948B-4D8F-9C15-2AA08FF12AA3}"/>
              </a:ext>
            </a:extLst>
          </p:cNvPr>
          <p:cNvSpPr>
            <a:spLocks noGrp="1"/>
          </p:cNvSpPr>
          <p:nvPr>
            <p:ph type="body" sz="quarter" idx="14"/>
          </p:nvPr>
        </p:nvSpPr>
        <p:spPr>
          <a:xfrm>
            <a:off x="371114" y="1744022"/>
            <a:ext cx="5623061" cy="2609945"/>
          </a:xfrm>
        </p:spPr>
        <p:txBody>
          <a:bodyPr/>
          <a:lstStyle/>
          <a:p>
            <a:pPr marL="0" indent="0">
              <a:buNone/>
            </a:pPr>
            <a:r>
              <a:rPr lang="de-AT" dirty="0"/>
              <a:t>Es existieren verschiedene "</a:t>
            </a:r>
            <a:r>
              <a:rPr lang="de-AT" dirty="0" err="1"/>
              <a:t>output</a:t>
            </a:r>
            <a:r>
              <a:rPr lang="de-AT" dirty="0"/>
              <a:t>-Styles" für das kompilierte CSS-Dokument. Als Output-Style bezeichnet man die Struktur des generierten CSS-Dokuments.</a:t>
            </a:r>
          </a:p>
          <a:p>
            <a:pPr marL="0" indent="0">
              <a:buNone/>
            </a:pPr>
            <a:endParaRPr lang="de-AT" dirty="0"/>
          </a:p>
          <a:p>
            <a:pPr marL="0" indent="0">
              <a:buNone/>
            </a:pPr>
            <a:r>
              <a:rPr lang="de-AT" dirty="0" err="1"/>
              <a:t>Nested</a:t>
            </a:r>
            <a:r>
              <a:rPr lang="de-AT" dirty="0"/>
              <a:t> (Standard)</a:t>
            </a:r>
          </a:p>
          <a:p>
            <a:pPr marL="0" indent="0">
              <a:buNone/>
            </a:pPr>
            <a:r>
              <a:rPr lang="de-AT" dirty="0"/>
              <a:t>Der Output-Style "</a:t>
            </a:r>
            <a:r>
              <a:rPr lang="de-AT" dirty="0" err="1"/>
              <a:t>Nested</a:t>
            </a:r>
            <a:r>
              <a:rPr lang="de-AT" dirty="0"/>
              <a:t>" ist der Standardwert. Wenn für die Kompilierung kein abweichender Output-Style definiert wurde, wird dieser Stil verwendet. "</a:t>
            </a:r>
            <a:r>
              <a:rPr lang="de-AT" dirty="0" err="1"/>
              <a:t>Nested</a:t>
            </a:r>
            <a:r>
              <a:rPr lang="de-AT" dirty="0"/>
              <a:t>" bedeutet soviel wie verschachtelt. Die CSS-Selektoren werden eingerückt um die HTML-Struktur des Dokuments zu verdeutlichen. Der Code ist für Menschen sehr gut lesbar.</a:t>
            </a:r>
          </a:p>
        </p:txBody>
      </p:sp>
      <p:sp>
        <p:nvSpPr>
          <p:cNvPr id="3" name="Titel 2">
            <a:extLst>
              <a:ext uri="{FF2B5EF4-FFF2-40B4-BE49-F238E27FC236}">
                <a16:creationId xmlns:a16="http://schemas.microsoft.com/office/drawing/2014/main" id="{A134B01C-7DC9-465A-8199-C5F3E6A9225C}"/>
              </a:ext>
            </a:extLst>
          </p:cNvPr>
          <p:cNvSpPr>
            <a:spLocks noGrp="1"/>
          </p:cNvSpPr>
          <p:nvPr>
            <p:ph type="title"/>
          </p:nvPr>
        </p:nvSpPr>
        <p:spPr/>
        <p:txBody>
          <a:bodyPr/>
          <a:lstStyle/>
          <a:p>
            <a:r>
              <a:rPr lang="de-AT" dirty="0"/>
              <a:t>Output-Style - </a:t>
            </a:r>
            <a:r>
              <a:rPr lang="de-AT" dirty="0" err="1"/>
              <a:t>Nested</a:t>
            </a:r>
            <a:endParaRPr lang="de-AT" dirty="0"/>
          </a:p>
        </p:txBody>
      </p:sp>
      <p:sp>
        <p:nvSpPr>
          <p:cNvPr id="4" name="Rechteck 3">
            <a:extLst>
              <a:ext uri="{FF2B5EF4-FFF2-40B4-BE49-F238E27FC236}">
                <a16:creationId xmlns:a16="http://schemas.microsoft.com/office/drawing/2014/main" id="{29E0C433-89B7-43B6-96D2-19D0552592FC}"/>
              </a:ext>
            </a:extLst>
          </p:cNvPr>
          <p:cNvSpPr/>
          <p:nvPr/>
        </p:nvSpPr>
        <p:spPr>
          <a:xfrm>
            <a:off x="6835202" y="1894832"/>
            <a:ext cx="4522237" cy="2308324"/>
          </a:xfrm>
          <a:prstGeom prst="rect">
            <a:avLst/>
          </a:prstGeom>
          <a:solidFill>
            <a:schemeClr val="bg2">
              <a:lumMod val="25000"/>
            </a:schemeClr>
          </a:solidFill>
        </p:spPr>
        <p:txBody>
          <a:bodyPr wrap="square">
            <a:spAutoFit/>
          </a:bodyPr>
          <a:lstStyle/>
          <a:p>
            <a:r>
              <a:rPr lang="de-AT" sz="1200" dirty="0">
                <a:solidFill>
                  <a:srgbClr val="6A9955"/>
                </a:solidFill>
                <a:latin typeface="Consolas" panose="020B0609020204030204" pitchFamily="49" charset="0"/>
              </a:rPr>
              <a:t>// Beispiel für den Output-Style "</a:t>
            </a:r>
            <a:r>
              <a:rPr lang="de-AT" sz="1200" dirty="0" err="1">
                <a:solidFill>
                  <a:srgbClr val="6A9955"/>
                </a:solidFill>
                <a:latin typeface="Consolas" panose="020B0609020204030204" pitchFamily="49" charset="0"/>
              </a:rPr>
              <a:t>Nested</a:t>
            </a:r>
            <a:r>
              <a:rPr lang="de-AT" sz="1200" dirty="0">
                <a:solidFill>
                  <a:srgbClr val="6A9955"/>
                </a:solidFill>
                <a:latin typeface="Consolas" panose="020B0609020204030204" pitchFamily="49" charset="0"/>
              </a:rPr>
              <a:t>":</a:t>
            </a:r>
            <a:endParaRPr lang="de-AT" sz="1200" dirty="0">
              <a:solidFill>
                <a:srgbClr val="D4D4D4"/>
              </a:solidFill>
              <a:latin typeface="Consolas" panose="020B0609020204030204" pitchFamily="49" charset="0"/>
            </a:endParaRPr>
          </a:p>
          <a:p>
            <a:r>
              <a:rPr lang="de-AT" sz="1200" dirty="0" err="1">
                <a:solidFill>
                  <a:srgbClr val="D7BA7D"/>
                </a:solidFill>
                <a:latin typeface="Consolas" panose="020B0609020204030204" pitchFamily="49" charset="0"/>
              </a:rPr>
              <a:t>ul</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margin</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.5em</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0</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float</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left</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width</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100%</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D7BA7D"/>
                </a:solidFill>
                <a:latin typeface="Consolas" panose="020B0609020204030204" pitchFamily="49" charset="0"/>
              </a:rPr>
              <a:t>ul</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li</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float</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left</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D7BA7D"/>
                </a:solidFill>
                <a:latin typeface="Consolas" panose="020B0609020204030204" pitchFamily="49" charset="0"/>
              </a:rPr>
              <a:t>ul</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li</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a</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#333</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text-</a:t>
            </a:r>
            <a:r>
              <a:rPr lang="de-AT" sz="1200" dirty="0" err="1">
                <a:solidFill>
                  <a:srgbClr val="9CDCFE"/>
                </a:solidFill>
                <a:latin typeface="Consolas" panose="020B0609020204030204" pitchFamily="49" charset="0"/>
              </a:rPr>
              <a:t>decoration</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none</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display</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block</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padding</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.5em</a:t>
            </a:r>
            <a:r>
              <a:rPr lang="de-AT" sz="1200" dirty="0">
                <a:solidFill>
                  <a:srgbClr val="D4D4D4"/>
                </a:solidFill>
                <a:latin typeface="Consolas" panose="020B0609020204030204" pitchFamily="49" charset="0"/>
              </a:rPr>
              <a:t>; }</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2774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DD6AA0B-3A23-4E99-8973-BC307D26B02B}"/>
              </a:ext>
            </a:extLst>
          </p:cNvPr>
          <p:cNvSpPr>
            <a:spLocks noGrp="1"/>
          </p:cNvSpPr>
          <p:nvPr>
            <p:ph type="body" sz="quarter" idx="14"/>
          </p:nvPr>
        </p:nvSpPr>
        <p:spPr>
          <a:xfrm>
            <a:off x="371114" y="2068973"/>
            <a:ext cx="5623061" cy="674031"/>
          </a:xfrm>
        </p:spPr>
        <p:txBody>
          <a:bodyPr/>
          <a:lstStyle/>
          <a:p>
            <a:pPr marL="0" indent="0">
              <a:buNone/>
            </a:pPr>
            <a:r>
              <a:rPr lang="de-AT" dirty="0"/>
              <a:t>Der Output-Style "</a:t>
            </a:r>
            <a:r>
              <a:rPr lang="de-AT" dirty="0" err="1"/>
              <a:t>Expanded</a:t>
            </a:r>
            <a:r>
              <a:rPr lang="de-AT" dirty="0"/>
              <a:t>" wird mit folgendem Befehl in der Kommandozeile aktiviert. Alternativ kann der Output-Style auch über eine der Desktop-Apps eingestellt werden.</a:t>
            </a:r>
          </a:p>
        </p:txBody>
      </p:sp>
      <p:sp>
        <p:nvSpPr>
          <p:cNvPr id="3" name="Titel 2">
            <a:extLst>
              <a:ext uri="{FF2B5EF4-FFF2-40B4-BE49-F238E27FC236}">
                <a16:creationId xmlns:a16="http://schemas.microsoft.com/office/drawing/2014/main" id="{26312F9F-EE7C-42D9-B307-40F3DE62BF02}"/>
              </a:ext>
            </a:extLst>
          </p:cNvPr>
          <p:cNvSpPr>
            <a:spLocks noGrp="1"/>
          </p:cNvSpPr>
          <p:nvPr>
            <p:ph type="title"/>
          </p:nvPr>
        </p:nvSpPr>
        <p:spPr/>
        <p:txBody>
          <a:bodyPr/>
          <a:lstStyle/>
          <a:p>
            <a:r>
              <a:rPr lang="de-AT" dirty="0"/>
              <a:t>Output-Style - </a:t>
            </a:r>
            <a:r>
              <a:rPr lang="de-AT" dirty="0" err="1"/>
              <a:t>Expanded</a:t>
            </a:r>
            <a:endParaRPr lang="de-AT" dirty="0"/>
          </a:p>
        </p:txBody>
      </p:sp>
      <p:sp>
        <p:nvSpPr>
          <p:cNvPr id="4" name="Rechteck 3">
            <a:extLst>
              <a:ext uri="{FF2B5EF4-FFF2-40B4-BE49-F238E27FC236}">
                <a16:creationId xmlns:a16="http://schemas.microsoft.com/office/drawing/2014/main" id="{FB65583D-2CDE-4DB9-948C-AB9837E76DD5}"/>
              </a:ext>
            </a:extLst>
          </p:cNvPr>
          <p:cNvSpPr/>
          <p:nvPr/>
        </p:nvSpPr>
        <p:spPr>
          <a:xfrm>
            <a:off x="371114" y="2905780"/>
            <a:ext cx="6602008" cy="461665"/>
          </a:xfrm>
          <a:prstGeom prst="rect">
            <a:avLst/>
          </a:prstGeom>
          <a:solidFill>
            <a:schemeClr val="bg2">
              <a:lumMod val="25000"/>
            </a:schemeClr>
          </a:solidFill>
        </p:spPr>
        <p:txBody>
          <a:bodyPr wrap="square">
            <a:spAutoFit/>
          </a:bodyPr>
          <a:lstStyle/>
          <a:p>
            <a:r>
              <a:rPr lang="de-AT" sz="1200" dirty="0">
                <a:solidFill>
                  <a:srgbClr val="6A9955"/>
                </a:solidFill>
                <a:latin typeface="Consolas" panose="020B0609020204030204" pitchFamily="49" charset="0"/>
              </a:rPr>
              <a:t>// Kommandozeile</a:t>
            </a:r>
            <a:endParaRPr lang="de-AT" sz="1200" dirty="0">
              <a:solidFill>
                <a:srgbClr val="D4D4D4"/>
              </a:solidFill>
              <a:latin typeface="Consolas" panose="020B0609020204030204" pitchFamily="49" charset="0"/>
            </a:endParaRPr>
          </a:p>
          <a:p>
            <a:r>
              <a:rPr lang="de-AT" sz="1200" b="0" dirty="0">
                <a:solidFill>
                  <a:schemeClr val="bg1"/>
                </a:solidFill>
                <a:effectLst/>
                <a:latin typeface="Consolas" panose="020B0609020204030204" pitchFamily="49" charset="0"/>
              </a:rPr>
              <a:t>&gt;$ </a:t>
            </a:r>
            <a:r>
              <a:rPr lang="de-AT" sz="1200" b="0" dirty="0" err="1">
                <a:solidFill>
                  <a:schemeClr val="bg1"/>
                </a:solidFill>
                <a:effectLst/>
                <a:latin typeface="Consolas" panose="020B0609020204030204" pitchFamily="49" charset="0"/>
              </a:rPr>
              <a:t>sass</a:t>
            </a:r>
            <a:r>
              <a:rPr lang="de-AT" sz="1200" b="0" dirty="0">
                <a:solidFill>
                  <a:schemeClr val="bg1"/>
                </a:solidFill>
                <a:effectLst/>
                <a:latin typeface="Consolas" panose="020B0609020204030204" pitchFamily="49" charset="0"/>
              </a:rPr>
              <a:t> --watch --style </a:t>
            </a:r>
            <a:r>
              <a:rPr lang="de-AT" sz="1200" b="0" dirty="0" err="1">
                <a:solidFill>
                  <a:schemeClr val="bg1"/>
                </a:solidFill>
                <a:effectLst/>
                <a:latin typeface="Consolas" panose="020B0609020204030204" pitchFamily="49" charset="0"/>
              </a:rPr>
              <a:t>expanded</a:t>
            </a:r>
            <a:r>
              <a:rPr lang="de-AT" sz="1200" b="0" dirty="0">
                <a:solidFill>
                  <a:schemeClr val="bg1"/>
                </a:solidFill>
                <a:effectLst/>
                <a:latin typeface="Consolas" panose="020B0609020204030204" pitchFamily="49" charset="0"/>
              </a:rPr>
              <a:t> </a:t>
            </a:r>
            <a:r>
              <a:rPr lang="de-AT" sz="1200" b="0" dirty="0" err="1">
                <a:solidFill>
                  <a:schemeClr val="bg1"/>
                </a:solidFill>
                <a:effectLst/>
                <a:latin typeface="Consolas" panose="020B0609020204030204" pitchFamily="49" charset="0"/>
              </a:rPr>
              <a:t>stylesheets</a:t>
            </a:r>
            <a:r>
              <a:rPr lang="de-AT" sz="1200" dirty="0">
                <a:solidFill>
                  <a:schemeClr val="bg1"/>
                </a:solidFill>
                <a:latin typeface="Consolas" panose="020B0609020204030204" pitchFamily="49" charset="0"/>
              </a:rPr>
              <a:t>/</a:t>
            </a:r>
            <a:r>
              <a:rPr lang="de-AT" sz="1200" dirty="0" err="1">
                <a:solidFill>
                  <a:schemeClr val="bg1"/>
                </a:solidFill>
                <a:latin typeface="Consolas" panose="020B0609020204030204" pitchFamily="49" charset="0"/>
              </a:rPr>
              <a:t>scss:stylesheets</a:t>
            </a:r>
            <a:r>
              <a:rPr lang="de-AT" sz="1200" dirty="0">
                <a:solidFill>
                  <a:schemeClr val="bg1"/>
                </a:solidFill>
                <a:latin typeface="Consolas" panose="020B0609020204030204" pitchFamily="49" charset="0"/>
              </a:rPr>
              <a:t>/</a:t>
            </a:r>
            <a:r>
              <a:rPr lang="de-AT" sz="1200" dirty="0" err="1">
                <a:solidFill>
                  <a:schemeClr val="bg1"/>
                </a:solidFill>
                <a:latin typeface="Consolas" panose="020B0609020204030204" pitchFamily="49" charset="0"/>
              </a:rPr>
              <a:t>css</a:t>
            </a:r>
            <a:endParaRPr lang="de-AT" sz="1200" b="0" dirty="0">
              <a:solidFill>
                <a:schemeClr val="bg1"/>
              </a:solidFill>
              <a:effectLst/>
              <a:latin typeface="Consolas" panose="020B0609020204030204" pitchFamily="49" charset="0"/>
            </a:endParaRPr>
          </a:p>
        </p:txBody>
      </p:sp>
      <p:sp>
        <p:nvSpPr>
          <p:cNvPr id="6" name="Rechteck 5">
            <a:extLst>
              <a:ext uri="{FF2B5EF4-FFF2-40B4-BE49-F238E27FC236}">
                <a16:creationId xmlns:a16="http://schemas.microsoft.com/office/drawing/2014/main" id="{4909BC0C-A18B-41B5-9C54-F4C8B4E5D8DC}"/>
              </a:ext>
            </a:extLst>
          </p:cNvPr>
          <p:cNvSpPr/>
          <p:nvPr/>
        </p:nvSpPr>
        <p:spPr>
          <a:xfrm>
            <a:off x="7178716" y="1316547"/>
            <a:ext cx="4642170" cy="2862322"/>
          </a:xfrm>
          <a:prstGeom prst="rect">
            <a:avLst/>
          </a:prstGeom>
          <a:solidFill>
            <a:schemeClr val="bg2">
              <a:lumMod val="25000"/>
            </a:schemeClr>
          </a:solidFill>
        </p:spPr>
        <p:txBody>
          <a:bodyPr wrap="square">
            <a:spAutoFit/>
          </a:bodyPr>
          <a:lstStyle/>
          <a:p>
            <a:r>
              <a:rPr lang="de-AT" sz="1200" dirty="0">
                <a:solidFill>
                  <a:srgbClr val="6A9955"/>
                </a:solidFill>
                <a:latin typeface="Consolas" panose="020B0609020204030204" pitchFamily="49" charset="0"/>
              </a:rPr>
              <a:t>// Beispiel für den Output-Style "</a:t>
            </a:r>
            <a:r>
              <a:rPr lang="de-AT" sz="1200" dirty="0" err="1">
                <a:solidFill>
                  <a:srgbClr val="6A9955"/>
                </a:solidFill>
                <a:latin typeface="Consolas" panose="020B0609020204030204" pitchFamily="49" charset="0"/>
              </a:rPr>
              <a:t>Expanded</a:t>
            </a:r>
            <a:r>
              <a:rPr lang="de-AT" sz="1200" dirty="0">
                <a:solidFill>
                  <a:srgbClr val="6A9955"/>
                </a:solidFill>
                <a:latin typeface="Consolas" panose="020B0609020204030204" pitchFamily="49" charset="0"/>
              </a:rPr>
              <a:t>":</a:t>
            </a:r>
            <a:endParaRPr lang="de-AT" sz="1200" dirty="0">
              <a:solidFill>
                <a:srgbClr val="D4D4D4"/>
              </a:solidFill>
              <a:latin typeface="Consolas" panose="020B0609020204030204" pitchFamily="49" charset="0"/>
            </a:endParaRPr>
          </a:p>
          <a:p>
            <a:r>
              <a:rPr lang="de-AT" sz="1200" dirty="0" err="1">
                <a:solidFill>
                  <a:srgbClr val="D7BA7D"/>
                </a:solidFill>
                <a:latin typeface="Consolas" panose="020B0609020204030204" pitchFamily="49" charset="0"/>
              </a:rPr>
              <a:t>ul</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margin</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.5em</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0</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float</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left</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width</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100%</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a:t>
            </a:r>
          </a:p>
          <a:p>
            <a:r>
              <a:rPr lang="de-AT" sz="1200" dirty="0" err="1">
                <a:solidFill>
                  <a:srgbClr val="D7BA7D"/>
                </a:solidFill>
                <a:latin typeface="Consolas" panose="020B0609020204030204" pitchFamily="49" charset="0"/>
              </a:rPr>
              <a:t>ul</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li</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float</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left</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a:t>
            </a:r>
          </a:p>
          <a:p>
            <a:r>
              <a:rPr lang="de-AT" sz="1200" dirty="0" err="1">
                <a:solidFill>
                  <a:srgbClr val="D7BA7D"/>
                </a:solidFill>
                <a:latin typeface="Consolas" panose="020B0609020204030204" pitchFamily="49" charset="0"/>
              </a:rPr>
              <a:t>ul</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li</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a</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#333</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text-</a:t>
            </a:r>
            <a:r>
              <a:rPr lang="de-AT" sz="1200" dirty="0" err="1">
                <a:solidFill>
                  <a:srgbClr val="9CDCFE"/>
                </a:solidFill>
                <a:latin typeface="Consolas" panose="020B0609020204030204" pitchFamily="49" charset="0"/>
              </a:rPr>
              <a:t>decoration</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none</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display</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block</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padding</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.5em</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4229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DCB9CAD-F541-4667-9266-6561BF8BB636}"/>
              </a:ext>
            </a:extLst>
          </p:cNvPr>
          <p:cNvSpPr>
            <a:spLocks noGrp="1"/>
          </p:cNvSpPr>
          <p:nvPr>
            <p:ph type="title"/>
          </p:nvPr>
        </p:nvSpPr>
        <p:spPr/>
        <p:txBody>
          <a:bodyPr/>
          <a:lstStyle/>
          <a:p>
            <a:r>
              <a:rPr lang="de-AT" dirty="0"/>
              <a:t>Output-Style - Compact</a:t>
            </a:r>
          </a:p>
        </p:txBody>
      </p:sp>
      <p:sp>
        <p:nvSpPr>
          <p:cNvPr id="4" name="Textplatzhalter 1">
            <a:extLst>
              <a:ext uri="{FF2B5EF4-FFF2-40B4-BE49-F238E27FC236}">
                <a16:creationId xmlns:a16="http://schemas.microsoft.com/office/drawing/2014/main" id="{CBBE4966-FEE6-4657-909F-B5F9C2304B26}"/>
              </a:ext>
            </a:extLst>
          </p:cNvPr>
          <p:cNvSpPr>
            <a:spLocks noGrp="1"/>
          </p:cNvSpPr>
          <p:nvPr>
            <p:ph type="body" sz="quarter" idx="14"/>
          </p:nvPr>
        </p:nvSpPr>
        <p:spPr>
          <a:xfrm>
            <a:off x="371114" y="2068973"/>
            <a:ext cx="5623061" cy="480131"/>
          </a:xfrm>
        </p:spPr>
        <p:txBody>
          <a:bodyPr/>
          <a:lstStyle/>
          <a:p>
            <a:pPr marL="0" indent="0">
              <a:buNone/>
            </a:pPr>
            <a:r>
              <a:rPr lang="de-AT" dirty="0"/>
              <a:t>Der Output-Style "Compact" wird mit folgendem Befehl in der Kommandozeile aktiviert. </a:t>
            </a:r>
          </a:p>
        </p:txBody>
      </p:sp>
      <p:sp>
        <p:nvSpPr>
          <p:cNvPr id="5" name="Rechteck 4">
            <a:extLst>
              <a:ext uri="{FF2B5EF4-FFF2-40B4-BE49-F238E27FC236}">
                <a16:creationId xmlns:a16="http://schemas.microsoft.com/office/drawing/2014/main" id="{9E416B70-343F-41DA-BC88-F56B50EB5B9F}"/>
              </a:ext>
            </a:extLst>
          </p:cNvPr>
          <p:cNvSpPr/>
          <p:nvPr/>
        </p:nvSpPr>
        <p:spPr>
          <a:xfrm>
            <a:off x="371114" y="2905780"/>
            <a:ext cx="6602008" cy="461665"/>
          </a:xfrm>
          <a:prstGeom prst="rect">
            <a:avLst/>
          </a:prstGeom>
          <a:solidFill>
            <a:schemeClr val="bg2">
              <a:lumMod val="25000"/>
            </a:schemeClr>
          </a:solidFill>
        </p:spPr>
        <p:txBody>
          <a:bodyPr wrap="square">
            <a:spAutoFit/>
          </a:bodyPr>
          <a:lstStyle/>
          <a:p>
            <a:r>
              <a:rPr lang="de-AT" sz="1200" dirty="0">
                <a:solidFill>
                  <a:srgbClr val="6A9955"/>
                </a:solidFill>
                <a:latin typeface="Consolas" panose="020B0609020204030204" pitchFamily="49" charset="0"/>
              </a:rPr>
              <a:t>// Kommandozeile</a:t>
            </a:r>
            <a:endParaRPr lang="de-AT" sz="1200" dirty="0">
              <a:solidFill>
                <a:srgbClr val="D4D4D4"/>
              </a:solidFill>
              <a:latin typeface="Consolas" panose="020B0609020204030204" pitchFamily="49" charset="0"/>
            </a:endParaRPr>
          </a:p>
          <a:p>
            <a:r>
              <a:rPr lang="de-AT" sz="1200" b="0" dirty="0">
                <a:solidFill>
                  <a:schemeClr val="bg1"/>
                </a:solidFill>
                <a:effectLst/>
                <a:latin typeface="Consolas" panose="020B0609020204030204" pitchFamily="49" charset="0"/>
              </a:rPr>
              <a:t>&gt;$ </a:t>
            </a:r>
            <a:r>
              <a:rPr lang="de-AT" sz="1200" b="0" dirty="0" err="1">
                <a:solidFill>
                  <a:schemeClr val="bg1"/>
                </a:solidFill>
                <a:effectLst/>
                <a:latin typeface="Consolas" panose="020B0609020204030204" pitchFamily="49" charset="0"/>
              </a:rPr>
              <a:t>sass</a:t>
            </a:r>
            <a:r>
              <a:rPr lang="de-AT" sz="1200" b="0" dirty="0">
                <a:solidFill>
                  <a:schemeClr val="bg1"/>
                </a:solidFill>
                <a:effectLst/>
                <a:latin typeface="Consolas" panose="020B0609020204030204" pitchFamily="49" charset="0"/>
              </a:rPr>
              <a:t> --watch --style </a:t>
            </a:r>
            <a:r>
              <a:rPr lang="de-AT" sz="1200" b="0" dirty="0" err="1">
                <a:solidFill>
                  <a:schemeClr val="bg1"/>
                </a:solidFill>
                <a:effectLst/>
                <a:latin typeface="Consolas" panose="020B0609020204030204" pitchFamily="49" charset="0"/>
              </a:rPr>
              <a:t>compact</a:t>
            </a:r>
            <a:r>
              <a:rPr lang="de-AT" sz="1200" b="0" dirty="0">
                <a:solidFill>
                  <a:schemeClr val="bg1"/>
                </a:solidFill>
                <a:effectLst/>
                <a:latin typeface="Consolas" panose="020B0609020204030204" pitchFamily="49" charset="0"/>
              </a:rPr>
              <a:t> </a:t>
            </a:r>
            <a:r>
              <a:rPr lang="de-AT" sz="1200" b="0" dirty="0" err="1">
                <a:solidFill>
                  <a:schemeClr val="bg1"/>
                </a:solidFill>
                <a:effectLst/>
                <a:latin typeface="Consolas" panose="020B0609020204030204" pitchFamily="49" charset="0"/>
              </a:rPr>
              <a:t>stylesheets</a:t>
            </a:r>
            <a:r>
              <a:rPr lang="de-AT" sz="1200" dirty="0">
                <a:solidFill>
                  <a:schemeClr val="bg1"/>
                </a:solidFill>
                <a:latin typeface="Consolas" panose="020B0609020204030204" pitchFamily="49" charset="0"/>
              </a:rPr>
              <a:t>/</a:t>
            </a:r>
            <a:r>
              <a:rPr lang="de-AT" sz="1200" dirty="0" err="1">
                <a:solidFill>
                  <a:schemeClr val="bg1"/>
                </a:solidFill>
                <a:latin typeface="Consolas" panose="020B0609020204030204" pitchFamily="49" charset="0"/>
              </a:rPr>
              <a:t>scss:stylesheets</a:t>
            </a:r>
            <a:r>
              <a:rPr lang="de-AT" sz="1200" dirty="0">
                <a:solidFill>
                  <a:schemeClr val="bg1"/>
                </a:solidFill>
                <a:latin typeface="Consolas" panose="020B0609020204030204" pitchFamily="49" charset="0"/>
              </a:rPr>
              <a:t>/</a:t>
            </a:r>
            <a:r>
              <a:rPr lang="de-AT" sz="1200" dirty="0" err="1">
                <a:solidFill>
                  <a:schemeClr val="bg1"/>
                </a:solidFill>
                <a:latin typeface="Consolas" panose="020B0609020204030204" pitchFamily="49" charset="0"/>
              </a:rPr>
              <a:t>css</a:t>
            </a:r>
            <a:endParaRPr lang="de-AT" sz="1200" b="0" dirty="0">
              <a:solidFill>
                <a:schemeClr val="bg1"/>
              </a:solidFill>
              <a:effectLst/>
              <a:latin typeface="Consolas" panose="020B0609020204030204" pitchFamily="49" charset="0"/>
            </a:endParaRPr>
          </a:p>
        </p:txBody>
      </p:sp>
      <p:sp>
        <p:nvSpPr>
          <p:cNvPr id="6" name="Textplatzhalter 1">
            <a:extLst>
              <a:ext uri="{FF2B5EF4-FFF2-40B4-BE49-F238E27FC236}">
                <a16:creationId xmlns:a16="http://schemas.microsoft.com/office/drawing/2014/main" id="{BF110A9E-190D-4B47-8F9F-6A9EECACAF24}"/>
              </a:ext>
            </a:extLst>
          </p:cNvPr>
          <p:cNvSpPr txBox="1">
            <a:spLocks/>
          </p:cNvSpPr>
          <p:nvPr/>
        </p:nvSpPr>
        <p:spPr>
          <a:xfrm>
            <a:off x="371113" y="3785676"/>
            <a:ext cx="5623061" cy="1255728"/>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de-AT" sz="1400" kern="120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AT" dirty="0"/>
              <a:t>Der kompakte Stil zeichnet sich dadurch aus, dass alle CSS Eigenschaften zu einem Selektor in einer Zeile nebeneinander geschrieben werden. Leerzeichen zwischen den Regeln entfallen. Auch dieser Stil wird von einigen Web Design-Kollegen per Hand geschrieben, da es ihnen so leichter fällt die verschiedenen Selektoren zu identifizieren.</a:t>
            </a:r>
          </a:p>
        </p:txBody>
      </p:sp>
      <p:sp>
        <p:nvSpPr>
          <p:cNvPr id="7" name="Rechteck 6">
            <a:extLst>
              <a:ext uri="{FF2B5EF4-FFF2-40B4-BE49-F238E27FC236}">
                <a16:creationId xmlns:a16="http://schemas.microsoft.com/office/drawing/2014/main" id="{DB2058B1-5496-4ADA-9DEA-810433A486D4}"/>
              </a:ext>
            </a:extLst>
          </p:cNvPr>
          <p:cNvSpPr/>
          <p:nvPr/>
        </p:nvSpPr>
        <p:spPr>
          <a:xfrm>
            <a:off x="6547189" y="3828764"/>
            <a:ext cx="5273698" cy="1015663"/>
          </a:xfrm>
          <a:prstGeom prst="rect">
            <a:avLst/>
          </a:prstGeom>
          <a:solidFill>
            <a:schemeClr val="bg2">
              <a:lumMod val="25000"/>
            </a:schemeClr>
          </a:solidFill>
        </p:spPr>
        <p:txBody>
          <a:bodyPr wrap="square">
            <a:spAutoFit/>
          </a:bodyPr>
          <a:lstStyle/>
          <a:p>
            <a:r>
              <a:rPr lang="de-AT" sz="1200" dirty="0">
                <a:solidFill>
                  <a:srgbClr val="6A9955"/>
                </a:solidFill>
                <a:latin typeface="Consolas" panose="020B0609020204030204" pitchFamily="49" charset="0"/>
              </a:rPr>
              <a:t>// Beispiel für den Output-Style "</a:t>
            </a:r>
            <a:r>
              <a:rPr lang="de-AT" sz="1200" dirty="0" err="1">
                <a:solidFill>
                  <a:srgbClr val="6A9955"/>
                </a:solidFill>
                <a:latin typeface="Consolas" panose="020B0609020204030204" pitchFamily="49" charset="0"/>
              </a:rPr>
              <a:t>compact</a:t>
            </a:r>
            <a:r>
              <a:rPr lang="de-AT" sz="1200" dirty="0">
                <a:solidFill>
                  <a:srgbClr val="6A9955"/>
                </a:solidFill>
                <a:latin typeface="Consolas" panose="020B0609020204030204" pitchFamily="49" charset="0"/>
              </a:rPr>
              <a:t>":</a:t>
            </a:r>
            <a:endParaRPr lang="de-AT" sz="1200" dirty="0">
              <a:solidFill>
                <a:srgbClr val="D4D4D4"/>
              </a:solidFill>
              <a:latin typeface="Consolas" panose="020B0609020204030204" pitchFamily="49" charset="0"/>
            </a:endParaRPr>
          </a:p>
          <a:p>
            <a:r>
              <a:rPr lang="de-AT" sz="1200" dirty="0" err="1">
                <a:solidFill>
                  <a:srgbClr val="D7BA7D"/>
                </a:solidFill>
                <a:latin typeface="Consolas" panose="020B0609020204030204" pitchFamily="49" charset="0"/>
              </a:rPr>
              <a:t>ul</a:t>
            </a:r>
            <a:r>
              <a:rPr lang="de-AT" sz="1200" dirty="0">
                <a:solidFill>
                  <a:srgbClr val="D4D4D4"/>
                </a:solidFill>
                <a:latin typeface="Consolas" panose="020B0609020204030204" pitchFamily="49" charset="0"/>
              </a:rPr>
              <a:t> { </a:t>
            </a:r>
            <a:r>
              <a:rPr lang="de-AT" sz="1200" dirty="0" err="1">
                <a:solidFill>
                  <a:srgbClr val="9CDCFE"/>
                </a:solidFill>
                <a:latin typeface="Consolas" panose="020B0609020204030204" pitchFamily="49" charset="0"/>
              </a:rPr>
              <a:t>margin</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.5em</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0</a:t>
            </a:r>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float</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left</a:t>
            </a:r>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width</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100%</a:t>
            </a:r>
            <a:r>
              <a:rPr lang="de-AT" sz="1200" dirty="0">
                <a:solidFill>
                  <a:srgbClr val="D4D4D4"/>
                </a:solidFill>
                <a:latin typeface="Consolas" panose="020B0609020204030204" pitchFamily="49" charset="0"/>
              </a:rPr>
              <a:t>; }</a:t>
            </a:r>
          </a:p>
          <a:p>
            <a:r>
              <a:rPr lang="de-AT" sz="1200" dirty="0" err="1">
                <a:solidFill>
                  <a:srgbClr val="D7BA7D"/>
                </a:solidFill>
                <a:latin typeface="Consolas" panose="020B0609020204030204" pitchFamily="49" charset="0"/>
              </a:rPr>
              <a:t>ul</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li</a:t>
            </a:r>
            <a:r>
              <a:rPr lang="de-AT" sz="1200" dirty="0">
                <a:solidFill>
                  <a:srgbClr val="D4D4D4"/>
                </a:solidFill>
                <a:latin typeface="Consolas" panose="020B0609020204030204" pitchFamily="49" charset="0"/>
              </a:rPr>
              <a:t> { </a:t>
            </a:r>
            <a:r>
              <a:rPr lang="de-AT" sz="1200" dirty="0" err="1">
                <a:solidFill>
                  <a:srgbClr val="9CDCFE"/>
                </a:solidFill>
                <a:latin typeface="Consolas" panose="020B0609020204030204" pitchFamily="49" charset="0"/>
              </a:rPr>
              <a:t>float</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left</a:t>
            </a:r>
            <a:r>
              <a:rPr lang="de-AT" sz="1200" dirty="0">
                <a:solidFill>
                  <a:srgbClr val="D4D4D4"/>
                </a:solidFill>
                <a:latin typeface="Consolas" panose="020B0609020204030204" pitchFamily="49" charset="0"/>
              </a:rPr>
              <a:t>; }</a:t>
            </a:r>
          </a:p>
          <a:p>
            <a:r>
              <a:rPr lang="de-AT" sz="1200" dirty="0" err="1">
                <a:solidFill>
                  <a:srgbClr val="D7BA7D"/>
                </a:solidFill>
                <a:latin typeface="Consolas" panose="020B0609020204030204" pitchFamily="49" charset="0"/>
              </a:rPr>
              <a:t>ul</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li</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a</a:t>
            </a:r>
            <a:r>
              <a:rPr lang="de-AT" sz="1200" dirty="0">
                <a:solidFill>
                  <a:srgbClr val="D4D4D4"/>
                </a:solidFill>
                <a:latin typeface="Consolas" panose="020B0609020204030204" pitchFamily="49" charset="0"/>
              </a:rPr>
              <a:t> {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#333</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text-</a:t>
            </a:r>
            <a:r>
              <a:rPr lang="de-AT" sz="1200" dirty="0" err="1">
                <a:solidFill>
                  <a:srgbClr val="9CDCFE"/>
                </a:solidFill>
                <a:latin typeface="Consolas" panose="020B0609020204030204" pitchFamily="49" charset="0"/>
              </a:rPr>
              <a:t>decoration</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none</a:t>
            </a:r>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display</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block</a:t>
            </a:r>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padding</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.5em</a:t>
            </a:r>
            <a:r>
              <a:rPr lang="de-AT" sz="1200" dirty="0">
                <a:solidFill>
                  <a:srgbClr val="D4D4D4"/>
                </a:solidFill>
                <a:latin typeface="Consolas" panose="020B0609020204030204" pitchFamily="49" charset="0"/>
              </a:rPr>
              <a:t>; }</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47845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071101B8-509A-4986-BFEC-94496E80B01E}"/>
              </a:ext>
            </a:extLst>
          </p:cNvPr>
          <p:cNvSpPr>
            <a:spLocks noGrp="1"/>
          </p:cNvSpPr>
          <p:nvPr>
            <p:ph type="title"/>
          </p:nvPr>
        </p:nvSpPr>
        <p:spPr/>
        <p:txBody>
          <a:bodyPr/>
          <a:lstStyle/>
          <a:p>
            <a:r>
              <a:rPr lang="de-AT" dirty="0"/>
              <a:t>Output-Style - Compressed</a:t>
            </a:r>
          </a:p>
        </p:txBody>
      </p:sp>
      <p:sp>
        <p:nvSpPr>
          <p:cNvPr id="4" name="Textplatzhalter 1">
            <a:extLst>
              <a:ext uri="{FF2B5EF4-FFF2-40B4-BE49-F238E27FC236}">
                <a16:creationId xmlns:a16="http://schemas.microsoft.com/office/drawing/2014/main" id="{AC3911AD-7B4F-425F-8823-38DDBEAD55ED}"/>
              </a:ext>
            </a:extLst>
          </p:cNvPr>
          <p:cNvSpPr>
            <a:spLocks noGrp="1"/>
          </p:cNvSpPr>
          <p:nvPr>
            <p:ph type="body" sz="quarter" idx="14"/>
          </p:nvPr>
        </p:nvSpPr>
        <p:spPr>
          <a:xfrm>
            <a:off x="371114" y="2068973"/>
            <a:ext cx="5623061" cy="480131"/>
          </a:xfrm>
        </p:spPr>
        <p:txBody>
          <a:bodyPr/>
          <a:lstStyle/>
          <a:p>
            <a:pPr marL="0" indent="0">
              <a:buNone/>
            </a:pPr>
            <a:r>
              <a:rPr lang="de-AT" dirty="0"/>
              <a:t>Der Output-Style "Compressed" wird mit folgendem Befehl in der Kommandozeile aktiviert. </a:t>
            </a:r>
          </a:p>
        </p:txBody>
      </p:sp>
      <p:sp>
        <p:nvSpPr>
          <p:cNvPr id="5" name="Rechteck 4">
            <a:extLst>
              <a:ext uri="{FF2B5EF4-FFF2-40B4-BE49-F238E27FC236}">
                <a16:creationId xmlns:a16="http://schemas.microsoft.com/office/drawing/2014/main" id="{0917CDCC-DF1F-49DD-84D4-B4891A51A9B5}"/>
              </a:ext>
            </a:extLst>
          </p:cNvPr>
          <p:cNvSpPr/>
          <p:nvPr/>
        </p:nvSpPr>
        <p:spPr>
          <a:xfrm>
            <a:off x="371114" y="2905780"/>
            <a:ext cx="6792782" cy="461665"/>
          </a:xfrm>
          <a:prstGeom prst="rect">
            <a:avLst/>
          </a:prstGeom>
          <a:solidFill>
            <a:schemeClr val="bg2">
              <a:lumMod val="25000"/>
            </a:schemeClr>
          </a:solidFill>
        </p:spPr>
        <p:txBody>
          <a:bodyPr wrap="square">
            <a:spAutoFit/>
          </a:bodyPr>
          <a:lstStyle/>
          <a:p>
            <a:r>
              <a:rPr lang="de-AT" sz="1200" dirty="0">
                <a:solidFill>
                  <a:srgbClr val="6A9955"/>
                </a:solidFill>
                <a:latin typeface="Consolas" panose="020B0609020204030204" pitchFamily="49" charset="0"/>
              </a:rPr>
              <a:t>// Kommandozeile</a:t>
            </a:r>
            <a:endParaRPr lang="de-AT" sz="1200" dirty="0">
              <a:solidFill>
                <a:srgbClr val="D4D4D4"/>
              </a:solidFill>
              <a:latin typeface="Consolas" panose="020B0609020204030204" pitchFamily="49" charset="0"/>
            </a:endParaRPr>
          </a:p>
          <a:p>
            <a:r>
              <a:rPr lang="de-AT" sz="1200" b="0" dirty="0">
                <a:solidFill>
                  <a:schemeClr val="bg1"/>
                </a:solidFill>
                <a:effectLst/>
                <a:latin typeface="Consolas" panose="020B0609020204030204" pitchFamily="49" charset="0"/>
              </a:rPr>
              <a:t>&gt;$ </a:t>
            </a:r>
            <a:r>
              <a:rPr lang="de-AT" sz="1200" b="0" dirty="0" err="1">
                <a:solidFill>
                  <a:schemeClr val="bg1"/>
                </a:solidFill>
                <a:effectLst/>
                <a:latin typeface="Consolas" panose="020B0609020204030204" pitchFamily="49" charset="0"/>
              </a:rPr>
              <a:t>sass</a:t>
            </a:r>
            <a:r>
              <a:rPr lang="de-AT" sz="1200" b="0" dirty="0">
                <a:solidFill>
                  <a:schemeClr val="bg1"/>
                </a:solidFill>
                <a:effectLst/>
                <a:latin typeface="Consolas" panose="020B0609020204030204" pitchFamily="49" charset="0"/>
              </a:rPr>
              <a:t> --watch --style </a:t>
            </a:r>
            <a:r>
              <a:rPr lang="de-AT" sz="1200" b="0" dirty="0" err="1">
                <a:solidFill>
                  <a:schemeClr val="bg1"/>
                </a:solidFill>
                <a:effectLst/>
                <a:latin typeface="Consolas" panose="020B0609020204030204" pitchFamily="49" charset="0"/>
              </a:rPr>
              <a:t>compressed</a:t>
            </a:r>
            <a:r>
              <a:rPr lang="de-AT" sz="1200" b="0" dirty="0">
                <a:solidFill>
                  <a:schemeClr val="bg1"/>
                </a:solidFill>
                <a:effectLst/>
                <a:latin typeface="Consolas" panose="020B0609020204030204" pitchFamily="49" charset="0"/>
              </a:rPr>
              <a:t> </a:t>
            </a:r>
            <a:r>
              <a:rPr lang="de-AT" sz="1200" b="0" dirty="0" err="1">
                <a:solidFill>
                  <a:schemeClr val="bg1"/>
                </a:solidFill>
                <a:effectLst/>
                <a:latin typeface="Consolas" panose="020B0609020204030204" pitchFamily="49" charset="0"/>
              </a:rPr>
              <a:t>stylesheets</a:t>
            </a:r>
            <a:r>
              <a:rPr lang="de-AT" sz="1200" dirty="0">
                <a:solidFill>
                  <a:schemeClr val="bg1"/>
                </a:solidFill>
                <a:latin typeface="Consolas" panose="020B0609020204030204" pitchFamily="49" charset="0"/>
              </a:rPr>
              <a:t>/</a:t>
            </a:r>
            <a:r>
              <a:rPr lang="de-AT" sz="1200" dirty="0" err="1">
                <a:solidFill>
                  <a:schemeClr val="bg1"/>
                </a:solidFill>
                <a:latin typeface="Consolas" panose="020B0609020204030204" pitchFamily="49" charset="0"/>
              </a:rPr>
              <a:t>scss:stylesheets</a:t>
            </a:r>
            <a:r>
              <a:rPr lang="de-AT" sz="1200" dirty="0">
                <a:solidFill>
                  <a:schemeClr val="bg1"/>
                </a:solidFill>
                <a:latin typeface="Consolas" panose="020B0609020204030204" pitchFamily="49" charset="0"/>
              </a:rPr>
              <a:t>/</a:t>
            </a:r>
            <a:r>
              <a:rPr lang="de-AT" sz="1200" dirty="0" err="1">
                <a:solidFill>
                  <a:schemeClr val="bg1"/>
                </a:solidFill>
                <a:latin typeface="Consolas" panose="020B0609020204030204" pitchFamily="49" charset="0"/>
              </a:rPr>
              <a:t>css</a:t>
            </a:r>
            <a:endParaRPr lang="de-AT" sz="1200" b="0" dirty="0">
              <a:solidFill>
                <a:schemeClr val="bg1"/>
              </a:solidFill>
              <a:effectLst/>
              <a:latin typeface="Consolas" panose="020B0609020204030204" pitchFamily="49" charset="0"/>
            </a:endParaRPr>
          </a:p>
        </p:txBody>
      </p:sp>
      <p:sp>
        <p:nvSpPr>
          <p:cNvPr id="6" name="Textplatzhalter 1">
            <a:extLst>
              <a:ext uri="{FF2B5EF4-FFF2-40B4-BE49-F238E27FC236}">
                <a16:creationId xmlns:a16="http://schemas.microsoft.com/office/drawing/2014/main" id="{246E0831-963D-4CAD-A71C-F7BCB107671B}"/>
              </a:ext>
            </a:extLst>
          </p:cNvPr>
          <p:cNvSpPr txBox="1">
            <a:spLocks/>
          </p:cNvSpPr>
          <p:nvPr/>
        </p:nvSpPr>
        <p:spPr>
          <a:xfrm>
            <a:off x="371113" y="3785676"/>
            <a:ext cx="5623061" cy="867930"/>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de-AT" sz="1400" kern="120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AT" dirty="0"/>
              <a:t>Der komprimierte Stil wird weder von Hand geschrieben, noch ist er für Menschen gut lesbar. Alle Leerzeichen und Zeilenumbrüche werden entfernt. Dieser Output-Style dient der Performance-Optimierung.</a:t>
            </a:r>
          </a:p>
        </p:txBody>
      </p:sp>
      <p:sp>
        <p:nvSpPr>
          <p:cNvPr id="7" name="Rechteck 6">
            <a:extLst>
              <a:ext uri="{FF2B5EF4-FFF2-40B4-BE49-F238E27FC236}">
                <a16:creationId xmlns:a16="http://schemas.microsoft.com/office/drawing/2014/main" id="{EB652F62-BC36-46D4-8E91-F485BBB5A740}"/>
              </a:ext>
            </a:extLst>
          </p:cNvPr>
          <p:cNvSpPr/>
          <p:nvPr/>
        </p:nvSpPr>
        <p:spPr>
          <a:xfrm>
            <a:off x="6593767" y="3785676"/>
            <a:ext cx="4727689" cy="830997"/>
          </a:xfrm>
          <a:prstGeom prst="rect">
            <a:avLst/>
          </a:prstGeom>
          <a:solidFill>
            <a:schemeClr val="bg2">
              <a:lumMod val="25000"/>
            </a:schemeClr>
          </a:solidFill>
        </p:spPr>
        <p:txBody>
          <a:bodyPr wrap="square">
            <a:spAutoFit/>
          </a:bodyPr>
          <a:lstStyle/>
          <a:p>
            <a:r>
              <a:rPr lang="de-AT" sz="1200" dirty="0">
                <a:solidFill>
                  <a:srgbClr val="6A9955"/>
                </a:solidFill>
                <a:latin typeface="Consolas" panose="020B0609020204030204" pitchFamily="49" charset="0"/>
              </a:rPr>
              <a:t>// Beispiel für den Output-Style "</a:t>
            </a:r>
            <a:r>
              <a:rPr lang="de-AT" sz="1200" dirty="0" err="1">
                <a:solidFill>
                  <a:srgbClr val="6A9955"/>
                </a:solidFill>
                <a:latin typeface="Consolas" panose="020B0609020204030204" pitchFamily="49" charset="0"/>
              </a:rPr>
              <a:t>compact</a:t>
            </a:r>
            <a:r>
              <a:rPr lang="de-AT" sz="1200" dirty="0">
                <a:solidFill>
                  <a:srgbClr val="6A9955"/>
                </a:solidFill>
                <a:latin typeface="Consolas" panose="020B0609020204030204" pitchFamily="49" charset="0"/>
              </a:rPr>
              <a:t>":</a:t>
            </a:r>
            <a:endParaRPr lang="de-AT" sz="1200" dirty="0">
              <a:solidFill>
                <a:srgbClr val="D4D4D4"/>
              </a:solidFill>
              <a:latin typeface="Consolas" panose="020B0609020204030204" pitchFamily="49" charset="0"/>
            </a:endParaRPr>
          </a:p>
          <a:p>
            <a:r>
              <a:rPr lang="de-AT" sz="1200" dirty="0" err="1">
                <a:solidFill>
                  <a:srgbClr val="D7BA7D"/>
                </a:solidFill>
                <a:latin typeface="Consolas" panose="020B0609020204030204" pitchFamily="49" charset="0"/>
              </a:rPr>
              <a:t>ul</a:t>
            </a:r>
            <a:r>
              <a:rPr lang="de-AT" sz="1200" dirty="0">
                <a:solidFill>
                  <a:srgbClr val="D4D4D4"/>
                </a:solidFill>
                <a:latin typeface="Consolas" panose="020B0609020204030204" pitchFamily="49" charset="0"/>
              </a:rPr>
              <a:t>{</a:t>
            </a:r>
            <a:r>
              <a:rPr lang="de-AT" sz="1200" dirty="0">
                <a:solidFill>
                  <a:srgbClr val="9CDCFE"/>
                </a:solidFill>
                <a:latin typeface="Consolas" panose="020B0609020204030204" pitchFamily="49" charset="0"/>
              </a:rPr>
              <a:t>margin</a:t>
            </a:r>
            <a:r>
              <a:rPr lang="de-AT" sz="1200" dirty="0">
                <a:solidFill>
                  <a:srgbClr val="D4D4D4"/>
                </a:solidFill>
                <a:latin typeface="Consolas" panose="020B0609020204030204" pitchFamily="49" charset="0"/>
              </a:rPr>
              <a:t>:</a:t>
            </a:r>
            <a:r>
              <a:rPr lang="de-AT" sz="1200" dirty="0">
                <a:solidFill>
                  <a:srgbClr val="B5CEA8"/>
                </a:solidFill>
                <a:latin typeface="Consolas" panose="020B0609020204030204" pitchFamily="49" charset="0"/>
              </a:rPr>
              <a:t>.5em</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0</a:t>
            </a:r>
            <a:r>
              <a:rPr lang="de-AT" sz="1200" dirty="0">
                <a:solidFill>
                  <a:srgbClr val="D4D4D4"/>
                </a:solidFill>
                <a:latin typeface="Consolas" panose="020B0609020204030204" pitchFamily="49" charset="0"/>
              </a:rPr>
              <a:t>;</a:t>
            </a:r>
            <a:r>
              <a:rPr lang="de-AT" sz="1200" dirty="0">
                <a:solidFill>
                  <a:srgbClr val="9CDCFE"/>
                </a:solidFill>
                <a:latin typeface="Consolas" panose="020B0609020204030204" pitchFamily="49" charset="0"/>
              </a:rPr>
              <a:t>float</a:t>
            </a:r>
            <a:r>
              <a:rPr lang="de-AT" sz="1200" dirty="0">
                <a:solidFill>
                  <a:srgbClr val="D4D4D4"/>
                </a:solidFill>
                <a:latin typeface="Consolas" panose="020B0609020204030204" pitchFamily="49" charset="0"/>
              </a:rPr>
              <a:t>:</a:t>
            </a:r>
            <a:r>
              <a:rPr lang="de-AT" sz="1200" dirty="0">
                <a:solidFill>
                  <a:srgbClr val="CE9178"/>
                </a:solidFill>
                <a:latin typeface="Consolas" panose="020B0609020204030204" pitchFamily="49" charset="0"/>
              </a:rPr>
              <a:t>left</a:t>
            </a:r>
            <a:r>
              <a:rPr lang="de-AT" sz="1200" dirty="0">
                <a:solidFill>
                  <a:srgbClr val="D4D4D4"/>
                </a:solidFill>
                <a:latin typeface="Consolas" panose="020B0609020204030204" pitchFamily="49" charset="0"/>
              </a:rPr>
              <a:t>;</a:t>
            </a:r>
            <a:r>
              <a:rPr lang="de-AT" sz="1200" dirty="0">
                <a:solidFill>
                  <a:srgbClr val="9CDCFE"/>
                </a:solidFill>
                <a:latin typeface="Consolas" panose="020B0609020204030204" pitchFamily="49" charset="0"/>
              </a:rPr>
              <a:t>width</a:t>
            </a:r>
            <a:r>
              <a:rPr lang="de-AT" sz="1200" dirty="0">
                <a:solidFill>
                  <a:srgbClr val="D4D4D4"/>
                </a:solidFill>
                <a:latin typeface="Consolas" panose="020B0609020204030204" pitchFamily="49" charset="0"/>
              </a:rPr>
              <a:t>:</a:t>
            </a:r>
            <a:r>
              <a:rPr lang="de-AT" sz="1200" dirty="0">
                <a:solidFill>
                  <a:srgbClr val="B5CEA8"/>
                </a:solidFill>
                <a:latin typeface="Consolas" panose="020B0609020204030204" pitchFamily="49" charset="0"/>
              </a:rPr>
              <a:t>100%</a:t>
            </a:r>
            <a:r>
              <a:rPr lang="de-AT" sz="1200" dirty="0">
                <a:solidFill>
                  <a:srgbClr val="D4D4D4"/>
                </a:solidFill>
                <a:latin typeface="Consolas" panose="020B0609020204030204" pitchFamily="49" charset="0"/>
              </a:rPr>
              <a:t>;}</a:t>
            </a:r>
            <a:r>
              <a:rPr lang="de-AT" sz="1200" dirty="0" err="1">
                <a:solidFill>
                  <a:srgbClr val="D7BA7D"/>
                </a:solidFill>
                <a:latin typeface="Consolas" panose="020B0609020204030204" pitchFamily="49" charset="0"/>
              </a:rPr>
              <a:t>ul</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li</a:t>
            </a:r>
            <a:r>
              <a:rPr lang="de-AT" sz="1200" dirty="0">
                <a:solidFill>
                  <a:srgbClr val="D4D4D4"/>
                </a:solidFill>
                <a:latin typeface="Consolas" panose="020B0609020204030204" pitchFamily="49" charset="0"/>
              </a:rPr>
              <a:t>{</a:t>
            </a:r>
            <a:r>
              <a:rPr lang="de-AT" sz="1200" dirty="0" err="1">
                <a:solidFill>
                  <a:srgbClr val="9CDCFE"/>
                </a:solidFill>
                <a:latin typeface="Consolas" panose="020B0609020204030204" pitchFamily="49" charset="0"/>
              </a:rPr>
              <a:t>float</a:t>
            </a:r>
            <a:r>
              <a:rPr lang="de-AT" sz="1200" dirty="0" err="1">
                <a:solidFill>
                  <a:srgbClr val="D4D4D4"/>
                </a:solidFill>
                <a:latin typeface="Consolas" panose="020B0609020204030204" pitchFamily="49" charset="0"/>
              </a:rPr>
              <a:t>:</a:t>
            </a:r>
            <a:r>
              <a:rPr lang="de-AT" sz="1200" dirty="0" err="1">
                <a:solidFill>
                  <a:srgbClr val="CE9178"/>
                </a:solidFill>
                <a:latin typeface="Consolas" panose="020B0609020204030204" pitchFamily="49" charset="0"/>
              </a:rPr>
              <a:t>left</a:t>
            </a:r>
            <a:r>
              <a:rPr lang="de-AT" sz="1200" dirty="0">
                <a:solidFill>
                  <a:srgbClr val="D4D4D4"/>
                </a:solidFill>
                <a:latin typeface="Consolas" panose="020B0609020204030204" pitchFamily="49" charset="0"/>
              </a:rPr>
              <a:t>;}</a:t>
            </a:r>
            <a:r>
              <a:rPr lang="de-AT" sz="1200" dirty="0" err="1">
                <a:solidFill>
                  <a:srgbClr val="D7BA7D"/>
                </a:solidFill>
                <a:latin typeface="Consolas" panose="020B0609020204030204" pitchFamily="49" charset="0"/>
              </a:rPr>
              <a:t>ul</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li</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a</a:t>
            </a:r>
            <a:r>
              <a:rPr lang="de-AT" sz="1200" dirty="0">
                <a:solidFill>
                  <a:srgbClr val="D4D4D4"/>
                </a:solidFill>
                <a:latin typeface="Consolas" panose="020B0609020204030204" pitchFamily="49" charset="0"/>
              </a:rPr>
              <a:t>{</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a:t>
            </a:r>
            <a:r>
              <a:rPr lang="de-AT" sz="1200" dirty="0">
                <a:solidFill>
                  <a:srgbClr val="CE9178"/>
                </a:solidFill>
                <a:latin typeface="Consolas" panose="020B0609020204030204" pitchFamily="49" charset="0"/>
              </a:rPr>
              <a:t>#333</a:t>
            </a:r>
            <a:r>
              <a:rPr lang="de-AT" sz="1200" dirty="0">
                <a:solidFill>
                  <a:srgbClr val="D4D4D4"/>
                </a:solidFill>
                <a:latin typeface="Consolas" panose="020B0609020204030204" pitchFamily="49" charset="0"/>
              </a:rPr>
              <a:t>;</a:t>
            </a:r>
            <a:r>
              <a:rPr lang="de-AT" sz="1200" dirty="0">
                <a:solidFill>
                  <a:srgbClr val="9CDCFE"/>
                </a:solidFill>
                <a:latin typeface="Consolas" panose="020B0609020204030204" pitchFamily="49" charset="0"/>
              </a:rPr>
              <a:t>text-decoration</a:t>
            </a:r>
            <a:r>
              <a:rPr lang="de-AT" sz="1200" dirty="0">
                <a:solidFill>
                  <a:srgbClr val="D4D4D4"/>
                </a:solidFill>
                <a:latin typeface="Consolas" panose="020B0609020204030204" pitchFamily="49" charset="0"/>
              </a:rPr>
              <a:t>:</a:t>
            </a:r>
            <a:r>
              <a:rPr lang="de-AT" sz="1200" dirty="0">
                <a:solidFill>
                  <a:srgbClr val="CE9178"/>
                </a:solidFill>
                <a:latin typeface="Consolas" panose="020B0609020204030204" pitchFamily="49" charset="0"/>
              </a:rPr>
              <a:t>none</a:t>
            </a:r>
            <a:r>
              <a:rPr lang="de-AT" sz="1200" dirty="0">
                <a:solidFill>
                  <a:srgbClr val="D4D4D4"/>
                </a:solidFill>
                <a:latin typeface="Consolas" panose="020B0609020204030204" pitchFamily="49" charset="0"/>
              </a:rPr>
              <a:t>;</a:t>
            </a:r>
            <a:r>
              <a:rPr lang="de-AT" sz="1200" dirty="0">
                <a:solidFill>
                  <a:srgbClr val="9CDCFE"/>
                </a:solidFill>
                <a:latin typeface="Consolas" panose="020B0609020204030204" pitchFamily="49" charset="0"/>
              </a:rPr>
              <a:t>display</a:t>
            </a:r>
            <a:r>
              <a:rPr lang="de-AT" sz="1200" dirty="0">
                <a:solidFill>
                  <a:srgbClr val="D4D4D4"/>
                </a:solidFill>
                <a:latin typeface="Consolas" panose="020B0609020204030204" pitchFamily="49" charset="0"/>
              </a:rPr>
              <a:t>:</a:t>
            </a:r>
            <a:r>
              <a:rPr lang="de-AT" sz="1200" dirty="0">
                <a:solidFill>
                  <a:srgbClr val="CE9178"/>
                </a:solidFill>
                <a:latin typeface="Consolas" panose="020B0609020204030204" pitchFamily="49" charset="0"/>
              </a:rPr>
              <a:t>block</a:t>
            </a:r>
            <a:r>
              <a:rPr lang="de-AT" sz="1200" dirty="0">
                <a:solidFill>
                  <a:srgbClr val="D4D4D4"/>
                </a:solidFill>
                <a:latin typeface="Consolas" panose="020B0609020204030204" pitchFamily="49" charset="0"/>
              </a:rPr>
              <a:t>;</a:t>
            </a:r>
            <a:r>
              <a:rPr lang="de-AT" sz="1200" dirty="0">
                <a:solidFill>
                  <a:srgbClr val="9CDCFE"/>
                </a:solidFill>
                <a:latin typeface="Consolas" panose="020B0609020204030204" pitchFamily="49" charset="0"/>
              </a:rPr>
              <a:t>padding</a:t>
            </a:r>
            <a:r>
              <a:rPr lang="de-AT" sz="1200" dirty="0">
                <a:solidFill>
                  <a:srgbClr val="D4D4D4"/>
                </a:solidFill>
                <a:latin typeface="Consolas" panose="020B0609020204030204" pitchFamily="49" charset="0"/>
              </a:rPr>
              <a:t>:</a:t>
            </a:r>
            <a:r>
              <a:rPr lang="de-AT" sz="1200" dirty="0">
                <a:solidFill>
                  <a:srgbClr val="B5CEA8"/>
                </a:solidFill>
                <a:latin typeface="Consolas" panose="020B0609020204030204" pitchFamily="49" charset="0"/>
              </a:rPr>
              <a:t>.5em</a:t>
            </a:r>
            <a:r>
              <a:rPr lang="de-AT" sz="1200" dirty="0">
                <a:solidFill>
                  <a:srgbClr val="D4D4D4"/>
                </a:solidFill>
                <a:latin typeface="Consolas" panose="020B0609020204030204" pitchFamily="49" charset="0"/>
              </a:rPr>
              <a:t>;}</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81493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54E893D-3E53-4715-9A6B-C9414E485E82}"/>
              </a:ext>
            </a:extLst>
          </p:cNvPr>
          <p:cNvSpPr>
            <a:spLocks noGrp="1"/>
          </p:cNvSpPr>
          <p:nvPr>
            <p:ph type="body" sz="quarter" idx="14"/>
          </p:nvPr>
        </p:nvSpPr>
        <p:spPr>
          <a:xfrm>
            <a:off x="2903804" y="2271461"/>
            <a:ext cx="5623061" cy="1900007"/>
          </a:xfrm>
        </p:spPr>
        <p:txBody>
          <a:bodyPr/>
          <a:lstStyle/>
          <a:p>
            <a:pPr marL="0" indent="0">
              <a:buNone/>
            </a:pPr>
            <a:r>
              <a:rPr lang="de-AT" dirty="0"/>
              <a:t>Sass generiert nicht automatisch besseren CSS-Code. Wenn ihr CSS nicht ausreichend beherrscht, füllt Sass diese Wissenslücken nicht auf. Sass unterstützt euch dabei, sauberen Code schneller zu schreiben und einfacher zu verwalten. </a:t>
            </a:r>
          </a:p>
          <a:p>
            <a:pPr marL="0" indent="0">
              <a:buNone/>
            </a:pPr>
            <a:endParaRPr lang="de-AT" dirty="0"/>
          </a:p>
          <a:p>
            <a:pPr marL="0" indent="0">
              <a:buNone/>
            </a:pPr>
            <a:r>
              <a:rPr lang="de-AT" dirty="0"/>
              <a:t>In den verschiedenen Editoren wie Visual Studio Code gibt es für das </a:t>
            </a:r>
            <a:r>
              <a:rPr lang="de-AT" dirty="0" err="1"/>
              <a:t>Compiling</a:t>
            </a:r>
            <a:r>
              <a:rPr lang="de-AT" dirty="0"/>
              <a:t> und die Syntax Highlighten diverse Packages um das Arbeiten mit Sass zu erleichtern.</a:t>
            </a:r>
          </a:p>
        </p:txBody>
      </p:sp>
      <p:sp>
        <p:nvSpPr>
          <p:cNvPr id="3" name="Titel 2">
            <a:extLst>
              <a:ext uri="{FF2B5EF4-FFF2-40B4-BE49-F238E27FC236}">
                <a16:creationId xmlns:a16="http://schemas.microsoft.com/office/drawing/2014/main" id="{3C3D91D4-F4C1-4A85-9BC6-C9191CEAA25C}"/>
              </a:ext>
            </a:extLst>
          </p:cNvPr>
          <p:cNvSpPr>
            <a:spLocks noGrp="1"/>
          </p:cNvSpPr>
          <p:nvPr>
            <p:ph type="title"/>
          </p:nvPr>
        </p:nvSpPr>
        <p:spPr/>
        <p:txBody>
          <a:bodyPr/>
          <a:lstStyle/>
          <a:p>
            <a:r>
              <a:rPr lang="de-AT" dirty="0"/>
              <a:t>Mit Sass arbeiten</a:t>
            </a:r>
          </a:p>
        </p:txBody>
      </p:sp>
    </p:spTree>
    <p:extLst>
      <p:ext uri="{BB962C8B-B14F-4D97-AF65-F5344CB8AC3E}">
        <p14:creationId xmlns:p14="http://schemas.microsoft.com/office/powerpoint/2010/main" val="3349583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52B6D18-47D4-4449-8CB6-A2F93DD0206D}"/>
              </a:ext>
            </a:extLst>
          </p:cNvPr>
          <p:cNvSpPr>
            <a:spLocks noGrp="1"/>
          </p:cNvSpPr>
          <p:nvPr>
            <p:ph type="body" sz="quarter" idx="14"/>
          </p:nvPr>
        </p:nvSpPr>
        <p:spPr>
          <a:xfrm>
            <a:off x="1935964" y="1578287"/>
            <a:ext cx="5292903" cy="2675604"/>
          </a:xfrm>
        </p:spPr>
        <p:txBody>
          <a:bodyPr/>
          <a:lstStyle/>
          <a:p>
            <a:pPr marL="0" indent="0">
              <a:buNone/>
            </a:pPr>
            <a:r>
              <a:rPr lang="de-AT" dirty="0"/>
              <a:t>Innerhalb des SCSS-Dokuments kann mit Verschachtelungen gearbeitet werden, die die HTML-Struktur repräsentieren. Das erleichtert die Arbeit insofern, dass einiger Code geschrieben werden muss. Bis zu einer gewissen Verschachtelungstiefe wird auch die Lesbarkeit des Codes verbessert. </a:t>
            </a:r>
          </a:p>
          <a:p>
            <a:pPr marL="0" indent="0">
              <a:buNone/>
            </a:pPr>
            <a:endParaRPr lang="de-AT" dirty="0"/>
          </a:p>
          <a:p>
            <a:pPr marL="0" indent="0">
              <a:buNone/>
            </a:pPr>
            <a:r>
              <a:rPr lang="de-AT" dirty="0"/>
              <a:t>SCSS-Verschachtelung bildet nicht 1:1 die HTML-Verschachtelung ab. Achtet darauf verschachtelte Selektoren behutsam einzusetzen! Andernfalls treibt ihr die CSS Spezifität unnötig in die Höhe und erzeugt Performance-Probleme und komplexen Code. Tiefer als drei Ebenen solltet ihr nur im Ausnahmefall verschachteln.</a:t>
            </a:r>
          </a:p>
        </p:txBody>
      </p:sp>
      <p:sp>
        <p:nvSpPr>
          <p:cNvPr id="3" name="Titel 2">
            <a:extLst>
              <a:ext uri="{FF2B5EF4-FFF2-40B4-BE49-F238E27FC236}">
                <a16:creationId xmlns:a16="http://schemas.microsoft.com/office/drawing/2014/main" id="{CE9D4432-F056-4DBA-927A-C9DEA837BE15}"/>
              </a:ext>
            </a:extLst>
          </p:cNvPr>
          <p:cNvSpPr>
            <a:spLocks noGrp="1"/>
          </p:cNvSpPr>
          <p:nvPr>
            <p:ph type="title"/>
          </p:nvPr>
        </p:nvSpPr>
        <p:spPr/>
        <p:txBody>
          <a:bodyPr>
            <a:normAutofit fontScale="90000"/>
          </a:bodyPr>
          <a:lstStyle/>
          <a:p>
            <a:r>
              <a:rPr lang="de-AT" dirty="0"/>
              <a:t>Verschachtelte Selektoren</a:t>
            </a:r>
            <a:br>
              <a:rPr lang="de-AT" dirty="0"/>
            </a:br>
            <a:r>
              <a:rPr lang="de-AT" dirty="0"/>
              <a:t>(</a:t>
            </a:r>
            <a:r>
              <a:rPr lang="de-AT" dirty="0" err="1"/>
              <a:t>Selector</a:t>
            </a:r>
            <a:r>
              <a:rPr lang="de-AT" dirty="0"/>
              <a:t> </a:t>
            </a:r>
            <a:r>
              <a:rPr lang="de-AT" dirty="0" err="1"/>
              <a:t>Nesting</a:t>
            </a:r>
            <a:r>
              <a:rPr lang="de-AT" dirty="0"/>
              <a:t>)</a:t>
            </a:r>
          </a:p>
        </p:txBody>
      </p:sp>
      <p:sp>
        <p:nvSpPr>
          <p:cNvPr id="4" name="Rechteck 3">
            <a:extLst>
              <a:ext uri="{FF2B5EF4-FFF2-40B4-BE49-F238E27FC236}">
                <a16:creationId xmlns:a16="http://schemas.microsoft.com/office/drawing/2014/main" id="{D2922298-ED10-4947-8CCD-00251EDB44A7}"/>
              </a:ext>
            </a:extLst>
          </p:cNvPr>
          <p:cNvSpPr/>
          <p:nvPr/>
        </p:nvSpPr>
        <p:spPr>
          <a:xfrm>
            <a:off x="7408678" y="1366335"/>
            <a:ext cx="3611257" cy="2123658"/>
          </a:xfrm>
          <a:prstGeom prst="rect">
            <a:avLst/>
          </a:prstGeom>
          <a:solidFill>
            <a:schemeClr val="tx1">
              <a:lumMod val="85000"/>
              <a:lumOff val="15000"/>
            </a:schemeClr>
          </a:solidFill>
        </p:spPr>
        <p:txBody>
          <a:bodyPr wrap="square">
            <a:spAutoFit/>
          </a:bodyPr>
          <a:lstStyle/>
          <a:p>
            <a:r>
              <a:rPr lang="de-AT" sz="1200" dirty="0">
                <a:solidFill>
                  <a:srgbClr val="6A9955"/>
                </a:solidFill>
                <a:latin typeface="Consolas" panose="020B0609020204030204" pitchFamily="49" charset="0"/>
              </a:rPr>
              <a:t>// Beispiel für </a:t>
            </a:r>
            <a:r>
              <a:rPr lang="de-AT" sz="1200" dirty="0" err="1">
                <a:solidFill>
                  <a:srgbClr val="6A9955"/>
                </a:solidFill>
                <a:latin typeface="Consolas" panose="020B0609020204030204" pitchFamily="49" charset="0"/>
              </a:rPr>
              <a:t>Selector</a:t>
            </a:r>
            <a:r>
              <a:rPr lang="de-AT" sz="1200" dirty="0">
                <a:solidFill>
                  <a:srgbClr val="6A9955"/>
                </a:solidFill>
                <a:latin typeface="Consolas" panose="020B0609020204030204" pitchFamily="49" charset="0"/>
              </a:rPr>
              <a:t> </a:t>
            </a:r>
            <a:r>
              <a:rPr lang="de-AT" sz="1200" dirty="0" err="1">
                <a:solidFill>
                  <a:srgbClr val="6A9955"/>
                </a:solidFill>
                <a:latin typeface="Consolas" panose="020B0609020204030204" pitchFamily="49" charset="0"/>
              </a:rPr>
              <a:t>Nesting</a:t>
            </a:r>
            <a:endParaRPr lang="de-AT" sz="1200" dirty="0">
              <a:solidFill>
                <a:srgbClr val="D4D4D4"/>
              </a:solidFill>
              <a:latin typeface="Consolas" panose="020B0609020204030204" pitchFamily="49" charset="0"/>
            </a:endParaRPr>
          </a:p>
          <a:p>
            <a:r>
              <a:rPr lang="de-AT" sz="1200" dirty="0">
                <a:solidFill>
                  <a:srgbClr val="D7BA7D"/>
                </a:solidFill>
                <a:latin typeface="Consolas" panose="020B0609020204030204" pitchFamily="49" charset="0"/>
              </a:rPr>
              <a:t>.site-header</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background</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blue</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height</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200px</a:t>
            </a:r>
            <a:r>
              <a:rPr lang="de-AT" sz="1200" dirty="0">
                <a:solidFill>
                  <a:srgbClr val="D4D4D4"/>
                </a:solidFill>
                <a:latin typeface="Consolas" panose="020B0609020204030204" pitchFamily="49" charset="0"/>
              </a:rPr>
              <a:t>;</a:t>
            </a:r>
          </a:p>
          <a:p>
            <a:br>
              <a:rPr lang="de-AT" sz="1200" dirty="0">
                <a:solidFill>
                  <a:srgbClr val="D4D4D4"/>
                </a:solidFill>
                <a:latin typeface="Consolas" panose="020B0609020204030204" pitchFamily="49" charset="0"/>
              </a:rPr>
            </a:b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.logo</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height</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80px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width</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300px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a:t>
            </a:r>
          </a:p>
          <a:p>
            <a:endParaRPr lang="de-AT" sz="1200" b="0" dirty="0">
              <a:solidFill>
                <a:srgbClr val="D4D4D4"/>
              </a:solidFill>
              <a:effectLst/>
              <a:latin typeface="Consolas" panose="020B0609020204030204" pitchFamily="49" charset="0"/>
            </a:endParaRPr>
          </a:p>
        </p:txBody>
      </p:sp>
      <p:sp>
        <p:nvSpPr>
          <p:cNvPr id="5" name="Rechteck 4">
            <a:extLst>
              <a:ext uri="{FF2B5EF4-FFF2-40B4-BE49-F238E27FC236}">
                <a16:creationId xmlns:a16="http://schemas.microsoft.com/office/drawing/2014/main" id="{1EBFE98C-A147-4BB1-967C-009160967C13}"/>
              </a:ext>
            </a:extLst>
          </p:cNvPr>
          <p:cNvSpPr/>
          <p:nvPr/>
        </p:nvSpPr>
        <p:spPr>
          <a:xfrm>
            <a:off x="7408678" y="3737340"/>
            <a:ext cx="3611257" cy="1754326"/>
          </a:xfrm>
          <a:prstGeom prst="rect">
            <a:avLst/>
          </a:prstGeom>
          <a:solidFill>
            <a:schemeClr val="tx1">
              <a:lumMod val="85000"/>
              <a:lumOff val="15000"/>
            </a:schemeClr>
          </a:solidFill>
        </p:spPr>
        <p:txBody>
          <a:bodyPr wrap="square">
            <a:spAutoFit/>
          </a:bodyPr>
          <a:lstStyle/>
          <a:p>
            <a:r>
              <a:rPr lang="de-AT" sz="1200" dirty="0">
                <a:solidFill>
                  <a:srgbClr val="6A9955"/>
                </a:solidFill>
                <a:latin typeface="Consolas" panose="020B0609020204030204" pitchFamily="49" charset="0"/>
              </a:rPr>
              <a:t>//Kompiliert zu:</a:t>
            </a:r>
            <a:endParaRPr lang="de-AT" sz="1200" dirty="0">
              <a:solidFill>
                <a:srgbClr val="D4D4D4"/>
              </a:solidFill>
              <a:latin typeface="Consolas" panose="020B0609020204030204" pitchFamily="49" charset="0"/>
            </a:endParaRPr>
          </a:p>
          <a:p>
            <a:r>
              <a:rPr lang="de-AT" sz="1200" dirty="0">
                <a:solidFill>
                  <a:srgbClr val="D7BA7D"/>
                </a:solidFill>
                <a:latin typeface="Consolas" panose="020B0609020204030204" pitchFamily="49" charset="0"/>
              </a:rPr>
              <a:t>.site-header</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background</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blue</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height</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200px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.site-header</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.logo</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height</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80px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width</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300px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endParaRPr lang="de-AT" sz="1200" dirty="0"/>
          </a:p>
        </p:txBody>
      </p:sp>
    </p:spTree>
    <p:extLst>
      <p:ext uri="{BB962C8B-B14F-4D97-AF65-F5344CB8AC3E}">
        <p14:creationId xmlns:p14="http://schemas.microsoft.com/office/powerpoint/2010/main" val="3721330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C1172E3-D304-4C8D-9D17-4D29F981350D}"/>
              </a:ext>
            </a:extLst>
          </p:cNvPr>
          <p:cNvSpPr>
            <a:spLocks noGrp="1"/>
          </p:cNvSpPr>
          <p:nvPr>
            <p:ph type="title"/>
          </p:nvPr>
        </p:nvSpPr>
        <p:spPr/>
        <p:txBody>
          <a:bodyPr/>
          <a:lstStyle/>
          <a:p>
            <a:r>
              <a:rPr lang="de-AT" dirty="0"/>
              <a:t>Negativbeispiel</a:t>
            </a:r>
          </a:p>
        </p:txBody>
      </p:sp>
      <p:sp>
        <p:nvSpPr>
          <p:cNvPr id="4" name="Rechteck 3">
            <a:extLst>
              <a:ext uri="{FF2B5EF4-FFF2-40B4-BE49-F238E27FC236}">
                <a16:creationId xmlns:a16="http://schemas.microsoft.com/office/drawing/2014/main" id="{7051BE40-EDB2-474A-A54E-E092520AC270}"/>
              </a:ext>
            </a:extLst>
          </p:cNvPr>
          <p:cNvSpPr/>
          <p:nvPr/>
        </p:nvSpPr>
        <p:spPr>
          <a:xfrm>
            <a:off x="4070944" y="1874728"/>
            <a:ext cx="4050112" cy="1754326"/>
          </a:xfrm>
          <a:prstGeom prst="rect">
            <a:avLst/>
          </a:prstGeom>
          <a:solidFill>
            <a:schemeClr val="bg2">
              <a:lumMod val="25000"/>
            </a:schemeClr>
          </a:solidFill>
        </p:spPr>
        <p:txBody>
          <a:bodyPr wrap="square">
            <a:spAutoFit/>
          </a:bodyPr>
          <a:lstStyle/>
          <a:p>
            <a:r>
              <a:rPr lang="de-AT" sz="1200" dirty="0">
                <a:solidFill>
                  <a:srgbClr val="6A9955"/>
                </a:solidFill>
                <a:latin typeface="Consolas" panose="020B0609020204030204" pitchFamily="49" charset="0"/>
              </a:rPr>
              <a:t>// Kompiliert zu</a:t>
            </a:r>
            <a:endParaRPr lang="de-AT" sz="1200" dirty="0">
              <a:solidFill>
                <a:srgbClr val="D4D4D4"/>
              </a:solidFill>
              <a:latin typeface="Consolas" panose="020B0609020204030204" pitchFamily="49" charset="0"/>
            </a:endParaRPr>
          </a:p>
          <a:p>
            <a:r>
              <a:rPr lang="de-AT" sz="1200" dirty="0">
                <a:solidFill>
                  <a:srgbClr val="D7BA7D"/>
                </a:solidFill>
                <a:latin typeface="Consolas" panose="020B0609020204030204" pitchFamily="49" charset="0"/>
              </a:rPr>
              <a:t>.</a:t>
            </a:r>
            <a:r>
              <a:rPr lang="de-AT" sz="1200" dirty="0" err="1">
                <a:solidFill>
                  <a:srgbClr val="D7BA7D"/>
                </a:solidFill>
                <a:latin typeface="Consolas" panose="020B0609020204030204" pitchFamily="49" charset="0"/>
              </a:rPr>
              <a:t>nav</a:t>
            </a:r>
            <a:r>
              <a:rPr lang="de-AT" sz="1200" dirty="0">
                <a:solidFill>
                  <a:srgbClr val="D7BA7D"/>
                </a:solidFill>
                <a:latin typeface="Consolas" panose="020B0609020204030204" pitchFamily="49" charset="0"/>
              </a:rPr>
              <a:t>-main</a:t>
            </a:r>
            <a:r>
              <a:rPr lang="de-AT" sz="1200" dirty="0">
                <a:solidFill>
                  <a:srgbClr val="D4D4D4"/>
                </a:solidFill>
                <a:latin typeface="Consolas" panose="020B0609020204030204" pitchFamily="49" charset="0"/>
              </a:rPr>
              <a:t> </a:t>
            </a:r>
            <a:r>
              <a:rPr lang="de-AT" sz="1200" dirty="0" err="1">
                <a:solidFill>
                  <a:srgbClr val="D7BA7D"/>
                </a:solidFill>
                <a:latin typeface="Consolas" panose="020B0609020204030204" pitchFamily="49" charset="0"/>
              </a:rPr>
              <a:t>ul</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li</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float</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left</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margin-right</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p>
          <a:p>
            <a:r>
              <a:rPr lang="de-AT" sz="1200" dirty="0">
                <a:solidFill>
                  <a:srgbClr val="D7BA7D"/>
                </a:solidFill>
                <a:latin typeface="Consolas" panose="020B0609020204030204" pitchFamily="49" charset="0"/>
              </a:rPr>
              <a:t>.</a:t>
            </a:r>
            <a:r>
              <a:rPr lang="de-AT" sz="1200" dirty="0" err="1">
                <a:solidFill>
                  <a:srgbClr val="D7BA7D"/>
                </a:solidFill>
                <a:latin typeface="Consolas" panose="020B0609020204030204" pitchFamily="49" charset="0"/>
              </a:rPr>
              <a:t>nav</a:t>
            </a:r>
            <a:r>
              <a:rPr lang="de-AT" sz="1200" dirty="0">
                <a:solidFill>
                  <a:srgbClr val="D7BA7D"/>
                </a:solidFill>
                <a:latin typeface="Consolas" panose="020B0609020204030204" pitchFamily="49" charset="0"/>
              </a:rPr>
              <a:t>-main</a:t>
            </a:r>
            <a:r>
              <a:rPr lang="de-AT" sz="1200" dirty="0">
                <a:solidFill>
                  <a:srgbClr val="D4D4D4"/>
                </a:solidFill>
                <a:latin typeface="Consolas" panose="020B0609020204030204" pitchFamily="49" charset="0"/>
              </a:rPr>
              <a:t> </a:t>
            </a:r>
            <a:r>
              <a:rPr lang="de-AT" sz="1200" dirty="0" err="1">
                <a:solidFill>
                  <a:srgbClr val="D7BA7D"/>
                </a:solidFill>
                <a:latin typeface="Consolas" panose="020B0609020204030204" pitchFamily="49" charset="0"/>
              </a:rPr>
              <a:t>ul</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li</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a</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black</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text-</a:t>
            </a:r>
            <a:r>
              <a:rPr lang="de-AT" sz="1200" dirty="0" err="1">
                <a:solidFill>
                  <a:srgbClr val="9CDCFE"/>
                </a:solidFill>
                <a:latin typeface="Consolas" panose="020B0609020204030204" pitchFamily="49" charset="0"/>
              </a:rPr>
              <a:t>decoration</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none</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884070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A302CC0-F683-42E5-95A8-850F3516525C}"/>
              </a:ext>
            </a:extLst>
          </p:cNvPr>
          <p:cNvSpPr>
            <a:spLocks noGrp="1"/>
          </p:cNvSpPr>
          <p:nvPr>
            <p:ph type="body" sz="quarter" idx="14"/>
          </p:nvPr>
        </p:nvSpPr>
        <p:spPr>
          <a:xfrm>
            <a:off x="371114" y="2264884"/>
            <a:ext cx="5623061" cy="867930"/>
          </a:xfrm>
        </p:spPr>
        <p:txBody>
          <a:bodyPr/>
          <a:lstStyle/>
          <a:p>
            <a:pPr marL="0" indent="0">
              <a:buNone/>
            </a:pPr>
            <a:r>
              <a:rPr lang="de-AT" dirty="0"/>
              <a:t>In CSS existieren verschiedene Eigenschaften, die unter dem gleichen </a:t>
            </a:r>
            <a:r>
              <a:rPr lang="de-AT" dirty="0" err="1"/>
              <a:t>Nameskürzel</a:t>
            </a:r>
            <a:r>
              <a:rPr lang="de-AT" dirty="0"/>
              <a:t> zusammengefasst sind. Das trifft beispielsweise auf background-, text-, </a:t>
            </a:r>
            <a:r>
              <a:rPr lang="de-AT" dirty="0" err="1"/>
              <a:t>font</a:t>
            </a:r>
            <a:r>
              <a:rPr lang="de-AT" dirty="0"/>
              <a:t>-, </a:t>
            </a:r>
            <a:r>
              <a:rPr lang="de-AT" dirty="0" err="1"/>
              <a:t>margin</a:t>
            </a:r>
            <a:r>
              <a:rPr lang="de-AT" dirty="0"/>
              <a:t>-, </a:t>
            </a:r>
            <a:r>
              <a:rPr lang="de-AT" dirty="0" err="1"/>
              <a:t>padding</a:t>
            </a:r>
            <a:r>
              <a:rPr lang="de-AT" dirty="0"/>
              <a:t>-, usw. zu. Auch hier kann mit Verschachtelungen gearbeitet werden.</a:t>
            </a:r>
          </a:p>
        </p:txBody>
      </p:sp>
      <p:sp>
        <p:nvSpPr>
          <p:cNvPr id="3" name="Titel 2">
            <a:extLst>
              <a:ext uri="{FF2B5EF4-FFF2-40B4-BE49-F238E27FC236}">
                <a16:creationId xmlns:a16="http://schemas.microsoft.com/office/drawing/2014/main" id="{21B09643-5451-44AD-88E2-9FCFDFB63ABC}"/>
              </a:ext>
            </a:extLst>
          </p:cNvPr>
          <p:cNvSpPr>
            <a:spLocks noGrp="1"/>
          </p:cNvSpPr>
          <p:nvPr>
            <p:ph type="title"/>
          </p:nvPr>
        </p:nvSpPr>
        <p:spPr/>
        <p:txBody>
          <a:bodyPr>
            <a:normAutofit fontScale="90000"/>
          </a:bodyPr>
          <a:lstStyle/>
          <a:p>
            <a:r>
              <a:rPr lang="de-AT" dirty="0"/>
              <a:t>Verschachtelte Eigenschaften</a:t>
            </a:r>
            <a:br>
              <a:rPr lang="de-AT" dirty="0"/>
            </a:br>
            <a:r>
              <a:rPr lang="de-AT" dirty="0"/>
              <a:t>(Property </a:t>
            </a:r>
            <a:r>
              <a:rPr lang="de-AT" dirty="0" err="1"/>
              <a:t>Nesting</a:t>
            </a:r>
            <a:r>
              <a:rPr lang="de-AT" dirty="0"/>
              <a:t>)</a:t>
            </a:r>
          </a:p>
        </p:txBody>
      </p:sp>
      <p:sp>
        <p:nvSpPr>
          <p:cNvPr id="4" name="Rechteck 3">
            <a:extLst>
              <a:ext uri="{FF2B5EF4-FFF2-40B4-BE49-F238E27FC236}">
                <a16:creationId xmlns:a16="http://schemas.microsoft.com/office/drawing/2014/main" id="{7A797069-BE07-4C9F-BDAA-52472D32A37F}"/>
              </a:ext>
            </a:extLst>
          </p:cNvPr>
          <p:cNvSpPr/>
          <p:nvPr/>
        </p:nvSpPr>
        <p:spPr>
          <a:xfrm>
            <a:off x="6353265" y="437932"/>
            <a:ext cx="4635591" cy="2862322"/>
          </a:xfrm>
          <a:prstGeom prst="rect">
            <a:avLst/>
          </a:prstGeom>
          <a:solidFill>
            <a:schemeClr val="bg2">
              <a:lumMod val="25000"/>
            </a:schemeClr>
          </a:solidFill>
        </p:spPr>
        <p:txBody>
          <a:bodyPr wrap="square">
            <a:spAutoFit/>
          </a:bodyPr>
          <a:lstStyle/>
          <a:p>
            <a:r>
              <a:rPr lang="de-AT" sz="1200" dirty="0">
                <a:solidFill>
                  <a:srgbClr val="6A9955"/>
                </a:solidFill>
                <a:latin typeface="Consolas" panose="020B0609020204030204" pitchFamily="49" charset="0"/>
              </a:rPr>
              <a:t>// Property </a:t>
            </a:r>
            <a:r>
              <a:rPr lang="de-AT" sz="1200" dirty="0" err="1">
                <a:solidFill>
                  <a:srgbClr val="6A9955"/>
                </a:solidFill>
                <a:latin typeface="Consolas" panose="020B0609020204030204" pitchFamily="49" charset="0"/>
              </a:rPr>
              <a:t>Nesting</a:t>
            </a:r>
            <a:endParaRPr lang="de-AT" sz="1200" dirty="0">
              <a:solidFill>
                <a:srgbClr val="D4D4D4"/>
              </a:solidFill>
              <a:latin typeface="Consolas" panose="020B0609020204030204" pitchFamily="49" charset="0"/>
            </a:endParaRPr>
          </a:p>
          <a:p>
            <a:r>
              <a:rPr lang="de-AT" sz="1200" dirty="0">
                <a:solidFill>
                  <a:srgbClr val="D7BA7D"/>
                </a:solidFill>
                <a:latin typeface="Consolas" panose="020B0609020204030204" pitchFamily="49" charset="0"/>
              </a:rPr>
              <a:t>.site-header</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height</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200px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margin</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top</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20px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bottom</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40px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padding</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10px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background</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blue</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D7BA7D"/>
                </a:solidFill>
                <a:latin typeface="Consolas" panose="020B0609020204030204" pitchFamily="49" charset="0"/>
              </a:rPr>
              <a:t>image</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url</a:t>
            </a:r>
            <a:r>
              <a:rPr lang="de-AT" sz="1200" dirty="0">
                <a:solidFill>
                  <a:srgbClr val="D4D4D4"/>
                </a:solidFill>
                <a:latin typeface="Consolas" panose="020B0609020204030204" pitchFamily="49" charset="0"/>
              </a:rPr>
              <a:t>(</a:t>
            </a:r>
            <a:r>
              <a:rPr lang="de-AT" sz="1200" dirty="0">
                <a:solidFill>
                  <a:srgbClr val="CE9178"/>
                </a:solidFill>
                <a:latin typeface="Consolas" panose="020B0609020204030204" pitchFamily="49" charset="0"/>
              </a:rPr>
              <a:t>"background.png"</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repeat</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no-repeat</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position</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top</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center</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a:t>
            </a:r>
            <a:endParaRPr lang="de-AT" sz="1200" b="0" dirty="0">
              <a:solidFill>
                <a:srgbClr val="D4D4D4"/>
              </a:solidFill>
              <a:effectLst/>
              <a:latin typeface="Consolas" panose="020B0609020204030204" pitchFamily="49" charset="0"/>
            </a:endParaRPr>
          </a:p>
        </p:txBody>
      </p:sp>
      <p:sp>
        <p:nvSpPr>
          <p:cNvPr id="5" name="Rechteck 4">
            <a:extLst>
              <a:ext uri="{FF2B5EF4-FFF2-40B4-BE49-F238E27FC236}">
                <a16:creationId xmlns:a16="http://schemas.microsoft.com/office/drawing/2014/main" id="{BB993BAA-A9DD-4B33-B118-8650B893F9B3}"/>
              </a:ext>
            </a:extLst>
          </p:cNvPr>
          <p:cNvSpPr/>
          <p:nvPr/>
        </p:nvSpPr>
        <p:spPr>
          <a:xfrm>
            <a:off x="6353265" y="3957855"/>
            <a:ext cx="4635591" cy="2123658"/>
          </a:xfrm>
          <a:prstGeom prst="rect">
            <a:avLst/>
          </a:prstGeom>
          <a:solidFill>
            <a:schemeClr val="bg2">
              <a:lumMod val="25000"/>
            </a:schemeClr>
          </a:solidFill>
        </p:spPr>
        <p:txBody>
          <a:bodyPr wrap="square">
            <a:spAutoFit/>
          </a:bodyPr>
          <a:lstStyle/>
          <a:p>
            <a:r>
              <a:rPr lang="de-AT" sz="1200" dirty="0">
                <a:solidFill>
                  <a:srgbClr val="6A9955"/>
                </a:solidFill>
                <a:latin typeface="Consolas" panose="020B0609020204030204" pitchFamily="49" charset="0"/>
              </a:rPr>
              <a:t>// Kompiliert zu</a:t>
            </a:r>
            <a:endParaRPr lang="de-AT" sz="1200" dirty="0">
              <a:solidFill>
                <a:srgbClr val="D4D4D4"/>
              </a:solidFill>
              <a:latin typeface="Consolas" panose="020B0609020204030204" pitchFamily="49" charset="0"/>
            </a:endParaRPr>
          </a:p>
          <a:p>
            <a:r>
              <a:rPr lang="de-AT" sz="1200" dirty="0">
                <a:solidFill>
                  <a:srgbClr val="D7BA7D"/>
                </a:solidFill>
                <a:latin typeface="Consolas" panose="020B0609020204030204" pitchFamily="49" charset="0"/>
              </a:rPr>
              <a:t>.site-header</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height</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200px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margin</a:t>
            </a:r>
            <a:r>
              <a:rPr lang="de-AT" sz="1200" dirty="0">
                <a:solidFill>
                  <a:srgbClr val="9CDCFE"/>
                </a:solidFill>
                <a:latin typeface="Consolas" panose="020B0609020204030204" pitchFamily="49" charset="0"/>
              </a:rPr>
              <a:t>-top</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20px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margin-bottom</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40px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padding</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10px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background-color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blue</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background-image</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url</a:t>
            </a:r>
            <a:r>
              <a:rPr lang="de-AT" sz="1200" dirty="0">
                <a:solidFill>
                  <a:srgbClr val="D4D4D4"/>
                </a:solidFill>
                <a:latin typeface="Consolas" panose="020B0609020204030204" pitchFamily="49" charset="0"/>
              </a:rPr>
              <a:t>(</a:t>
            </a:r>
            <a:r>
              <a:rPr lang="de-AT" sz="1200" dirty="0">
                <a:solidFill>
                  <a:srgbClr val="CE9178"/>
                </a:solidFill>
                <a:latin typeface="Consolas" panose="020B0609020204030204" pitchFamily="49" charset="0"/>
              </a:rPr>
              <a:t>"background.png"</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background-</a:t>
            </a:r>
            <a:r>
              <a:rPr lang="de-AT" sz="1200" dirty="0" err="1">
                <a:solidFill>
                  <a:srgbClr val="9CDCFE"/>
                </a:solidFill>
                <a:latin typeface="Consolas" panose="020B0609020204030204" pitchFamily="49" charset="0"/>
              </a:rPr>
              <a:t>repeat</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no-repeat</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background-position</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top</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center</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402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E853B55-F858-4F57-B5E6-13D4E10C8D43}"/>
              </a:ext>
            </a:extLst>
          </p:cNvPr>
          <p:cNvSpPr>
            <a:spLocks noGrp="1"/>
          </p:cNvSpPr>
          <p:nvPr>
            <p:ph type="body" sz="quarter" idx="14"/>
          </p:nvPr>
        </p:nvSpPr>
        <p:spPr>
          <a:xfrm>
            <a:off x="384271" y="2764843"/>
            <a:ext cx="5623061" cy="867930"/>
          </a:xfrm>
        </p:spPr>
        <p:txBody>
          <a:bodyPr/>
          <a:lstStyle/>
          <a:p>
            <a:pPr marL="0" indent="0">
              <a:buNone/>
            </a:pPr>
            <a:r>
              <a:rPr lang="de-AT" dirty="0"/>
              <a:t>Mit dem </a:t>
            </a:r>
            <a:r>
              <a:rPr lang="de-AT" b="1" dirty="0">
                <a:solidFill>
                  <a:srgbClr val="0070C0"/>
                </a:solidFill>
                <a:latin typeface="Consolas" panose="020B0609020204030204" pitchFamily="49" charset="0"/>
              </a:rPr>
              <a:t>&amp;</a:t>
            </a:r>
            <a:r>
              <a:rPr lang="de-AT" dirty="0"/>
              <a:t>-Zeichen können Eltern-Selektoren referenziert werden. Diese Eigenschaft wird in CSS3 häufig schmerzhaft vermisst. Das folgenden Beispiel zeigt, wie mit Hilfe des sog. "Parent-</a:t>
            </a:r>
            <a:r>
              <a:rPr lang="de-AT" dirty="0" err="1"/>
              <a:t>Selectors</a:t>
            </a:r>
            <a:r>
              <a:rPr lang="de-AT" dirty="0"/>
              <a:t>" der </a:t>
            </a:r>
            <a:r>
              <a:rPr lang="de-AT" dirty="0" err="1"/>
              <a:t>Hover</a:t>
            </a:r>
            <a:r>
              <a:rPr lang="de-AT" dirty="0"/>
              <a:t>-Effekt für einen Link gestaltet werden kann</a:t>
            </a:r>
          </a:p>
        </p:txBody>
      </p:sp>
      <p:sp>
        <p:nvSpPr>
          <p:cNvPr id="3" name="Titel 2">
            <a:extLst>
              <a:ext uri="{FF2B5EF4-FFF2-40B4-BE49-F238E27FC236}">
                <a16:creationId xmlns:a16="http://schemas.microsoft.com/office/drawing/2014/main" id="{E49E35C8-FC6B-4EB4-BE9A-E27213491FB7}"/>
              </a:ext>
            </a:extLst>
          </p:cNvPr>
          <p:cNvSpPr>
            <a:spLocks noGrp="1"/>
          </p:cNvSpPr>
          <p:nvPr>
            <p:ph type="title"/>
          </p:nvPr>
        </p:nvSpPr>
        <p:spPr/>
        <p:txBody>
          <a:bodyPr/>
          <a:lstStyle/>
          <a:p>
            <a:r>
              <a:rPr lang="de-AT" dirty="0"/>
              <a:t>Eltern-Selektoren referenzieren</a:t>
            </a:r>
          </a:p>
        </p:txBody>
      </p:sp>
      <p:sp>
        <p:nvSpPr>
          <p:cNvPr id="4" name="Rechteck 3">
            <a:extLst>
              <a:ext uri="{FF2B5EF4-FFF2-40B4-BE49-F238E27FC236}">
                <a16:creationId xmlns:a16="http://schemas.microsoft.com/office/drawing/2014/main" id="{C78B4D0D-BDCA-4C10-A930-46A376B6BEAF}"/>
              </a:ext>
            </a:extLst>
          </p:cNvPr>
          <p:cNvSpPr/>
          <p:nvPr/>
        </p:nvSpPr>
        <p:spPr>
          <a:xfrm>
            <a:off x="6458909" y="1455738"/>
            <a:ext cx="3571212" cy="1938992"/>
          </a:xfrm>
          <a:prstGeom prst="rect">
            <a:avLst/>
          </a:prstGeom>
          <a:solidFill>
            <a:schemeClr val="bg2">
              <a:lumMod val="25000"/>
            </a:schemeClr>
          </a:solidFill>
        </p:spPr>
        <p:txBody>
          <a:bodyPr wrap="square">
            <a:spAutoFit/>
          </a:bodyPr>
          <a:lstStyle/>
          <a:p>
            <a:r>
              <a:rPr lang="en-US" sz="1200" dirty="0">
                <a:solidFill>
                  <a:srgbClr val="D7BA7D"/>
                </a:solidFill>
                <a:latin typeface="Consolas" panose="020B0609020204030204" pitchFamily="49" charset="0"/>
              </a:rPr>
              <a:t>a</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font-size</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1.5em</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text-decoration</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none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color</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red</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&amp;</a:t>
            </a:r>
            <a:r>
              <a:rPr lang="en-US" sz="1200" dirty="0">
                <a:solidFill>
                  <a:srgbClr val="D7BA7D"/>
                </a:solidFill>
                <a:latin typeface="Consolas" panose="020B0609020204030204" pitchFamily="49" charset="0"/>
              </a:rPr>
              <a:t>:hover</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text-decoration</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underline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color</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black</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5" name="Rechteck 4">
            <a:extLst>
              <a:ext uri="{FF2B5EF4-FFF2-40B4-BE49-F238E27FC236}">
                <a16:creationId xmlns:a16="http://schemas.microsoft.com/office/drawing/2014/main" id="{F603056D-1A53-43B4-B97F-997C3202D9FE}"/>
              </a:ext>
            </a:extLst>
          </p:cNvPr>
          <p:cNvSpPr/>
          <p:nvPr/>
        </p:nvSpPr>
        <p:spPr>
          <a:xfrm>
            <a:off x="6458907" y="3879619"/>
            <a:ext cx="3571213" cy="1754326"/>
          </a:xfrm>
          <a:prstGeom prst="rect">
            <a:avLst/>
          </a:prstGeom>
          <a:solidFill>
            <a:schemeClr val="bg2">
              <a:lumMod val="25000"/>
            </a:schemeClr>
          </a:solidFill>
        </p:spPr>
        <p:txBody>
          <a:bodyPr wrap="square">
            <a:spAutoFit/>
          </a:bodyPr>
          <a:lstStyle/>
          <a:p>
            <a:r>
              <a:rPr lang="en-US" sz="1200" dirty="0">
                <a:solidFill>
                  <a:srgbClr val="D7BA7D"/>
                </a:solidFill>
                <a:latin typeface="Consolas" panose="020B0609020204030204" pitchFamily="49" charset="0"/>
              </a:rPr>
              <a:t>a</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font-size</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1.5em</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text-decoration</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none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color</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red</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a:p>
            <a:r>
              <a:rPr lang="en-US" sz="1200" dirty="0">
                <a:solidFill>
                  <a:srgbClr val="D7BA7D"/>
                </a:solidFill>
                <a:latin typeface="Consolas" panose="020B0609020204030204" pitchFamily="49" charset="0"/>
              </a:rPr>
              <a:t>a:hover</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text-decoration</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underline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color</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black</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93364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6CB03B5-76CB-40B0-8B7C-4E4AB8FAF429}"/>
              </a:ext>
            </a:extLst>
          </p:cNvPr>
          <p:cNvSpPr>
            <a:spLocks noGrp="1"/>
          </p:cNvSpPr>
          <p:nvPr>
            <p:ph type="body" sz="quarter" idx="14"/>
          </p:nvPr>
        </p:nvSpPr>
        <p:spPr>
          <a:xfrm>
            <a:off x="371115" y="2646432"/>
            <a:ext cx="5108708" cy="286232"/>
          </a:xfrm>
        </p:spPr>
        <p:txBody>
          <a:bodyPr/>
          <a:lstStyle/>
          <a:p>
            <a:pPr marL="0" indent="0">
              <a:buNone/>
            </a:pPr>
            <a:r>
              <a:rPr lang="de-AT" dirty="0"/>
              <a:t>Das </a:t>
            </a:r>
            <a:r>
              <a:rPr lang="de-AT" b="1" dirty="0">
                <a:solidFill>
                  <a:srgbClr val="0070C0"/>
                </a:solidFill>
                <a:latin typeface="Consolas" panose="020B0609020204030204" pitchFamily="49" charset="0"/>
              </a:rPr>
              <a:t>&amp;</a:t>
            </a:r>
            <a:r>
              <a:rPr lang="de-AT" dirty="0"/>
              <a:t>-Zeichen muss nicht am Anfang des Selektors stehen.</a:t>
            </a:r>
          </a:p>
        </p:txBody>
      </p:sp>
      <p:sp>
        <p:nvSpPr>
          <p:cNvPr id="3" name="Titel 2">
            <a:extLst>
              <a:ext uri="{FF2B5EF4-FFF2-40B4-BE49-F238E27FC236}">
                <a16:creationId xmlns:a16="http://schemas.microsoft.com/office/drawing/2014/main" id="{B18D87FC-C8DA-4005-88E4-E61D59EF5DCF}"/>
              </a:ext>
            </a:extLst>
          </p:cNvPr>
          <p:cNvSpPr>
            <a:spLocks noGrp="1"/>
          </p:cNvSpPr>
          <p:nvPr>
            <p:ph type="title"/>
          </p:nvPr>
        </p:nvSpPr>
        <p:spPr/>
        <p:txBody>
          <a:bodyPr/>
          <a:lstStyle/>
          <a:p>
            <a:r>
              <a:rPr lang="de-AT" dirty="0"/>
              <a:t>Beispiel</a:t>
            </a:r>
          </a:p>
        </p:txBody>
      </p:sp>
      <p:sp>
        <p:nvSpPr>
          <p:cNvPr id="4" name="Rechteck 3">
            <a:extLst>
              <a:ext uri="{FF2B5EF4-FFF2-40B4-BE49-F238E27FC236}">
                <a16:creationId xmlns:a16="http://schemas.microsoft.com/office/drawing/2014/main" id="{244AD1CF-9650-4677-AC7E-A57D28302978}"/>
              </a:ext>
            </a:extLst>
          </p:cNvPr>
          <p:cNvSpPr/>
          <p:nvPr/>
        </p:nvSpPr>
        <p:spPr>
          <a:xfrm>
            <a:off x="6096000" y="860723"/>
            <a:ext cx="4694797" cy="2677656"/>
          </a:xfrm>
          <a:prstGeom prst="rect">
            <a:avLst/>
          </a:prstGeom>
          <a:solidFill>
            <a:schemeClr val="bg2">
              <a:lumMod val="25000"/>
            </a:schemeClr>
          </a:solidFill>
        </p:spPr>
        <p:txBody>
          <a:bodyPr wrap="square">
            <a:spAutoFit/>
          </a:bodyPr>
          <a:lstStyle/>
          <a:p>
            <a:r>
              <a:rPr lang="de-AT" sz="1200" dirty="0" err="1">
                <a:solidFill>
                  <a:srgbClr val="D7BA7D"/>
                </a:solidFill>
                <a:latin typeface="Consolas" panose="020B0609020204030204" pitchFamily="49" charset="0"/>
              </a:rPr>
              <a:t>header</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height</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200px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background</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D7BA7D"/>
                </a:solidFill>
                <a:latin typeface="Consolas" panose="020B0609020204030204" pitchFamily="49" charset="0"/>
              </a:rPr>
              <a:t>image</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url</a:t>
            </a:r>
            <a:r>
              <a:rPr lang="de-AT" sz="1200" dirty="0">
                <a:solidFill>
                  <a:srgbClr val="D4D4D4"/>
                </a:solidFill>
                <a:latin typeface="Consolas" panose="020B0609020204030204" pitchFamily="49" charset="0"/>
              </a:rPr>
              <a:t>(</a:t>
            </a:r>
            <a:r>
              <a:rPr lang="de-AT" sz="1200" dirty="0">
                <a:solidFill>
                  <a:srgbClr val="CE9178"/>
                </a:solidFill>
                <a:latin typeface="Consolas" panose="020B0609020204030204" pitchFamily="49" charset="0"/>
              </a:rPr>
              <a:t>"header.png"</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position</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top</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center</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repeat</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no-repeat</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a:t>
            </a:r>
            <a:r>
              <a:rPr lang="de-AT" sz="1200" dirty="0" err="1">
                <a:solidFill>
                  <a:srgbClr val="D7BA7D"/>
                </a:solidFill>
                <a:latin typeface="Consolas" panose="020B0609020204030204" pitchFamily="49" charset="0"/>
              </a:rPr>
              <a:t>home</a:t>
            </a:r>
            <a:r>
              <a:rPr lang="de-AT" sz="1200" dirty="0">
                <a:solidFill>
                  <a:srgbClr val="D4D4D4"/>
                </a:solidFill>
                <a:latin typeface="Consolas" panose="020B0609020204030204" pitchFamily="49" charset="0"/>
              </a:rPr>
              <a:t> </a:t>
            </a:r>
            <a:r>
              <a:rPr lang="de-AT" sz="1200" dirty="0">
                <a:solidFill>
                  <a:srgbClr val="569CD6"/>
                </a:solidFill>
                <a:latin typeface="Consolas" panose="020B0609020204030204" pitchFamily="49" charset="0"/>
              </a:rPr>
              <a:t>&amp;</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height</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400px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background-image</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url</a:t>
            </a:r>
            <a:r>
              <a:rPr lang="de-AT" sz="1200" dirty="0">
                <a:solidFill>
                  <a:srgbClr val="D4D4D4"/>
                </a:solidFill>
                <a:latin typeface="Consolas" panose="020B0609020204030204" pitchFamily="49" charset="0"/>
              </a:rPr>
              <a:t>(</a:t>
            </a:r>
            <a:r>
              <a:rPr lang="de-AT" sz="1200" dirty="0">
                <a:solidFill>
                  <a:srgbClr val="CE9178"/>
                </a:solidFill>
                <a:latin typeface="Consolas" panose="020B0609020204030204" pitchFamily="49" charset="0"/>
              </a:rPr>
              <a:t>"header-</a:t>
            </a:r>
            <a:r>
              <a:rPr lang="de-AT" sz="1200" dirty="0" err="1">
                <a:solidFill>
                  <a:srgbClr val="CE9178"/>
                </a:solidFill>
                <a:latin typeface="Consolas" panose="020B0609020204030204" pitchFamily="49" charset="0"/>
              </a:rPr>
              <a:t>home.png</a:t>
            </a:r>
            <a:r>
              <a:rPr lang="de-AT" sz="1200" dirty="0">
                <a:solidFill>
                  <a:srgbClr val="CE9178"/>
                </a:solidFill>
                <a:latin typeface="Consolas" panose="020B0609020204030204" pitchFamily="49" charset="0"/>
              </a:rPr>
              <a:t>"</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a:t>
            </a:r>
          </a:p>
          <a:p>
            <a:br>
              <a:rPr lang="de-AT" sz="1200" dirty="0">
                <a:solidFill>
                  <a:srgbClr val="D4D4D4"/>
                </a:solidFill>
                <a:latin typeface="Consolas" panose="020B0609020204030204" pitchFamily="49" charset="0"/>
              </a:rPr>
            </a:br>
            <a:endParaRPr lang="de-AT" sz="1200" b="0" dirty="0">
              <a:solidFill>
                <a:srgbClr val="D4D4D4"/>
              </a:solidFill>
              <a:effectLst/>
              <a:latin typeface="Consolas" panose="020B0609020204030204" pitchFamily="49" charset="0"/>
            </a:endParaRPr>
          </a:p>
        </p:txBody>
      </p:sp>
      <p:sp>
        <p:nvSpPr>
          <p:cNvPr id="5" name="Rechteck 4">
            <a:extLst>
              <a:ext uri="{FF2B5EF4-FFF2-40B4-BE49-F238E27FC236}">
                <a16:creationId xmlns:a16="http://schemas.microsoft.com/office/drawing/2014/main" id="{27CAE0F2-16B3-4049-AF61-E15039323ADA}"/>
              </a:ext>
            </a:extLst>
          </p:cNvPr>
          <p:cNvSpPr/>
          <p:nvPr/>
        </p:nvSpPr>
        <p:spPr>
          <a:xfrm>
            <a:off x="6096000" y="3800325"/>
            <a:ext cx="4694797" cy="1938992"/>
          </a:xfrm>
          <a:prstGeom prst="rect">
            <a:avLst/>
          </a:prstGeom>
          <a:solidFill>
            <a:schemeClr val="bg2">
              <a:lumMod val="25000"/>
            </a:schemeClr>
          </a:solidFill>
        </p:spPr>
        <p:txBody>
          <a:bodyPr wrap="square">
            <a:spAutoFit/>
          </a:bodyPr>
          <a:lstStyle/>
          <a:p>
            <a:r>
              <a:rPr lang="de-AT" sz="1200" dirty="0" err="1">
                <a:solidFill>
                  <a:srgbClr val="D7BA7D"/>
                </a:solidFill>
                <a:latin typeface="Consolas" panose="020B0609020204030204" pitchFamily="49" charset="0"/>
              </a:rPr>
              <a:t>header</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height</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200px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background-image</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url</a:t>
            </a:r>
            <a:r>
              <a:rPr lang="de-AT" sz="1200" dirty="0">
                <a:solidFill>
                  <a:srgbClr val="D4D4D4"/>
                </a:solidFill>
                <a:latin typeface="Consolas" panose="020B0609020204030204" pitchFamily="49" charset="0"/>
              </a:rPr>
              <a:t>(</a:t>
            </a:r>
            <a:r>
              <a:rPr lang="de-AT" sz="1200" dirty="0">
                <a:solidFill>
                  <a:srgbClr val="CE9178"/>
                </a:solidFill>
                <a:latin typeface="Consolas" panose="020B0609020204030204" pitchFamily="49" charset="0"/>
              </a:rPr>
              <a:t>"header.png"</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background-position</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top</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center</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background-</a:t>
            </a:r>
            <a:r>
              <a:rPr lang="de-AT" sz="1200" dirty="0" err="1">
                <a:solidFill>
                  <a:srgbClr val="9CDCFE"/>
                </a:solidFill>
                <a:latin typeface="Consolas" panose="020B0609020204030204" pitchFamily="49" charset="0"/>
              </a:rPr>
              <a:t>repeat</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no-repeat</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a:t>
            </a:r>
            <a:r>
              <a:rPr lang="de-AT" sz="1200" dirty="0" err="1">
                <a:solidFill>
                  <a:srgbClr val="D7BA7D"/>
                </a:solidFill>
                <a:latin typeface="Consolas" panose="020B0609020204030204" pitchFamily="49" charset="0"/>
              </a:rPr>
              <a:t>home</a:t>
            </a:r>
            <a:r>
              <a:rPr lang="de-AT" sz="1200" dirty="0">
                <a:solidFill>
                  <a:srgbClr val="D4D4D4"/>
                </a:solidFill>
                <a:latin typeface="Consolas" panose="020B0609020204030204" pitchFamily="49" charset="0"/>
              </a:rPr>
              <a:t> </a:t>
            </a:r>
            <a:r>
              <a:rPr lang="de-AT" sz="1200" dirty="0" err="1">
                <a:solidFill>
                  <a:srgbClr val="D7BA7D"/>
                </a:solidFill>
                <a:latin typeface="Consolas" panose="020B0609020204030204" pitchFamily="49" charset="0"/>
              </a:rPr>
              <a:t>header</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height</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400px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background-image</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url</a:t>
            </a:r>
            <a:r>
              <a:rPr lang="de-AT" sz="1200" dirty="0">
                <a:solidFill>
                  <a:srgbClr val="D4D4D4"/>
                </a:solidFill>
                <a:latin typeface="Consolas" panose="020B0609020204030204" pitchFamily="49" charset="0"/>
              </a:rPr>
              <a:t>(</a:t>
            </a:r>
            <a:r>
              <a:rPr lang="de-AT" sz="1200" dirty="0">
                <a:solidFill>
                  <a:srgbClr val="CE9178"/>
                </a:solidFill>
                <a:latin typeface="Consolas" panose="020B0609020204030204" pitchFamily="49" charset="0"/>
              </a:rPr>
              <a:t>"header-</a:t>
            </a:r>
            <a:r>
              <a:rPr lang="de-AT" sz="1200" dirty="0" err="1">
                <a:solidFill>
                  <a:srgbClr val="CE9178"/>
                </a:solidFill>
                <a:latin typeface="Consolas" panose="020B0609020204030204" pitchFamily="49" charset="0"/>
              </a:rPr>
              <a:t>home.png</a:t>
            </a:r>
            <a:r>
              <a:rPr lang="de-AT" sz="1200" dirty="0">
                <a:solidFill>
                  <a:srgbClr val="CE9178"/>
                </a:solidFill>
                <a:latin typeface="Consolas" panose="020B0609020204030204" pitchFamily="49" charset="0"/>
              </a:rPr>
              <a:t>"</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1306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B43BEBF-1FC4-354B-B803-B85C2E0841A1}"/>
              </a:ext>
            </a:extLst>
          </p:cNvPr>
          <p:cNvSpPr>
            <a:spLocks noGrp="1"/>
          </p:cNvSpPr>
          <p:nvPr>
            <p:ph type="body" sz="quarter" idx="14"/>
          </p:nvPr>
        </p:nvSpPr>
        <p:spPr>
          <a:xfrm>
            <a:off x="670749" y="1374889"/>
            <a:ext cx="10850502" cy="4348334"/>
          </a:xfrm>
        </p:spPr>
        <p:txBody>
          <a:bodyPr numCol="2" spcCol="360000">
            <a:noAutofit/>
          </a:bodyPr>
          <a:lstStyle/>
          <a:p>
            <a:pPr marL="0" indent="0">
              <a:buNone/>
            </a:pPr>
            <a:r>
              <a:rPr lang="de-DE" dirty="0" err="1"/>
              <a:t>Sass</a:t>
            </a:r>
            <a:r>
              <a:rPr lang="de-DE" dirty="0"/>
              <a:t> ist ein CSS- Präprozessor. Präprozessoren erleichtern das Schreiben von Code, indem sie eine vereinfachte oder bessere Syntax bereitstellen als die Programmiersprache selbst, lästige Aufgaben automatisierten und neue Funktionen bieten. Neben CSS-Präprozessoren wie </a:t>
            </a:r>
            <a:r>
              <a:rPr lang="de-DE" dirty="0" err="1"/>
              <a:t>Sass</a:t>
            </a:r>
            <a:r>
              <a:rPr lang="de-DE" dirty="0"/>
              <a:t>, existieren auch Präprozessoren für HTML (z.B. HAML) oder für JavaScript (z.B. </a:t>
            </a:r>
            <a:r>
              <a:rPr lang="de-DE" dirty="0" err="1"/>
              <a:t>CoffeeScript</a:t>
            </a:r>
            <a:r>
              <a:rPr lang="de-DE" dirty="0"/>
              <a:t>)</a:t>
            </a:r>
          </a:p>
          <a:p>
            <a:pPr marL="0" indent="0">
              <a:buNone/>
            </a:pPr>
            <a:r>
              <a:rPr lang="de-DE" b="1" dirty="0"/>
              <a:t>Vorteile von CSS-Präprozessoren</a:t>
            </a:r>
          </a:p>
          <a:p>
            <a:pPr>
              <a:buFontTx/>
              <a:buChar char="-"/>
            </a:pPr>
            <a:r>
              <a:rPr lang="de-DE" dirty="0"/>
              <a:t>Sie vereinfachen die Syntax, damit ihr Stylesheets schneller schreiben könnt</a:t>
            </a:r>
          </a:p>
          <a:p>
            <a:pPr>
              <a:buFontTx/>
              <a:buChar char="-"/>
            </a:pPr>
            <a:r>
              <a:rPr lang="de-DE" dirty="0"/>
              <a:t>Sie helfen euch dabei ein Projekt zu organisieren und in verständliche Sinnabschnitte zu unterteilen</a:t>
            </a:r>
          </a:p>
          <a:p>
            <a:pPr>
              <a:buFontTx/>
              <a:buChar char="-"/>
            </a:pPr>
            <a:r>
              <a:rPr lang="de-DE" dirty="0"/>
              <a:t>Sie erlauben Variablen, übernehmen die Berechnung von Layout-Abmessungen, generierten </a:t>
            </a:r>
            <a:r>
              <a:rPr lang="de-DE" dirty="0" err="1"/>
              <a:t>Farbsets</a:t>
            </a:r>
            <a:r>
              <a:rPr lang="de-DE" dirty="0"/>
              <a:t> </a:t>
            </a:r>
            <a:r>
              <a:rPr lang="de-DE" dirty="0" err="1"/>
              <a:t>uvwm</a:t>
            </a:r>
            <a:r>
              <a:rPr lang="de-DE" dirty="0"/>
              <a:t>.</a:t>
            </a:r>
          </a:p>
          <a:p>
            <a:pPr>
              <a:buFontTx/>
              <a:buChar char="-"/>
            </a:pPr>
            <a:r>
              <a:rPr lang="de-DE" dirty="0"/>
              <a:t>Sie reduzieren die Anzahl von HTTP-</a:t>
            </a:r>
            <a:r>
              <a:rPr lang="de-DE" dirty="0" err="1"/>
              <a:t>Requests</a:t>
            </a:r>
            <a:r>
              <a:rPr lang="de-DE" dirty="0"/>
              <a:t>, da Stylesheets kombiniert werden können</a:t>
            </a:r>
          </a:p>
          <a:p>
            <a:pPr>
              <a:buFontTx/>
              <a:buChar char="-"/>
            </a:pPr>
            <a:r>
              <a:rPr lang="de-DE" dirty="0"/>
              <a:t>Sie automatisieren lästige Arbeitsabläufe wie die Kompression von Dateien oder Stylesheets</a:t>
            </a:r>
          </a:p>
          <a:p>
            <a:pPr>
              <a:buFontTx/>
              <a:buChar char="-"/>
            </a:pPr>
            <a:endParaRPr lang="de-DE" dirty="0"/>
          </a:p>
          <a:p>
            <a:pPr marL="0" indent="0">
              <a:buNone/>
            </a:pPr>
            <a:r>
              <a:rPr lang="de-DE" b="1" dirty="0"/>
              <a:t>Vorteile von </a:t>
            </a:r>
            <a:r>
              <a:rPr lang="de-DE" b="1" dirty="0" err="1"/>
              <a:t>Sass</a:t>
            </a:r>
            <a:r>
              <a:rPr lang="de-DE" b="1" dirty="0"/>
              <a:t> gegenüber anderen CSS-Präprozessoren </a:t>
            </a:r>
            <a:r>
              <a:rPr lang="de-DE" dirty="0"/>
              <a:t>wie LESS, Stylus, </a:t>
            </a:r>
            <a:r>
              <a:rPr lang="de-DE" dirty="0" err="1"/>
              <a:t>Myth</a:t>
            </a:r>
            <a:r>
              <a:rPr lang="de-DE" dirty="0"/>
              <a:t> etc.:</a:t>
            </a:r>
          </a:p>
          <a:p>
            <a:pPr>
              <a:buFontTx/>
              <a:buChar char="-"/>
            </a:pPr>
            <a:r>
              <a:rPr lang="de-DE" dirty="0" err="1"/>
              <a:t>Sass</a:t>
            </a:r>
            <a:r>
              <a:rPr lang="de-DE" dirty="0"/>
              <a:t> ist GPL-kompatibel und unter MIT lizensiert</a:t>
            </a:r>
          </a:p>
          <a:p>
            <a:pPr>
              <a:buFontTx/>
              <a:buChar char="-"/>
            </a:pPr>
            <a:r>
              <a:rPr lang="de-DE" dirty="0" err="1"/>
              <a:t>Sass</a:t>
            </a:r>
            <a:r>
              <a:rPr lang="de-DE" dirty="0"/>
              <a:t> ist abwärtskompatibel mit allen CSS-Versionen - zumindest mit der SCSS-Syntax</a:t>
            </a:r>
          </a:p>
          <a:p>
            <a:pPr>
              <a:buFontTx/>
              <a:buChar char="-"/>
            </a:pPr>
            <a:r>
              <a:rPr lang="de-DE" dirty="0" err="1"/>
              <a:t>Sass</a:t>
            </a:r>
            <a:r>
              <a:rPr lang="de-DE" dirty="0"/>
              <a:t> unterstützt komplexere Logiken wie </a:t>
            </a:r>
            <a:r>
              <a:rPr lang="de-DE" b="1" dirty="0" err="1">
                <a:solidFill>
                  <a:srgbClr val="0070C0"/>
                </a:solidFill>
                <a:latin typeface="Consolas" panose="020B0609020204030204" pitchFamily="49" charset="0"/>
              </a:rPr>
              <a:t>if</a:t>
            </a:r>
            <a:r>
              <a:rPr lang="de-DE" b="1" dirty="0">
                <a:solidFill>
                  <a:srgbClr val="0070C0"/>
                </a:solidFill>
                <a:latin typeface="Consolas" panose="020B0609020204030204" pitchFamily="49" charset="0"/>
              </a:rPr>
              <a:t>-</a:t>
            </a:r>
            <a:r>
              <a:rPr lang="de-DE" b="1" dirty="0" err="1">
                <a:solidFill>
                  <a:srgbClr val="0070C0"/>
                </a:solidFill>
                <a:latin typeface="Consolas" panose="020B0609020204030204" pitchFamily="49" charset="0"/>
              </a:rPr>
              <a:t>else</a:t>
            </a:r>
            <a:r>
              <a:rPr lang="de-DE" dirty="0"/>
              <a:t>-Bedingungen, </a:t>
            </a:r>
            <a:r>
              <a:rPr lang="de-DE" b="1" dirty="0" err="1">
                <a:solidFill>
                  <a:srgbClr val="0070C0"/>
                </a:solidFill>
                <a:latin typeface="Consolas" panose="020B0609020204030204" pitchFamily="49" charset="0"/>
              </a:rPr>
              <a:t>while</a:t>
            </a:r>
            <a:r>
              <a:rPr lang="de-DE" dirty="0"/>
              <a:t>, </a:t>
            </a:r>
            <a:r>
              <a:rPr lang="de-DE" b="1" dirty="0" err="1">
                <a:solidFill>
                  <a:srgbClr val="0070C0"/>
                </a:solidFill>
                <a:latin typeface="Consolas" panose="020B0609020204030204" pitchFamily="49" charset="0"/>
              </a:rPr>
              <a:t>for</a:t>
            </a:r>
            <a:r>
              <a:rPr lang="de-DE" dirty="0"/>
              <a:t> oder </a:t>
            </a:r>
            <a:r>
              <a:rPr lang="de-DE" b="1" dirty="0" err="1">
                <a:solidFill>
                  <a:srgbClr val="0070C0"/>
                </a:solidFill>
                <a:latin typeface="Consolas" panose="020B0609020204030204" pitchFamily="49" charset="0"/>
              </a:rPr>
              <a:t>each</a:t>
            </a:r>
            <a:r>
              <a:rPr lang="de-DE" dirty="0"/>
              <a:t>-Schleifen</a:t>
            </a:r>
          </a:p>
          <a:p>
            <a:pPr>
              <a:buFontTx/>
              <a:buChar char="-"/>
            </a:pPr>
            <a:r>
              <a:rPr lang="de-DE" dirty="0" err="1"/>
              <a:t>Sass</a:t>
            </a:r>
            <a:r>
              <a:rPr lang="de-DE" dirty="0"/>
              <a:t> ist am populärsten und hat die größte Community </a:t>
            </a:r>
          </a:p>
        </p:txBody>
      </p:sp>
      <p:sp>
        <p:nvSpPr>
          <p:cNvPr id="3" name="Titel 2">
            <a:extLst>
              <a:ext uri="{FF2B5EF4-FFF2-40B4-BE49-F238E27FC236}">
                <a16:creationId xmlns:a16="http://schemas.microsoft.com/office/drawing/2014/main" id="{BBDD1DAE-7654-E24A-94C3-CA01C25D95A9}"/>
              </a:ext>
            </a:extLst>
          </p:cNvPr>
          <p:cNvSpPr>
            <a:spLocks noGrp="1"/>
          </p:cNvSpPr>
          <p:nvPr>
            <p:ph type="title"/>
          </p:nvPr>
        </p:nvSpPr>
        <p:spPr/>
        <p:txBody>
          <a:bodyPr/>
          <a:lstStyle/>
          <a:p>
            <a:r>
              <a:rPr lang="de-DE" dirty="0"/>
              <a:t>CSS-</a:t>
            </a:r>
            <a:r>
              <a:rPr lang="de-DE" dirty="0" err="1"/>
              <a:t>Preprocessor</a:t>
            </a:r>
            <a:endParaRPr lang="de-DE" dirty="0"/>
          </a:p>
        </p:txBody>
      </p:sp>
    </p:spTree>
    <p:extLst>
      <p:ext uri="{BB962C8B-B14F-4D97-AF65-F5344CB8AC3E}">
        <p14:creationId xmlns:p14="http://schemas.microsoft.com/office/powerpoint/2010/main" val="3217519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EE2D392-AA79-49D7-A4F8-62372E61A429}"/>
              </a:ext>
            </a:extLst>
          </p:cNvPr>
          <p:cNvSpPr>
            <a:spLocks noGrp="1"/>
          </p:cNvSpPr>
          <p:nvPr>
            <p:ph type="body" sz="quarter" idx="14"/>
          </p:nvPr>
        </p:nvSpPr>
        <p:spPr>
          <a:xfrm>
            <a:off x="371114" y="1455738"/>
            <a:ext cx="5623061" cy="2675604"/>
          </a:xfrm>
        </p:spPr>
        <p:txBody>
          <a:bodyPr/>
          <a:lstStyle/>
          <a:p>
            <a:pPr marL="0" indent="0">
              <a:buNone/>
            </a:pPr>
            <a:r>
              <a:rPr lang="de-AT" dirty="0"/>
              <a:t>Unser CSS-Code beinhaltet sehr viele Wiederholungen: Farben, Schriftarten, Abstände, Grafiken etc. werden mehrfach im CSS-Code definiert und müssen folglich auch an verschiedenen Stellen geändert werden. Eine der hilfreichsten Funktionen von Sass sind daher die Variablen.</a:t>
            </a:r>
          </a:p>
          <a:p>
            <a:pPr marL="0" indent="0">
              <a:buNone/>
            </a:pPr>
            <a:r>
              <a:rPr lang="de-AT" dirty="0"/>
              <a:t>Mit Variablen ist es möglich einen Wert zu speichern und anschließend an verschiedenen Stellen im Dokument einzusetzen.</a:t>
            </a:r>
          </a:p>
          <a:p>
            <a:pPr marL="0" indent="0">
              <a:buNone/>
            </a:pPr>
            <a:r>
              <a:rPr lang="de-AT" dirty="0"/>
              <a:t>Die Syntax von Variablen entspricht dem Aufbau einer CSS-Eigenschaft mit Wert. Eine Variable wird mit einem Dollarzeichen (</a:t>
            </a:r>
            <a:r>
              <a:rPr lang="de-AT" b="1" dirty="0">
                <a:solidFill>
                  <a:srgbClr val="0070C0"/>
                </a:solidFill>
                <a:latin typeface="Consolas" panose="020B0609020204030204" pitchFamily="49" charset="0"/>
              </a:rPr>
              <a:t>$</a:t>
            </a:r>
            <a:r>
              <a:rPr lang="de-AT" dirty="0"/>
              <a:t>) eingeleitet, es folgt der Name der Variable, der frei wählbar ist. Nach einem Doppelpunkt folgt dann der Wert der Variable. Die Zeile wird mit dem Semikolon abgeschlossen</a:t>
            </a:r>
          </a:p>
        </p:txBody>
      </p:sp>
      <p:sp>
        <p:nvSpPr>
          <p:cNvPr id="3" name="Titel 2">
            <a:extLst>
              <a:ext uri="{FF2B5EF4-FFF2-40B4-BE49-F238E27FC236}">
                <a16:creationId xmlns:a16="http://schemas.microsoft.com/office/drawing/2014/main" id="{2B3FEAC4-AA55-4620-89C3-66EFAC61A241}"/>
              </a:ext>
            </a:extLst>
          </p:cNvPr>
          <p:cNvSpPr>
            <a:spLocks noGrp="1"/>
          </p:cNvSpPr>
          <p:nvPr>
            <p:ph type="title"/>
          </p:nvPr>
        </p:nvSpPr>
        <p:spPr/>
        <p:txBody>
          <a:bodyPr/>
          <a:lstStyle/>
          <a:p>
            <a:r>
              <a:rPr lang="de-AT" dirty="0"/>
              <a:t>Variablen</a:t>
            </a:r>
          </a:p>
        </p:txBody>
      </p:sp>
      <p:sp>
        <p:nvSpPr>
          <p:cNvPr id="4" name="Rechteck 3">
            <a:extLst>
              <a:ext uri="{FF2B5EF4-FFF2-40B4-BE49-F238E27FC236}">
                <a16:creationId xmlns:a16="http://schemas.microsoft.com/office/drawing/2014/main" id="{D1560AB3-8B57-4920-B255-30E6122F6C17}"/>
              </a:ext>
            </a:extLst>
          </p:cNvPr>
          <p:cNvSpPr/>
          <p:nvPr/>
        </p:nvSpPr>
        <p:spPr>
          <a:xfrm>
            <a:off x="7238452" y="2336161"/>
            <a:ext cx="3458055" cy="461665"/>
          </a:xfrm>
          <a:prstGeom prst="rect">
            <a:avLst/>
          </a:prstGeom>
          <a:solidFill>
            <a:schemeClr val="bg2">
              <a:lumMod val="25000"/>
            </a:schemeClr>
          </a:solidFill>
        </p:spPr>
        <p:txBody>
          <a:bodyPr wrap="square">
            <a:spAutoFit/>
          </a:bodyPr>
          <a:lstStyle/>
          <a:p>
            <a:r>
              <a:rPr lang="de-AT" sz="1200" dirty="0">
                <a:solidFill>
                  <a:srgbClr val="9CDCFE"/>
                </a:solidFill>
                <a:latin typeface="Consolas" panose="020B0609020204030204" pitchFamily="49" charset="0"/>
              </a:rPr>
              <a:t>$color-primary</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red</a:t>
            </a:r>
            <a:r>
              <a:rPr lang="de-AT" sz="1200" dirty="0">
                <a:solidFill>
                  <a:srgbClr val="D4D4D4"/>
                </a:solidFill>
                <a:latin typeface="Consolas" panose="020B0609020204030204" pitchFamily="49" charset="0"/>
              </a:rPr>
              <a:t>;</a:t>
            </a:r>
          </a:p>
          <a:p>
            <a:r>
              <a:rPr lang="de-AT" sz="1200" dirty="0">
                <a:solidFill>
                  <a:srgbClr val="9CDCFE"/>
                </a:solidFill>
                <a:latin typeface="Consolas" panose="020B0609020204030204" pitchFamily="49" charset="0"/>
              </a:rPr>
              <a:t>$color-</a:t>
            </a:r>
            <a:r>
              <a:rPr lang="de-AT" sz="1200" dirty="0" err="1">
                <a:solidFill>
                  <a:srgbClr val="9CDCFE"/>
                </a:solidFill>
                <a:latin typeface="Consolas" panose="020B0609020204030204" pitchFamily="49" charset="0"/>
              </a:rPr>
              <a:t>secondary</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orange</a:t>
            </a:r>
            <a:r>
              <a:rPr lang="de-AT" sz="1200" dirty="0">
                <a:solidFill>
                  <a:srgbClr val="D4D4D4"/>
                </a:solidFill>
                <a:latin typeface="Consolas" panose="020B0609020204030204" pitchFamily="49" charset="0"/>
              </a:rPr>
              <a:t>;</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68724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998EDE6-A3FF-49B9-A027-0ABE6DAADBF0}"/>
              </a:ext>
            </a:extLst>
          </p:cNvPr>
          <p:cNvSpPr>
            <a:spLocks noGrp="1"/>
          </p:cNvSpPr>
          <p:nvPr>
            <p:ph type="title"/>
          </p:nvPr>
        </p:nvSpPr>
        <p:spPr/>
        <p:txBody>
          <a:bodyPr/>
          <a:lstStyle/>
          <a:p>
            <a:r>
              <a:rPr lang="de-AT" dirty="0"/>
              <a:t>Beispiel</a:t>
            </a:r>
          </a:p>
        </p:txBody>
      </p:sp>
      <p:sp>
        <p:nvSpPr>
          <p:cNvPr id="4" name="Rechteck 3">
            <a:extLst>
              <a:ext uri="{FF2B5EF4-FFF2-40B4-BE49-F238E27FC236}">
                <a16:creationId xmlns:a16="http://schemas.microsoft.com/office/drawing/2014/main" id="{F71E7E18-44D2-4805-988E-1EF828612FB1}"/>
              </a:ext>
            </a:extLst>
          </p:cNvPr>
          <p:cNvSpPr/>
          <p:nvPr/>
        </p:nvSpPr>
        <p:spPr>
          <a:xfrm>
            <a:off x="486032" y="1243313"/>
            <a:ext cx="6335787" cy="4154984"/>
          </a:xfrm>
          <a:prstGeom prst="rect">
            <a:avLst/>
          </a:prstGeom>
          <a:solidFill>
            <a:schemeClr val="bg2">
              <a:lumMod val="25000"/>
            </a:schemeClr>
          </a:solidFill>
        </p:spPr>
        <p:txBody>
          <a:bodyPr wrap="square">
            <a:spAutoFit/>
          </a:bodyPr>
          <a:lstStyle/>
          <a:p>
            <a:r>
              <a:rPr lang="de-AT" sz="1200" dirty="0">
                <a:solidFill>
                  <a:srgbClr val="9CDCFE"/>
                </a:solidFill>
                <a:latin typeface="Consolas" panose="020B0609020204030204" pitchFamily="49" charset="0"/>
              </a:rPr>
              <a:t>$color-primary</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red</a:t>
            </a:r>
            <a:r>
              <a:rPr lang="de-AT" sz="1200" dirty="0">
                <a:solidFill>
                  <a:srgbClr val="D4D4D4"/>
                </a:solidFill>
                <a:latin typeface="Consolas" panose="020B0609020204030204" pitchFamily="49" charset="0"/>
              </a:rPr>
              <a:t>;</a:t>
            </a:r>
          </a:p>
          <a:p>
            <a:r>
              <a:rPr lang="de-AT" sz="1200" dirty="0">
                <a:solidFill>
                  <a:srgbClr val="9CDCFE"/>
                </a:solidFill>
                <a:latin typeface="Consolas" panose="020B0609020204030204" pitchFamily="49" charset="0"/>
              </a:rPr>
              <a:t>$color-</a:t>
            </a:r>
            <a:r>
              <a:rPr lang="de-AT" sz="1200" dirty="0" err="1">
                <a:solidFill>
                  <a:srgbClr val="9CDCFE"/>
                </a:solidFill>
                <a:latin typeface="Consolas" panose="020B0609020204030204" pitchFamily="49" charset="0"/>
              </a:rPr>
              <a:t>secondary</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orange</a:t>
            </a:r>
            <a:r>
              <a:rPr lang="de-AT" sz="1200" dirty="0">
                <a:solidFill>
                  <a:srgbClr val="D4D4D4"/>
                </a:solidFill>
                <a:latin typeface="Consolas" panose="020B0609020204030204" pitchFamily="49" charset="0"/>
              </a:rPr>
              <a:t>;</a:t>
            </a:r>
          </a:p>
          <a:p>
            <a:r>
              <a:rPr lang="de-AT" sz="1200" dirty="0">
                <a:solidFill>
                  <a:srgbClr val="9CDCFE"/>
                </a:solidFill>
                <a:latin typeface="Consolas" panose="020B0609020204030204" pitchFamily="49" charset="0"/>
              </a:rPr>
              <a:t>$color-dark</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black</a:t>
            </a:r>
            <a:r>
              <a:rPr lang="de-AT" sz="1200" dirty="0">
                <a:solidFill>
                  <a:srgbClr val="D4D4D4"/>
                </a:solidFill>
                <a:latin typeface="Consolas" panose="020B0609020204030204" pitchFamily="49" charset="0"/>
              </a:rPr>
              <a:t>;</a:t>
            </a:r>
          </a:p>
          <a:p>
            <a:r>
              <a:rPr lang="de-AT" sz="1200" dirty="0">
                <a:solidFill>
                  <a:srgbClr val="9CDCFE"/>
                </a:solidFill>
                <a:latin typeface="Consolas" panose="020B0609020204030204" pitchFamily="49" charset="0"/>
              </a:rPr>
              <a:t>$color-light</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white</a:t>
            </a:r>
            <a:r>
              <a:rPr lang="de-AT" sz="1200" dirty="0">
                <a:solidFill>
                  <a:srgbClr val="D4D4D4"/>
                </a:solidFill>
                <a:latin typeface="Consolas" panose="020B0609020204030204" pitchFamily="49" charset="0"/>
              </a:rPr>
              <a:t>;</a:t>
            </a:r>
          </a:p>
          <a:p>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font</a:t>
            </a:r>
            <a:r>
              <a:rPr lang="de-AT" sz="1200" dirty="0">
                <a:solidFill>
                  <a:srgbClr val="D4D4D4"/>
                </a:solidFill>
                <a:latin typeface="Consolas" panose="020B0609020204030204" pitchFamily="49" charset="0"/>
              </a:rPr>
              <a:t>: Gotham, </a:t>
            </a:r>
            <a:r>
              <a:rPr lang="de-AT" sz="1200" dirty="0">
                <a:solidFill>
                  <a:srgbClr val="CE9178"/>
                </a:solidFill>
                <a:latin typeface="Consolas" panose="020B0609020204030204" pitchFamily="49" charset="0"/>
              </a:rPr>
              <a:t>"Helvetica Neue"</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Helvetica</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Arial</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sans-serif</a:t>
            </a:r>
            <a:r>
              <a:rPr lang="de-AT" sz="1200" dirty="0">
                <a:solidFill>
                  <a:srgbClr val="D4D4D4"/>
                </a:solidFill>
                <a:latin typeface="Consolas" panose="020B0609020204030204" pitchFamily="49" charset="0"/>
              </a:rPr>
              <a:t>;</a:t>
            </a:r>
          </a:p>
          <a:p>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padding</a:t>
            </a:r>
            <a:r>
              <a:rPr lang="de-AT" sz="1200" dirty="0">
                <a:solidFill>
                  <a:srgbClr val="9CDCFE"/>
                </a:solidFill>
                <a:latin typeface="Consolas" panose="020B0609020204030204" pitchFamily="49" charset="0"/>
              </a:rPr>
              <a:t>-medium</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.5em</a:t>
            </a:r>
            <a:r>
              <a:rPr lang="de-AT" sz="1200" dirty="0">
                <a:solidFill>
                  <a:srgbClr val="D4D4D4"/>
                </a:solidFill>
                <a:latin typeface="Consolas" panose="020B0609020204030204" pitchFamily="49" charset="0"/>
              </a:rPr>
              <a:t>;</a:t>
            </a:r>
          </a:p>
          <a:p>
            <a:br>
              <a:rPr lang="de-AT" sz="1200" dirty="0">
                <a:solidFill>
                  <a:srgbClr val="D4D4D4"/>
                </a:solidFill>
                <a:latin typeface="Consolas" panose="020B0609020204030204" pitchFamily="49" charset="0"/>
              </a:rPr>
            </a:br>
            <a:r>
              <a:rPr lang="de-AT" sz="1200" dirty="0" err="1">
                <a:solidFill>
                  <a:srgbClr val="D7BA7D"/>
                </a:solidFill>
                <a:latin typeface="Consolas" panose="020B0609020204030204" pitchFamily="49" charset="0"/>
              </a:rPr>
              <a:t>body</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background</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$color-light</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$color-dark</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font-family</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font</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err="1">
                <a:solidFill>
                  <a:srgbClr val="D7BA7D"/>
                </a:solidFill>
                <a:latin typeface="Consolas" panose="020B0609020204030204" pitchFamily="49" charset="0"/>
              </a:rPr>
              <a:t>header</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background</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$color-primary</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$color-light</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padding</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padding</a:t>
            </a:r>
            <a:r>
              <a:rPr lang="de-AT" sz="1200" dirty="0">
                <a:solidFill>
                  <a:srgbClr val="9CDCFE"/>
                </a:solidFill>
                <a:latin typeface="Consolas" panose="020B0609020204030204" pitchFamily="49" charset="0"/>
              </a:rPr>
              <a:t>-medium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err="1">
                <a:solidFill>
                  <a:srgbClr val="D7BA7D"/>
                </a:solidFill>
                <a:latin typeface="Consolas" panose="020B0609020204030204" pitchFamily="49" charset="0"/>
              </a:rPr>
              <a:t>nav</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background</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$color-</a:t>
            </a:r>
            <a:r>
              <a:rPr lang="de-AT" sz="1200" dirty="0" err="1">
                <a:solidFill>
                  <a:srgbClr val="9CDCFE"/>
                </a:solidFill>
                <a:latin typeface="Consolas" panose="020B0609020204030204" pitchFamily="49" charset="0"/>
              </a:rPr>
              <a:t>secondary</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$color-light</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padding</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padding</a:t>
            </a:r>
            <a:r>
              <a:rPr lang="de-AT" sz="1200" dirty="0">
                <a:solidFill>
                  <a:srgbClr val="9CDCFE"/>
                </a:solidFill>
                <a:latin typeface="Consolas" panose="020B0609020204030204" pitchFamily="49" charset="0"/>
              </a:rPr>
              <a:t>-medium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endParaRPr lang="de-AT" sz="1200" b="0" dirty="0">
              <a:solidFill>
                <a:srgbClr val="D4D4D4"/>
              </a:solidFill>
              <a:effectLst/>
              <a:latin typeface="Consolas" panose="020B0609020204030204" pitchFamily="49" charset="0"/>
            </a:endParaRPr>
          </a:p>
        </p:txBody>
      </p:sp>
      <p:sp>
        <p:nvSpPr>
          <p:cNvPr id="5" name="Rechteck 4">
            <a:extLst>
              <a:ext uri="{FF2B5EF4-FFF2-40B4-BE49-F238E27FC236}">
                <a16:creationId xmlns:a16="http://schemas.microsoft.com/office/drawing/2014/main" id="{B54EEC2A-0758-4D6D-82FD-16057DCDA131}"/>
              </a:ext>
            </a:extLst>
          </p:cNvPr>
          <p:cNvSpPr/>
          <p:nvPr/>
        </p:nvSpPr>
        <p:spPr>
          <a:xfrm>
            <a:off x="4422889" y="3320805"/>
            <a:ext cx="7405105" cy="2862322"/>
          </a:xfrm>
          <a:prstGeom prst="rect">
            <a:avLst/>
          </a:prstGeom>
          <a:solidFill>
            <a:schemeClr val="bg2">
              <a:lumMod val="25000"/>
            </a:schemeClr>
          </a:solidFill>
          <a:ln w="22225">
            <a:solidFill>
              <a:schemeClr val="bg1"/>
            </a:solidFill>
          </a:ln>
        </p:spPr>
        <p:txBody>
          <a:bodyPr wrap="square">
            <a:spAutoFit/>
          </a:bodyPr>
          <a:lstStyle/>
          <a:p>
            <a:r>
              <a:rPr lang="de-AT" sz="1200" dirty="0" err="1">
                <a:solidFill>
                  <a:srgbClr val="D7BA7D"/>
                </a:solidFill>
                <a:latin typeface="Consolas" panose="020B0609020204030204" pitchFamily="49" charset="0"/>
              </a:rPr>
              <a:t>body</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background</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white</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black</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font-family</a:t>
            </a:r>
            <a:r>
              <a:rPr lang="de-AT" sz="1200" dirty="0">
                <a:solidFill>
                  <a:srgbClr val="D4D4D4"/>
                </a:solidFill>
                <a:latin typeface="Consolas" panose="020B0609020204030204" pitchFamily="49" charset="0"/>
              </a:rPr>
              <a:t>: Gotham, </a:t>
            </a:r>
            <a:r>
              <a:rPr lang="de-AT" sz="1200" dirty="0">
                <a:solidFill>
                  <a:srgbClr val="CE9178"/>
                </a:solidFill>
                <a:latin typeface="Consolas" panose="020B0609020204030204" pitchFamily="49" charset="0"/>
              </a:rPr>
              <a:t>"Helvetica Neue"</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Helvetica</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Arial</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sans-serif</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err="1">
                <a:solidFill>
                  <a:srgbClr val="D7BA7D"/>
                </a:solidFill>
                <a:latin typeface="Consolas" panose="020B0609020204030204" pitchFamily="49" charset="0"/>
              </a:rPr>
              <a:t>header</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background</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orange</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white</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padding</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.5em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err="1">
                <a:solidFill>
                  <a:srgbClr val="D7BA7D"/>
                </a:solidFill>
                <a:latin typeface="Consolas" panose="020B0609020204030204" pitchFamily="49" charset="0"/>
              </a:rPr>
              <a:t>nav</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background</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orange</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white</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padding</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.5em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67053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7697D70-547C-4EB5-A5BA-E60D7A81F3D7}"/>
              </a:ext>
            </a:extLst>
          </p:cNvPr>
          <p:cNvSpPr>
            <a:spLocks noGrp="1"/>
          </p:cNvSpPr>
          <p:nvPr>
            <p:ph type="body" sz="quarter" idx="14"/>
          </p:nvPr>
        </p:nvSpPr>
        <p:spPr>
          <a:xfrm>
            <a:off x="621095" y="2446167"/>
            <a:ext cx="5529726" cy="2021066"/>
          </a:xfrm>
        </p:spPr>
        <p:txBody>
          <a:bodyPr/>
          <a:lstStyle/>
          <a:p>
            <a:pPr marL="0" indent="0">
              <a:buNone/>
            </a:pPr>
            <a:r>
              <a:rPr lang="de-AT" dirty="0"/>
              <a:t>Variablen sollten (wie CSS-Klassen) entsprechend ihrer Funktionen und nicht entsprechend des Aussehens benannt werden. Eine Variable namens </a:t>
            </a:r>
            <a:r>
              <a:rPr lang="de-AT" b="1" dirty="0">
                <a:solidFill>
                  <a:srgbClr val="0070C0"/>
                </a:solidFill>
                <a:latin typeface="Consolas" panose="020B0609020204030204" pitchFamily="49" charset="0"/>
                <a:cs typeface="+mn-cs"/>
              </a:rPr>
              <a:t>$color-company</a:t>
            </a:r>
            <a:r>
              <a:rPr lang="de-AT" b="1" dirty="0">
                <a:solidFill>
                  <a:srgbClr val="0070C0"/>
                </a:solidFill>
              </a:rPr>
              <a:t> </a:t>
            </a:r>
            <a:r>
              <a:rPr lang="de-AT" dirty="0"/>
              <a:t>ist beispielsweise sinnvoller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cs typeface="+mn-cs"/>
              </a:rPr>
              <a:t>dark</a:t>
            </a:r>
            <a:r>
              <a:rPr lang="de-AT" b="1" dirty="0">
                <a:solidFill>
                  <a:srgbClr val="0070C0"/>
                </a:solidFill>
                <a:latin typeface="Consolas" panose="020B0609020204030204" pitchFamily="49" charset="0"/>
                <a:cs typeface="+mn-cs"/>
              </a:rPr>
              <a:t>-red</a:t>
            </a:r>
            <a:r>
              <a:rPr lang="de-AT" dirty="0"/>
              <a:t>. Würde die Firmenfarbe von Rot auf Grün geändert, würde die zweite Variable nämlich nicht logisch funktionieren. Die erste hingegen schon.</a:t>
            </a:r>
          </a:p>
          <a:p>
            <a:pPr marL="0" indent="0">
              <a:buNone/>
            </a:pPr>
            <a:r>
              <a:rPr lang="de-AT" dirty="0"/>
              <a:t>Darüber hinaus ist es sinnvoll, Variablennamen mit einheitlicher Namenskonvention zu benennen. Das folgende Beispiel zeigt Vor- und Nachteile verschiedener Bezeichnungen:</a:t>
            </a:r>
          </a:p>
        </p:txBody>
      </p:sp>
      <p:sp>
        <p:nvSpPr>
          <p:cNvPr id="3" name="Titel 2">
            <a:extLst>
              <a:ext uri="{FF2B5EF4-FFF2-40B4-BE49-F238E27FC236}">
                <a16:creationId xmlns:a16="http://schemas.microsoft.com/office/drawing/2014/main" id="{AD711800-6F1E-4078-B7F4-55152AD5D2B4}"/>
              </a:ext>
            </a:extLst>
          </p:cNvPr>
          <p:cNvSpPr>
            <a:spLocks noGrp="1"/>
          </p:cNvSpPr>
          <p:nvPr>
            <p:ph type="title"/>
          </p:nvPr>
        </p:nvSpPr>
        <p:spPr/>
        <p:txBody>
          <a:bodyPr/>
          <a:lstStyle/>
          <a:p>
            <a:r>
              <a:rPr lang="de-AT" dirty="0"/>
              <a:t>Variablen sinnvoll bezeichnen</a:t>
            </a:r>
          </a:p>
        </p:txBody>
      </p:sp>
      <p:sp>
        <p:nvSpPr>
          <p:cNvPr id="4" name="Rechteck 3">
            <a:extLst>
              <a:ext uri="{FF2B5EF4-FFF2-40B4-BE49-F238E27FC236}">
                <a16:creationId xmlns:a16="http://schemas.microsoft.com/office/drawing/2014/main" id="{D2069FF8-F8DC-45AD-BFD1-6D94D007FD79}"/>
              </a:ext>
            </a:extLst>
          </p:cNvPr>
          <p:cNvSpPr/>
          <p:nvPr/>
        </p:nvSpPr>
        <p:spPr>
          <a:xfrm>
            <a:off x="7067413" y="1455738"/>
            <a:ext cx="3319908" cy="2492990"/>
          </a:xfrm>
          <a:prstGeom prst="rect">
            <a:avLst/>
          </a:prstGeom>
          <a:solidFill>
            <a:schemeClr val="bg2">
              <a:lumMod val="25000"/>
            </a:schemeClr>
          </a:solidFill>
        </p:spPr>
        <p:txBody>
          <a:bodyPr wrap="square">
            <a:spAutoFit/>
          </a:bodyPr>
          <a:lstStyle/>
          <a:p>
            <a:r>
              <a:rPr lang="en-US" sz="1200" dirty="0">
                <a:solidFill>
                  <a:srgbClr val="9CDCFE"/>
                </a:solidFill>
                <a:latin typeface="Consolas" panose="020B0609020204030204" pitchFamily="49" charset="0"/>
              </a:rPr>
              <a:t>$blue</a:t>
            </a:r>
            <a:r>
              <a:rPr lang="en-US" sz="1200" dirty="0">
                <a:solidFill>
                  <a:srgbClr val="D4D4D4"/>
                </a:solidFill>
                <a:latin typeface="Consolas" panose="020B0609020204030204" pitchFamily="49" charset="0"/>
              </a:rPr>
              <a:t>;</a:t>
            </a:r>
          </a:p>
          <a:p>
            <a:r>
              <a:rPr lang="en-US" sz="1200" dirty="0">
                <a:solidFill>
                  <a:srgbClr val="9CDCFE"/>
                </a:solidFill>
                <a:latin typeface="Consolas" panose="020B0609020204030204" pitchFamily="49" charset="0"/>
              </a:rPr>
              <a:t>$dark-blue</a:t>
            </a:r>
            <a:r>
              <a:rPr lang="en-US" sz="1200" dirty="0">
                <a:solidFill>
                  <a:srgbClr val="D4D4D4"/>
                </a:solidFill>
                <a:latin typeface="Consolas" panose="020B0609020204030204" pitchFamily="49" charset="0"/>
              </a:rPr>
              <a:t>;</a:t>
            </a:r>
          </a:p>
          <a:p>
            <a:r>
              <a:rPr lang="en-US" sz="1200" dirty="0">
                <a:solidFill>
                  <a:srgbClr val="9CDCFE"/>
                </a:solidFill>
                <a:latin typeface="Consolas" panose="020B0609020204030204" pitchFamily="49" charset="0"/>
              </a:rPr>
              <a:t>$medium-blue</a:t>
            </a:r>
            <a:r>
              <a:rPr lang="en-US" sz="1200" dirty="0">
                <a:solidFill>
                  <a:srgbClr val="D4D4D4"/>
                </a:solidFill>
                <a:latin typeface="Consolas" panose="020B0609020204030204" pitchFamily="49" charset="0"/>
              </a:rPr>
              <a:t>;</a:t>
            </a:r>
          </a:p>
          <a:p>
            <a:r>
              <a:rPr lang="en-US" sz="1200" dirty="0">
                <a:solidFill>
                  <a:srgbClr val="9CDCFE"/>
                </a:solidFill>
                <a:latin typeface="Consolas" panose="020B0609020204030204" pitchFamily="49" charset="0"/>
              </a:rPr>
              <a:t>$darkest-blue</a:t>
            </a:r>
            <a:r>
              <a:rPr lang="en-US" sz="1200" dirty="0">
                <a:solidFill>
                  <a:srgbClr val="D4D4D4"/>
                </a:solidFill>
                <a:latin typeface="Consolas" panose="020B0609020204030204" pitchFamily="49" charset="0"/>
              </a:rPr>
              <a:t>;</a:t>
            </a:r>
          </a:p>
          <a:p>
            <a:r>
              <a:rPr lang="en-US" sz="1200" dirty="0">
                <a:solidFill>
                  <a:srgbClr val="9CDCFE"/>
                </a:solidFill>
                <a:latin typeface="Consolas" panose="020B0609020204030204" pitchFamily="49" charset="0"/>
              </a:rPr>
              <a:t>$light-blue</a:t>
            </a:r>
            <a:r>
              <a:rPr lang="en-US" sz="1200" dirty="0">
                <a:solidFill>
                  <a:srgbClr val="D4D4D4"/>
                </a:solidFill>
                <a:latin typeface="Consolas" panose="020B0609020204030204" pitchFamily="49" charset="0"/>
              </a:rPr>
              <a:t>;</a:t>
            </a:r>
          </a:p>
          <a:p>
            <a:r>
              <a:rPr lang="en-US" sz="1200" dirty="0">
                <a:solidFill>
                  <a:srgbClr val="9CDCFE"/>
                </a:solidFill>
                <a:latin typeface="Consolas" panose="020B0609020204030204" pitchFamily="49" charset="0"/>
              </a:rPr>
              <a:t>$lightest-blue</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6A9955"/>
                </a:solidFill>
                <a:latin typeface="Consolas" panose="020B0609020204030204" pitchFamily="49" charset="0"/>
              </a:rPr>
              <a:t>//</a:t>
            </a:r>
            <a:r>
              <a:rPr lang="en-US" sz="1200" dirty="0" err="1">
                <a:solidFill>
                  <a:srgbClr val="6A9955"/>
                </a:solidFill>
                <a:latin typeface="Consolas" panose="020B0609020204030204" pitchFamily="49" charset="0"/>
              </a:rPr>
              <a:t>bessere</a:t>
            </a:r>
            <a:r>
              <a:rPr lang="en-US" sz="1200" dirty="0">
                <a:solidFill>
                  <a:srgbClr val="6A9955"/>
                </a:solidFill>
                <a:latin typeface="Consolas" panose="020B0609020204030204" pitchFamily="49" charset="0"/>
              </a:rPr>
              <a:t> </a:t>
            </a:r>
            <a:r>
              <a:rPr lang="en-US" sz="1200" dirty="0" err="1">
                <a:solidFill>
                  <a:srgbClr val="6A9955"/>
                </a:solidFill>
                <a:latin typeface="Consolas" panose="020B0609020204030204" pitchFamily="49" charset="0"/>
              </a:rPr>
              <a:t>Bezeichnung</a:t>
            </a:r>
            <a:endParaRPr lang="en-US" sz="1200" dirty="0">
              <a:solidFill>
                <a:srgbClr val="D4D4D4"/>
              </a:solidFill>
              <a:latin typeface="Consolas" panose="020B0609020204030204" pitchFamily="49" charset="0"/>
            </a:endParaRPr>
          </a:p>
          <a:p>
            <a:r>
              <a:rPr lang="en-US" sz="1200" dirty="0">
                <a:solidFill>
                  <a:srgbClr val="9CDCFE"/>
                </a:solidFill>
                <a:latin typeface="Consolas" panose="020B0609020204030204" pitchFamily="49" charset="0"/>
              </a:rPr>
              <a:t>$blue</a:t>
            </a:r>
            <a:r>
              <a:rPr lang="en-US" sz="1200" dirty="0">
                <a:solidFill>
                  <a:srgbClr val="D4D4D4"/>
                </a:solidFill>
                <a:latin typeface="Consolas" panose="020B0609020204030204" pitchFamily="49" charset="0"/>
              </a:rPr>
              <a:t>;</a:t>
            </a:r>
          </a:p>
          <a:p>
            <a:r>
              <a:rPr lang="en-US" sz="1200" dirty="0">
                <a:solidFill>
                  <a:srgbClr val="9CDCFE"/>
                </a:solidFill>
                <a:latin typeface="Consolas" panose="020B0609020204030204" pitchFamily="49" charset="0"/>
              </a:rPr>
              <a:t>$blue-dark</a:t>
            </a:r>
            <a:r>
              <a:rPr lang="en-US" sz="1200" dirty="0">
                <a:solidFill>
                  <a:srgbClr val="D4D4D4"/>
                </a:solidFill>
                <a:latin typeface="Consolas" panose="020B0609020204030204" pitchFamily="49" charset="0"/>
              </a:rPr>
              <a:t>;</a:t>
            </a:r>
          </a:p>
          <a:p>
            <a:r>
              <a:rPr lang="en-US" sz="1200" dirty="0">
                <a:solidFill>
                  <a:srgbClr val="9CDCFE"/>
                </a:solidFill>
                <a:latin typeface="Consolas" panose="020B0609020204030204" pitchFamily="49" charset="0"/>
              </a:rPr>
              <a:t>$blue-darkest</a:t>
            </a:r>
            <a:r>
              <a:rPr lang="en-US" sz="1200" dirty="0">
                <a:solidFill>
                  <a:srgbClr val="D4D4D4"/>
                </a:solidFill>
                <a:latin typeface="Consolas" panose="020B0609020204030204" pitchFamily="49" charset="0"/>
              </a:rPr>
              <a:t>;</a:t>
            </a:r>
          </a:p>
          <a:p>
            <a:r>
              <a:rPr lang="en-US" sz="1200" dirty="0">
                <a:solidFill>
                  <a:srgbClr val="9CDCFE"/>
                </a:solidFill>
                <a:latin typeface="Consolas" panose="020B0609020204030204" pitchFamily="49" charset="0"/>
              </a:rPr>
              <a:t>$blue-light</a:t>
            </a:r>
            <a:r>
              <a:rPr lang="en-US" sz="1200" dirty="0">
                <a:solidFill>
                  <a:srgbClr val="D4D4D4"/>
                </a:solidFill>
                <a:latin typeface="Consolas" panose="020B0609020204030204" pitchFamily="49" charset="0"/>
              </a:rPr>
              <a:t>;</a:t>
            </a:r>
          </a:p>
          <a:p>
            <a:r>
              <a:rPr lang="en-US" sz="1200" dirty="0">
                <a:solidFill>
                  <a:srgbClr val="9CDCFE"/>
                </a:solidFill>
                <a:latin typeface="Consolas" panose="020B0609020204030204" pitchFamily="49" charset="0"/>
              </a:rPr>
              <a:t>$blue-lightest</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07779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D45C2D9-701A-4D4E-84D2-233CD7C58624}"/>
              </a:ext>
            </a:extLst>
          </p:cNvPr>
          <p:cNvSpPr>
            <a:spLocks noGrp="1"/>
          </p:cNvSpPr>
          <p:nvPr>
            <p:ph type="body" sz="quarter" idx="14"/>
          </p:nvPr>
        </p:nvSpPr>
        <p:spPr>
          <a:xfrm>
            <a:off x="371114" y="1455738"/>
            <a:ext cx="5623061" cy="3063403"/>
          </a:xfrm>
        </p:spPr>
        <p:txBody>
          <a:bodyPr/>
          <a:lstStyle/>
          <a:p>
            <a:pPr marL="0" indent="0">
              <a:buNone/>
            </a:pPr>
            <a:r>
              <a:rPr lang="de-AT" dirty="0"/>
              <a:t>Wenn eine Variable mehrfach definiert wird, kompiliert Sass immer die letzte Definition im Code.</a:t>
            </a:r>
          </a:p>
          <a:p>
            <a:pPr marL="0" indent="0">
              <a:buNone/>
            </a:pPr>
            <a:r>
              <a:rPr lang="de-AT" dirty="0"/>
              <a:t>Mit Hilfe der Angabe </a:t>
            </a:r>
            <a:r>
              <a:rPr lang="de-AT" b="1" dirty="0">
                <a:solidFill>
                  <a:srgbClr val="0070C0"/>
                </a:solidFill>
                <a:latin typeface="Consolas" panose="020B0609020204030204" pitchFamily="49" charset="0"/>
                <a:cs typeface="+mn-cs"/>
              </a:rPr>
              <a:t>!</a:t>
            </a:r>
            <a:r>
              <a:rPr lang="de-AT" b="1" dirty="0" err="1">
                <a:solidFill>
                  <a:srgbClr val="0070C0"/>
                </a:solidFill>
                <a:latin typeface="Consolas" panose="020B0609020204030204" pitchFamily="49" charset="0"/>
                <a:cs typeface="+mn-cs"/>
              </a:rPr>
              <a:t>default</a:t>
            </a:r>
            <a:r>
              <a:rPr lang="de-AT" dirty="0"/>
              <a:t> kann eine Variable als Standard definiert werden</a:t>
            </a:r>
          </a:p>
          <a:p>
            <a:pPr marL="0" indent="0">
              <a:buNone/>
            </a:pPr>
            <a:r>
              <a:rPr lang="de-AT" b="1" dirty="0">
                <a:solidFill>
                  <a:srgbClr val="0070C0"/>
                </a:solidFill>
                <a:latin typeface="Consolas" panose="020B0609020204030204" pitchFamily="49" charset="0"/>
              </a:rPr>
              <a:t>!default</a:t>
            </a:r>
            <a:r>
              <a:rPr lang="de-AT" dirty="0"/>
              <a:t> kennzeichnet eine Variable, die als Standardwert definiert wurde. Dieser Standard wird aber nur dann verwendet, wenn dieser Variablen kein anderer Wert zugewiesen wurde. Dabei ist es egal, wo im Code das geschieht. Sinnvoll ist dieses Verhalten, wenn Variablen für mehrere Projekte verwendet werden sollen. Es wäre also möglich ein Dokument mit Standard-Variablen zu erstellen und für verschiedene Projekte zu verwenden. Wenn ein Wert geändert werden soll, definiert ihr die Variable einfach neu und überschreibt somit den Standard. Besonders interessant ist dieses Verhalten im Zusammenhang mit </a:t>
            </a:r>
            <a:r>
              <a:rPr lang="de-AT" dirty="0" err="1"/>
              <a:t>Mixins</a:t>
            </a:r>
            <a:r>
              <a:rPr lang="de-AT" dirty="0"/>
              <a:t>.</a:t>
            </a:r>
          </a:p>
        </p:txBody>
      </p:sp>
      <p:sp>
        <p:nvSpPr>
          <p:cNvPr id="3" name="Titel 2">
            <a:extLst>
              <a:ext uri="{FF2B5EF4-FFF2-40B4-BE49-F238E27FC236}">
                <a16:creationId xmlns:a16="http://schemas.microsoft.com/office/drawing/2014/main" id="{276A7361-856E-4DE4-9E6B-C2D677BDCF2E}"/>
              </a:ext>
            </a:extLst>
          </p:cNvPr>
          <p:cNvSpPr>
            <a:spLocks noGrp="1"/>
          </p:cNvSpPr>
          <p:nvPr>
            <p:ph type="title"/>
          </p:nvPr>
        </p:nvSpPr>
        <p:spPr/>
        <p:txBody>
          <a:bodyPr/>
          <a:lstStyle/>
          <a:p>
            <a:r>
              <a:rPr lang="de-AT" dirty="0"/>
              <a:t>Variablen mit Standardwerten</a:t>
            </a:r>
          </a:p>
        </p:txBody>
      </p:sp>
      <p:sp>
        <p:nvSpPr>
          <p:cNvPr id="4" name="Rechteck 3">
            <a:extLst>
              <a:ext uri="{FF2B5EF4-FFF2-40B4-BE49-F238E27FC236}">
                <a16:creationId xmlns:a16="http://schemas.microsoft.com/office/drawing/2014/main" id="{AC90456F-3DB7-42C4-9E7D-30638B3AA51E}"/>
              </a:ext>
            </a:extLst>
          </p:cNvPr>
          <p:cNvSpPr/>
          <p:nvPr/>
        </p:nvSpPr>
        <p:spPr>
          <a:xfrm>
            <a:off x="6257715" y="2144131"/>
            <a:ext cx="2818400" cy="276999"/>
          </a:xfrm>
          <a:prstGeom prst="rect">
            <a:avLst/>
          </a:prstGeom>
          <a:solidFill>
            <a:schemeClr val="bg2">
              <a:lumMod val="25000"/>
            </a:schemeClr>
          </a:solidFill>
        </p:spPr>
        <p:txBody>
          <a:bodyPr wrap="none">
            <a:spAutoFit/>
          </a:bodyPr>
          <a:lstStyle/>
          <a:p>
            <a:r>
              <a:rPr lang="de-AT" sz="1200" dirty="0">
                <a:solidFill>
                  <a:srgbClr val="9CDCFE"/>
                </a:solidFill>
                <a:latin typeface="Consolas" panose="020B0609020204030204" pitchFamily="49" charset="0"/>
              </a:rPr>
              <a:t>$header-</a:t>
            </a:r>
            <a:r>
              <a:rPr lang="de-AT" sz="1200" dirty="0" err="1">
                <a:solidFill>
                  <a:srgbClr val="9CDCFE"/>
                </a:solidFill>
                <a:latin typeface="Consolas" panose="020B0609020204030204" pitchFamily="49" charset="0"/>
              </a:rPr>
              <a:t>height</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300px</a:t>
            </a:r>
            <a:r>
              <a:rPr lang="de-AT" sz="1200" dirty="0">
                <a:solidFill>
                  <a:srgbClr val="D4D4D4"/>
                </a:solidFill>
                <a:latin typeface="Consolas" panose="020B0609020204030204" pitchFamily="49" charset="0"/>
              </a:rPr>
              <a:t> </a:t>
            </a:r>
            <a:r>
              <a:rPr lang="de-AT" sz="1200" dirty="0">
                <a:solidFill>
                  <a:srgbClr val="569CD6"/>
                </a:solidFill>
                <a:latin typeface="Consolas" panose="020B0609020204030204" pitchFamily="49" charset="0"/>
              </a:rPr>
              <a:t>!</a:t>
            </a:r>
            <a:r>
              <a:rPr lang="de-AT" sz="1200" dirty="0" err="1">
                <a:solidFill>
                  <a:srgbClr val="569CD6"/>
                </a:solidFill>
                <a:latin typeface="Consolas" panose="020B0609020204030204" pitchFamily="49" charset="0"/>
              </a:rPr>
              <a:t>default</a:t>
            </a:r>
            <a:r>
              <a:rPr lang="de-AT" sz="1200" dirty="0">
                <a:solidFill>
                  <a:srgbClr val="D4D4D4"/>
                </a:solidFill>
                <a:latin typeface="Consolas" panose="020B0609020204030204" pitchFamily="49" charset="0"/>
              </a:rPr>
              <a:t>;</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88466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1A9337-C570-4B02-9F0F-387BF08B847C}"/>
              </a:ext>
            </a:extLst>
          </p:cNvPr>
          <p:cNvSpPr>
            <a:spLocks noGrp="1"/>
          </p:cNvSpPr>
          <p:nvPr>
            <p:ph type="body" sz="quarter" idx="14"/>
          </p:nvPr>
        </p:nvSpPr>
        <p:spPr>
          <a:xfrm>
            <a:off x="601358" y="2797775"/>
            <a:ext cx="5623061" cy="1965666"/>
          </a:xfrm>
        </p:spPr>
        <p:txBody>
          <a:bodyPr/>
          <a:lstStyle/>
          <a:p>
            <a:pPr marL="0" indent="0">
              <a:buNone/>
            </a:pPr>
            <a:r>
              <a:rPr lang="de-AT" dirty="0"/>
              <a:t>Eine Website basiert normalerweise auf einem durchdachten Farbschema und einigen Farbabstufungen innerhalb der jeweiligen Farbe. Sass bietet umfangreiche Möglichkeiten, Farben zu manipulieren. Wenn der </a:t>
            </a:r>
            <a:r>
              <a:rPr lang="de-AT" dirty="0" err="1"/>
              <a:t>Sass</a:t>
            </a:r>
            <a:r>
              <a:rPr lang="de-AT" dirty="0"/>
              <a:t>-Code entsprechend vorbereitet wurde, ist es sogar möglich ein Design mit nur einer Variable komplett umzufärben - inkl. Helligkeitsabstufungen, Komplementärfarben etc.</a:t>
            </a:r>
          </a:p>
          <a:p>
            <a:pPr marL="0" indent="0">
              <a:buNone/>
            </a:pPr>
            <a:r>
              <a:rPr lang="de-AT" dirty="0"/>
              <a:t>Mit der </a:t>
            </a:r>
            <a:r>
              <a:rPr lang="de-AT" dirty="0" err="1"/>
              <a:t>Sass</a:t>
            </a:r>
            <a:r>
              <a:rPr lang="de-AT" dirty="0"/>
              <a:t>-funktion </a:t>
            </a:r>
            <a:r>
              <a:rPr lang="de-AT" b="1" dirty="0" err="1">
                <a:solidFill>
                  <a:srgbClr val="0070C0"/>
                </a:solidFill>
                <a:latin typeface="Consolas" panose="020B0609020204030204" pitchFamily="49" charset="0"/>
                <a:cs typeface="+mn-cs"/>
              </a:rPr>
              <a:t>lighten</a:t>
            </a:r>
            <a:r>
              <a:rPr lang="de-AT" dirty="0"/>
              <a:t> und </a:t>
            </a:r>
            <a:r>
              <a:rPr lang="de-AT" b="1" dirty="0" err="1">
                <a:solidFill>
                  <a:srgbClr val="0070C0"/>
                </a:solidFill>
                <a:latin typeface="Consolas" panose="020B0609020204030204" pitchFamily="49" charset="0"/>
                <a:cs typeface="+mn-cs"/>
              </a:rPr>
              <a:t>darken</a:t>
            </a:r>
            <a:r>
              <a:rPr lang="de-AT" dirty="0"/>
              <a:t> ist es möglich Farben aufzuhellen oder abzudunkeln. In Kombination mit Variablen ist das ein sehr mächtiges und häufig eingesetztes Feature.</a:t>
            </a:r>
          </a:p>
        </p:txBody>
      </p:sp>
      <p:sp>
        <p:nvSpPr>
          <p:cNvPr id="3" name="Titel 2">
            <a:extLst>
              <a:ext uri="{FF2B5EF4-FFF2-40B4-BE49-F238E27FC236}">
                <a16:creationId xmlns:a16="http://schemas.microsoft.com/office/drawing/2014/main" id="{EBC0CA02-C254-48A7-9E00-93F6517405AF}"/>
              </a:ext>
            </a:extLst>
          </p:cNvPr>
          <p:cNvSpPr>
            <a:spLocks noGrp="1"/>
          </p:cNvSpPr>
          <p:nvPr>
            <p:ph type="title"/>
          </p:nvPr>
        </p:nvSpPr>
        <p:spPr/>
        <p:txBody>
          <a:bodyPr/>
          <a:lstStyle/>
          <a:p>
            <a:r>
              <a:rPr lang="de-AT" dirty="0"/>
              <a:t>Möglichkeiten</a:t>
            </a:r>
          </a:p>
        </p:txBody>
      </p:sp>
      <p:sp>
        <p:nvSpPr>
          <p:cNvPr id="4" name="Rechteck 3">
            <a:extLst>
              <a:ext uri="{FF2B5EF4-FFF2-40B4-BE49-F238E27FC236}">
                <a16:creationId xmlns:a16="http://schemas.microsoft.com/office/drawing/2014/main" id="{E9923029-A608-4C15-A35E-8F787DCD6E00}"/>
              </a:ext>
            </a:extLst>
          </p:cNvPr>
          <p:cNvSpPr/>
          <p:nvPr/>
        </p:nvSpPr>
        <p:spPr>
          <a:xfrm>
            <a:off x="6567452" y="1318395"/>
            <a:ext cx="4813209" cy="2123658"/>
          </a:xfrm>
          <a:prstGeom prst="rect">
            <a:avLst/>
          </a:prstGeom>
          <a:solidFill>
            <a:schemeClr val="bg2">
              <a:lumMod val="25000"/>
            </a:schemeClr>
          </a:solidFill>
        </p:spPr>
        <p:txBody>
          <a:bodyPr wrap="square">
            <a:spAutoFit/>
          </a:bodyPr>
          <a:lstStyle/>
          <a:p>
            <a:r>
              <a:rPr lang="de-AT" sz="1200" dirty="0">
                <a:solidFill>
                  <a:srgbClr val="9CDCFE"/>
                </a:solidFill>
                <a:latin typeface="Consolas" panose="020B0609020204030204" pitchFamily="49" charset="0"/>
              </a:rPr>
              <a:t>$color1</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red</a:t>
            </a:r>
            <a:r>
              <a:rPr lang="de-AT" sz="1200" dirty="0">
                <a:solidFill>
                  <a:srgbClr val="D4D4D4"/>
                </a:solidFill>
                <a:latin typeface="Consolas" panose="020B0609020204030204" pitchFamily="49" charset="0"/>
              </a:rPr>
              <a:t>;</a:t>
            </a:r>
          </a:p>
          <a:p>
            <a:br>
              <a:rPr lang="de-AT" sz="1200" dirty="0">
                <a:solidFill>
                  <a:srgbClr val="D4D4D4"/>
                </a:solidFill>
                <a:latin typeface="Consolas" panose="020B0609020204030204" pitchFamily="49" charset="0"/>
              </a:rPr>
            </a:br>
            <a:r>
              <a:rPr lang="de-AT" sz="1200" dirty="0" err="1">
                <a:solidFill>
                  <a:srgbClr val="D7BA7D"/>
                </a:solidFill>
                <a:latin typeface="Consolas" panose="020B0609020204030204" pitchFamily="49" charset="0"/>
              </a:rPr>
              <a:t>div:nth-of-type</a:t>
            </a:r>
            <a:r>
              <a:rPr lang="de-AT" sz="1200" dirty="0">
                <a:solidFill>
                  <a:srgbClr val="D4D4D4"/>
                </a:solidFill>
                <a:latin typeface="Consolas" panose="020B0609020204030204" pitchFamily="49" charset="0"/>
              </a:rPr>
              <a:t>(</a:t>
            </a:r>
            <a:r>
              <a:rPr lang="de-AT" sz="1200" dirty="0">
                <a:solidFill>
                  <a:srgbClr val="B5CEA8"/>
                </a:solidFill>
                <a:latin typeface="Consolas" panose="020B0609020204030204" pitchFamily="49" charset="0"/>
              </a:rPr>
              <a:t>1</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background</a:t>
            </a:r>
            <a:r>
              <a:rPr lang="de-AT" sz="1200" dirty="0">
                <a:solidFill>
                  <a:srgbClr val="D4D4D4"/>
                </a:solidFill>
                <a:latin typeface="Consolas" panose="020B0609020204030204" pitchFamily="49" charset="0"/>
              </a:rPr>
              <a:t>:</a:t>
            </a:r>
            <a:r>
              <a:rPr lang="de-AT" sz="1200" dirty="0">
                <a:solidFill>
                  <a:srgbClr val="9CDCFE"/>
                </a:solidFill>
                <a:latin typeface="Consolas" panose="020B0609020204030204" pitchFamily="49" charset="0"/>
              </a:rPr>
              <a:t>$color1</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9CDCFE"/>
                </a:solidFill>
                <a:latin typeface="Consolas" panose="020B0609020204030204" pitchFamily="49" charset="0"/>
              </a:rPr>
              <a:t>-top-color</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lighten</a:t>
            </a:r>
            <a:r>
              <a:rPr lang="de-AT" sz="1200" dirty="0">
                <a:solidFill>
                  <a:srgbClr val="D4D4D4"/>
                </a:solidFill>
                <a:latin typeface="Consolas" panose="020B0609020204030204" pitchFamily="49" charset="0"/>
              </a:rPr>
              <a:t>(</a:t>
            </a:r>
            <a:r>
              <a:rPr lang="de-AT" sz="1200" dirty="0">
                <a:solidFill>
                  <a:srgbClr val="9CDCFE"/>
                </a:solidFill>
                <a:latin typeface="Consolas" panose="020B0609020204030204" pitchFamily="49" charset="0"/>
              </a:rPr>
              <a:t>$color1</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30%</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right</a:t>
            </a:r>
            <a:r>
              <a:rPr lang="de-AT" sz="1200" dirty="0">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darken</a:t>
            </a:r>
            <a:r>
              <a:rPr lang="de-AT" sz="1200" dirty="0">
                <a:solidFill>
                  <a:srgbClr val="D4D4D4"/>
                </a:solidFill>
                <a:latin typeface="Consolas" panose="020B0609020204030204" pitchFamily="49" charset="0"/>
              </a:rPr>
              <a:t>(</a:t>
            </a:r>
            <a:r>
              <a:rPr lang="de-AT" sz="1200" dirty="0">
                <a:solidFill>
                  <a:srgbClr val="9CDCFE"/>
                </a:solidFill>
                <a:latin typeface="Consolas" panose="020B0609020204030204" pitchFamily="49" charset="0"/>
              </a:rPr>
              <a:t>$color1</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left</a:t>
            </a:r>
            <a:r>
              <a:rPr lang="de-AT" sz="1200" dirty="0">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lighten</a:t>
            </a:r>
            <a:r>
              <a:rPr lang="de-AT" sz="1200" dirty="0">
                <a:solidFill>
                  <a:srgbClr val="D4D4D4"/>
                </a:solidFill>
                <a:latin typeface="Consolas" panose="020B0609020204030204" pitchFamily="49" charset="0"/>
              </a:rPr>
              <a:t>(</a:t>
            </a:r>
            <a:r>
              <a:rPr lang="de-AT" sz="1200" dirty="0">
                <a:solidFill>
                  <a:srgbClr val="9CDCFE"/>
                </a:solidFill>
                <a:latin typeface="Consolas" panose="020B0609020204030204" pitchFamily="49" charset="0"/>
              </a:rPr>
              <a:t>$color1</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bottom</a:t>
            </a:r>
            <a:r>
              <a:rPr lang="de-AT" sz="1200" dirty="0">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darken</a:t>
            </a:r>
            <a:r>
              <a:rPr lang="de-AT" sz="1200" dirty="0">
                <a:solidFill>
                  <a:srgbClr val="D4D4D4"/>
                </a:solidFill>
                <a:latin typeface="Consolas" panose="020B0609020204030204" pitchFamily="49" charset="0"/>
              </a:rPr>
              <a:t>(</a:t>
            </a:r>
            <a:r>
              <a:rPr lang="de-AT" sz="1200" dirty="0">
                <a:solidFill>
                  <a:srgbClr val="9CDCFE"/>
                </a:solidFill>
                <a:latin typeface="Consolas" panose="020B0609020204030204" pitchFamily="49" charset="0"/>
              </a:rPr>
              <a:t>$color1</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30%</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border-width</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10px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9CDCFE"/>
                </a:solidFill>
                <a:latin typeface="Consolas" panose="020B0609020204030204" pitchFamily="49" charset="0"/>
              </a:rPr>
              <a:t>-style</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solid</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endParaRPr lang="de-AT" sz="1200" b="0" dirty="0">
              <a:solidFill>
                <a:srgbClr val="D4D4D4"/>
              </a:solidFill>
              <a:effectLst/>
              <a:latin typeface="Consolas" panose="020B0609020204030204" pitchFamily="49" charset="0"/>
            </a:endParaRPr>
          </a:p>
        </p:txBody>
      </p:sp>
      <p:sp>
        <p:nvSpPr>
          <p:cNvPr id="5" name="Rechteck 4">
            <a:extLst>
              <a:ext uri="{FF2B5EF4-FFF2-40B4-BE49-F238E27FC236}">
                <a16:creationId xmlns:a16="http://schemas.microsoft.com/office/drawing/2014/main" id="{36DC5A40-83EB-43B2-B5E6-2C6425D13C97}"/>
              </a:ext>
            </a:extLst>
          </p:cNvPr>
          <p:cNvSpPr/>
          <p:nvPr/>
        </p:nvSpPr>
        <p:spPr>
          <a:xfrm>
            <a:off x="6949001" y="3945874"/>
            <a:ext cx="3958014" cy="1938992"/>
          </a:xfrm>
          <a:prstGeom prst="rect">
            <a:avLst/>
          </a:prstGeom>
          <a:solidFill>
            <a:schemeClr val="bg2">
              <a:lumMod val="25000"/>
            </a:schemeClr>
          </a:solidFill>
        </p:spPr>
        <p:txBody>
          <a:bodyPr wrap="square">
            <a:spAutoFit/>
          </a:bodyPr>
          <a:lstStyle/>
          <a:p>
            <a:r>
              <a:rPr lang="de-AT" sz="1200" dirty="0">
                <a:solidFill>
                  <a:srgbClr val="6A9955"/>
                </a:solidFill>
                <a:latin typeface="Consolas" panose="020B0609020204030204" pitchFamily="49" charset="0"/>
              </a:rPr>
              <a:t>//kompiliert zu</a:t>
            </a:r>
            <a:endParaRPr lang="de-AT" sz="1200" dirty="0">
              <a:solidFill>
                <a:srgbClr val="D4D4D4"/>
              </a:solidFill>
              <a:latin typeface="Consolas" panose="020B0609020204030204" pitchFamily="49" charset="0"/>
            </a:endParaRPr>
          </a:p>
          <a:p>
            <a:r>
              <a:rPr lang="de-AT" sz="1200" dirty="0" err="1">
                <a:solidFill>
                  <a:srgbClr val="D7BA7D"/>
                </a:solidFill>
                <a:latin typeface="Consolas" panose="020B0609020204030204" pitchFamily="49" charset="0"/>
              </a:rPr>
              <a:t>div:nth-of-type</a:t>
            </a:r>
            <a:r>
              <a:rPr lang="de-AT" sz="1200" dirty="0">
                <a:solidFill>
                  <a:srgbClr val="D4D4D4"/>
                </a:solidFill>
                <a:latin typeface="Consolas" panose="020B0609020204030204" pitchFamily="49" charset="0"/>
              </a:rPr>
              <a:t>(</a:t>
            </a:r>
            <a:r>
              <a:rPr lang="de-AT" sz="1200" dirty="0">
                <a:solidFill>
                  <a:srgbClr val="B5CEA8"/>
                </a:solidFill>
                <a:latin typeface="Consolas" panose="020B0609020204030204" pitchFamily="49" charset="0"/>
              </a:rPr>
              <a:t>1</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background</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red</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9CDCFE"/>
                </a:solidFill>
                <a:latin typeface="Consolas" panose="020B0609020204030204" pitchFamily="49" charset="0"/>
              </a:rPr>
              <a:t>-top-color</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#ff9999</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right</a:t>
            </a:r>
            <a:r>
              <a:rPr lang="de-AT" sz="1200" dirty="0">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#b30000</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left</a:t>
            </a:r>
            <a:r>
              <a:rPr lang="de-AT" sz="1200" dirty="0">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#ff4d4d</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bottom</a:t>
            </a:r>
            <a:r>
              <a:rPr lang="de-AT" sz="1200" dirty="0">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#660000</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border-width</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10px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9CDCFE"/>
                </a:solidFill>
                <a:latin typeface="Consolas" panose="020B0609020204030204" pitchFamily="49" charset="0"/>
              </a:rPr>
              <a:t>-style</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solid</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endParaRPr lang="de-AT" sz="1200" b="0" dirty="0">
              <a:solidFill>
                <a:srgbClr val="D4D4D4"/>
              </a:solidFill>
              <a:effectLst/>
              <a:latin typeface="Consolas" panose="020B0609020204030204" pitchFamily="49" charset="0"/>
            </a:endParaRPr>
          </a:p>
        </p:txBody>
      </p:sp>
      <p:sp>
        <p:nvSpPr>
          <p:cNvPr id="8" name="Textplatzhalter 1">
            <a:extLst>
              <a:ext uri="{FF2B5EF4-FFF2-40B4-BE49-F238E27FC236}">
                <a16:creationId xmlns:a16="http://schemas.microsoft.com/office/drawing/2014/main" id="{CE42F8DC-9037-4B07-9B88-9B26C9E4031A}"/>
              </a:ext>
            </a:extLst>
          </p:cNvPr>
          <p:cNvSpPr txBox="1">
            <a:spLocks/>
          </p:cNvSpPr>
          <p:nvPr/>
        </p:nvSpPr>
        <p:spPr>
          <a:xfrm>
            <a:off x="601359" y="2406386"/>
            <a:ext cx="4950826" cy="286232"/>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de-AT" sz="1400" kern="120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AT" b="1" dirty="0"/>
              <a:t>Farben manipulieren</a:t>
            </a:r>
          </a:p>
        </p:txBody>
      </p:sp>
    </p:spTree>
    <p:extLst>
      <p:ext uri="{BB962C8B-B14F-4D97-AF65-F5344CB8AC3E}">
        <p14:creationId xmlns:p14="http://schemas.microsoft.com/office/powerpoint/2010/main" val="221806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813A756-86CC-4043-94D4-F1A01CFEE039}"/>
              </a:ext>
            </a:extLst>
          </p:cNvPr>
          <p:cNvSpPr>
            <a:spLocks noGrp="1"/>
          </p:cNvSpPr>
          <p:nvPr>
            <p:ph type="body" sz="quarter" idx="14"/>
          </p:nvPr>
        </p:nvSpPr>
        <p:spPr>
          <a:xfrm>
            <a:off x="1186307" y="1455738"/>
            <a:ext cx="4175103" cy="286232"/>
          </a:xfrm>
        </p:spPr>
        <p:txBody>
          <a:bodyPr/>
          <a:lstStyle/>
          <a:p>
            <a:pPr marL="0" indent="0">
              <a:buNone/>
            </a:pPr>
            <a:r>
              <a:rPr lang="de-AT" b="1" dirty="0"/>
              <a:t>Farbton verändern</a:t>
            </a:r>
          </a:p>
        </p:txBody>
      </p:sp>
      <p:sp>
        <p:nvSpPr>
          <p:cNvPr id="3" name="Titel 2">
            <a:extLst>
              <a:ext uri="{FF2B5EF4-FFF2-40B4-BE49-F238E27FC236}">
                <a16:creationId xmlns:a16="http://schemas.microsoft.com/office/drawing/2014/main" id="{C415EA6F-8423-4081-B59E-CB8DFDDEF3D3}"/>
              </a:ext>
            </a:extLst>
          </p:cNvPr>
          <p:cNvSpPr>
            <a:spLocks noGrp="1"/>
          </p:cNvSpPr>
          <p:nvPr>
            <p:ph type="title"/>
          </p:nvPr>
        </p:nvSpPr>
        <p:spPr/>
        <p:txBody>
          <a:bodyPr/>
          <a:lstStyle/>
          <a:p>
            <a:r>
              <a:rPr lang="de-AT" dirty="0"/>
              <a:t>Möglichkeiten</a:t>
            </a:r>
          </a:p>
        </p:txBody>
      </p:sp>
      <p:sp>
        <p:nvSpPr>
          <p:cNvPr id="4" name="Rechteck 3">
            <a:extLst>
              <a:ext uri="{FF2B5EF4-FFF2-40B4-BE49-F238E27FC236}">
                <a16:creationId xmlns:a16="http://schemas.microsoft.com/office/drawing/2014/main" id="{C8DA83DE-90B5-48B6-AD15-53E60BD0EF70}"/>
              </a:ext>
            </a:extLst>
          </p:cNvPr>
          <p:cNvSpPr/>
          <p:nvPr/>
        </p:nvSpPr>
        <p:spPr>
          <a:xfrm>
            <a:off x="1186308" y="1828562"/>
            <a:ext cx="4175102" cy="1384995"/>
          </a:xfrm>
          <a:prstGeom prst="rect">
            <a:avLst/>
          </a:prstGeom>
          <a:solidFill>
            <a:schemeClr val="bg2">
              <a:lumMod val="25000"/>
            </a:schemeClr>
          </a:solidFill>
        </p:spPr>
        <p:txBody>
          <a:bodyPr wrap="square">
            <a:spAutoFit/>
          </a:bodyPr>
          <a:lstStyle/>
          <a:p>
            <a:r>
              <a:rPr lang="en-US" sz="1200" dirty="0">
                <a:solidFill>
                  <a:srgbClr val="9CDCFE"/>
                </a:solidFill>
                <a:latin typeface="Consolas" panose="020B0609020204030204" pitchFamily="49" charset="0"/>
              </a:rPr>
              <a:t>$color</a:t>
            </a:r>
            <a:r>
              <a:rPr lang="en-US" sz="1200" dirty="0">
                <a:solidFill>
                  <a:srgbClr val="D4D4D4"/>
                </a:solidFill>
                <a:latin typeface="Consolas" panose="020B0609020204030204" pitchFamily="49" charset="0"/>
              </a:rPr>
              <a:t>: </a:t>
            </a:r>
            <a:r>
              <a:rPr lang="en-US" sz="1200" dirty="0" err="1">
                <a:solidFill>
                  <a:srgbClr val="CE9178"/>
                </a:solidFill>
                <a:latin typeface="Consolas" panose="020B0609020204030204" pitchFamily="49" charset="0"/>
              </a:rPr>
              <a:t>steelblue</a:t>
            </a:r>
            <a:r>
              <a:rPr lang="en-US" sz="1200" dirty="0">
                <a:solidFill>
                  <a:srgbClr val="D4D4D4"/>
                </a:solidFill>
                <a:latin typeface="Consolas" panose="020B0609020204030204" pitchFamily="49" charset="0"/>
              </a:rPr>
              <a:t>;</a:t>
            </a:r>
          </a:p>
          <a:p>
            <a:r>
              <a:rPr lang="en-US" sz="1200" dirty="0" err="1">
                <a:solidFill>
                  <a:srgbClr val="D7BA7D"/>
                </a:solidFill>
                <a:latin typeface="Consolas" panose="020B0609020204030204" pitchFamily="49" charset="0"/>
              </a:rPr>
              <a:t>div:nth-of-type</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background</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adjust-hue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$color</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80%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a:p>
            <a:r>
              <a:rPr lang="en-US" sz="1200" dirty="0" err="1">
                <a:solidFill>
                  <a:srgbClr val="D7BA7D"/>
                </a:solidFill>
                <a:latin typeface="Consolas" panose="020B0609020204030204" pitchFamily="49" charset="0"/>
              </a:rPr>
              <a:t>div:nth-of-type</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2</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background</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saturate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$color</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-80%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5" name="Textplatzhalter 1">
            <a:extLst>
              <a:ext uri="{FF2B5EF4-FFF2-40B4-BE49-F238E27FC236}">
                <a16:creationId xmlns:a16="http://schemas.microsoft.com/office/drawing/2014/main" id="{0A1AE5FD-1C1E-4A66-A6A8-89E9511A1945}"/>
              </a:ext>
            </a:extLst>
          </p:cNvPr>
          <p:cNvSpPr txBox="1">
            <a:spLocks/>
          </p:cNvSpPr>
          <p:nvPr/>
        </p:nvSpPr>
        <p:spPr>
          <a:xfrm>
            <a:off x="1186308" y="3816940"/>
            <a:ext cx="4214573" cy="480131"/>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de-AT" sz="1400" kern="120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AT" b="1" dirty="0"/>
              <a:t>Es ist auch möglich die Sättigung einer Farbe zu verändern. </a:t>
            </a:r>
          </a:p>
        </p:txBody>
      </p:sp>
      <p:sp>
        <p:nvSpPr>
          <p:cNvPr id="6" name="Rechteck 5">
            <a:extLst>
              <a:ext uri="{FF2B5EF4-FFF2-40B4-BE49-F238E27FC236}">
                <a16:creationId xmlns:a16="http://schemas.microsoft.com/office/drawing/2014/main" id="{C8CBC8FC-EAE4-4516-B0D2-29B40FDC6BC2}"/>
              </a:ext>
            </a:extLst>
          </p:cNvPr>
          <p:cNvSpPr/>
          <p:nvPr/>
        </p:nvSpPr>
        <p:spPr>
          <a:xfrm>
            <a:off x="1186308" y="4333231"/>
            <a:ext cx="4214573" cy="1384995"/>
          </a:xfrm>
          <a:prstGeom prst="rect">
            <a:avLst/>
          </a:prstGeom>
          <a:solidFill>
            <a:schemeClr val="bg2">
              <a:lumMod val="25000"/>
            </a:schemeClr>
          </a:solidFill>
          <a:ln w="28575">
            <a:solidFill>
              <a:schemeClr val="bg1"/>
            </a:solidFill>
          </a:ln>
        </p:spPr>
        <p:txBody>
          <a:bodyPr wrap="square">
            <a:spAutoFit/>
          </a:bodyPr>
          <a:lstStyle/>
          <a:p>
            <a:r>
              <a:rPr lang="en-US" sz="1200" dirty="0">
                <a:solidFill>
                  <a:srgbClr val="9CDCFE"/>
                </a:solidFill>
                <a:latin typeface="Consolas" panose="020B0609020204030204" pitchFamily="49" charset="0"/>
              </a:rPr>
              <a:t>$color</a:t>
            </a:r>
            <a:r>
              <a:rPr lang="en-US" sz="1200" dirty="0">
                <a:solidFill>
                  <a:srgbClr val="D4D4D4"/>
                </a:solidFill>
                <a:latin typeface="Consolas" panose="020B0609020204030204" pitchFamily="49" charset="0"/>
              </a:rPr>
              <a:t>: </a:t>
            </a:r>
            <a:r>
              <a:rPr lang="en-US" sz="1200" dirty="0" err="1">
                <a:solidFill>
                  <a:srgbClr val="CE9178"/>
                </a:solidFill>
                <a:latin typeface="Consolas" panose="020B0609020204030204" pitchFamily="49" charset="0"/>
              </a:rPr>
              <a:t>steelblue</a:t>
            </a:r>
            <a:r>
              <a:rPr lang="en-US" sz="1200" dirty="0">
                <a:solidFill>
                  <a:srgbClr val="D4D4D4"/>
                </a:solidFill>
                <a:latin typeface="Consolas" panose="020B0609020204030204" pitchFamily="49" charset="0"/>
              </a:rPr>
              <a:t>;</a:t>
            </a:r>
          </a:p>
          <a:p>
            <a:r>
              <a:rPr lang="en-US" sz="1200" dirty="0" err="1">
                <a:solidFill>
                  <a:srgbClr val="D7BA7D"/>
                </a:solidFill>
                <a:latin typeface="Consolas" panose="020B0609020204030204" pitchFamily="49" charset="0"/>
              </a:rPr>
              <a:t>div:nth-of-type</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background</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desaturate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$color</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50%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a:p>
            <a:r>
              <a:rPr lang="en-US" sz="1200" dirty="0" err="1">
                <a:solidFill>
                  <a:srgbClr val="D7BA7D"/>
                </a:solidFill>
                <a:latin typeface="Consolas" panose="020B0609020204030204" pitchFamily="49" charset="0"/>
              </a:rPr>
              <a:t>div:nth-of-type</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2</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background</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saturate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$color</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50%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7" name="Textplatzhalter 1">
            <a:extLst>
              <a:ext uri="{FF2B5EF4-FFF2-40B4-BE49-F238E27FC236}">
                <a16:creationId xmlns:a16="http://schemas.microsoft.com/office/drawing/2014/main" id="{98A21CEE-6DEF-4295-89BE-963E62F9ABCA}"/>
              </a:ext>
            </a:extLst>
          </p:cNvPr>
          <p:cNvSpPr txBox="1">
            <a:spLocks/>
          </p:cNvSpPr>
          <p:nvPr/>
        </p:nvSpPr>
        <p:spPr>
          <a:xfrm>
            <a:off x="6593766" y="1455738"/>
            <a:ext cx="4175103" cy="286232"/>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de-AT" sz="1400" kern="120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AT" b="1" dirty="0"/>
              <a:t>Farbe invertieren</a:t>
            </a:r>
          </a:p>
        </p:txBody>
      </p:sp>
      <p:sp>
        <p:nvSpPr>
          <p:cNvPr id="8" name="Rechteck 7">
            <a:extLst>
              <a:ext uri="{FF2B5EF4-FFF2-40B4-BE49-F238E27FC236}">
                <a16:creationId xmlns:a16="http://schemas.microsoft.com/office/drawing/2014/main" id="{38A50D9C-0FCE-4EB9-AC8F-89A61CCAB32C}"/>
              </a:ext>
            </a:extLst>
          </p:cNvPr>
          <p:cNvSpPr/>
          <p:nvPr/>
        </p:nvSpPr>
        <p:spPr>
          <a:xfrm>
            <a:off x="6593766" y="1828562"/>
            <a:ext cx="4175102" cy="830997"/>
          </a:xfrm>
          <a:prstGeom prst="rect">
            <a:avLst/>
          </a:prstGeom>
          <a:solidFill>
            <a:schemeClr val="bg2">
              <a:lumMod val="25000"/>
            </a:schemeClr>
          </a:solidFill>
        </p:spPr>
        <p:txBody>
          <a:bodyPr wrap="square">
            <a:spAutoFit/>
          </a:bodyPr>
          <a:lstStyle/>
          <a:p>
            <a:r>
              <a:rPr lang="en-US" sz="1200" dirty="0">
                <a:solidFill>
                  <a:srgbClr val="9CDCFE"/>
                </a:solidFill>
                <a:latin typeface="Consolas" panose="020B0609020204030204" pitchFamily="49" charset="0"/>
              </a:rPr>
              <a:t>$color</a:t>
            </a:r>
            <a:r>
              <a:rPr lang="en-US" sz="1200" dirty="0">
                <a:solidFill>
                  <a:srgbClr val="D4D4D4"/>
                </a:solidFill>
                <a:latin typeface="Consolas" panose="020B0609020204030204" pitchFamily="49" charset="0"/>
              </a:rPr>
              <a:t>: </a:t>
            </a:r>
            <a:r>
              <a:rPr lang="en-US" sz="1200" dirty="0" err="1">
                <a:solidFill>
                  <a:srgbClr val="CE9178"/>
                </a:solidFill>
                <a:latin typeface="Consolas" panose="020B0609020204030204" pitchFamily="49" charset="0"/>
              </a:rPr>
              <a:t>steelblue</a:t>
            </a:r>
            <a:r>
              <a:rPr lang="en-US" sz="1200" dirty="0">
                <a:solidFill>
                  <a:srgbClr val="D4D4D4"/>
                </a:solidFill>
                <a:latin typeface="Consolas" panose="020B0609020204030204" pitchFamily="49" charset="0"/>
              </a:rPr>
              <a:t>;</a:t>
            </a:r>
          </a:p>
          <a:p>
            <a:r>
              <a:rPr lang="en-US" sz="1200" dirty="0" err="1">
                <a:solidFill>
                  <a:srgbClr val="D7BA7D"/>
                </a:solidFill>
                <a:latin typeface="Consolas" panose="020B0609020204030204" pitchFamily="49" charset="0"/>
              </a:rPr>
              <a:t>div:nth-of-type</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border</a:t>
            </a:r>
            <a:r>
              <a:rPr lang="en-US" sz="1200" dirty="0">
                <a:solidFill>
                  <a:srgbClr val="D4D4D4"/>
                </a:solidFill>
                <a:latin typeface="Consolas" panose="020B0609020204030204" pitchFamily="49" charset="0"/>
              </a:rPr>
              <a:t>: 10px solid </a:t>
            </a:r>
            <a:r>
              <a:rPr lang="en-US" sz="1200" dirty="0">
                <a:solidFill>
                  <a:srgbClr val="DCDCAA"/>
                </a:solidFill>
                <a:latin typeface="Consolas" panose="020B0609020204030204" pitchFamily="49" charset="0"/>
              </a:rPr>
              <a:t>invert</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$color</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9" name="Textplatzhalter 1">
            <a:extLst>
              <a:ext uri="{FF2B5EF4-FFF2-40B4-BE49-F238E27FC236}">
                <a16:creationId xmlns:a16="http://schemas.microsoft.com/office/drawing/2014/main" id="{BE774B82-5BC3-4F96-A221-5720B38D303C}"/>
              </a:ext>
            </a:extLst>
          </p:cNvPr>
          <p:cNvSpPr txBox="1">
            <a:spLocks/>
          </p:cNvSpPr>
          <p:nvPr/>
        </p:nvSpPr>
        <p:spPr>
          <a:xfrm>
            <a:off x="6593766" y="3056176"/>
            <a:ext cx="4175103" cy="286232"/>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de-AT" sz="1400" kern="120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AT" b="1" dirty="0"/>
              <a:t>Komplementärfarben erzeugen</a:t>
            </a:r>
          </a:p>
        </p:txBody>
      </p:sp>
      <p:sp>
        <p:nvSpPr>
          <p:cNvPr id="10" name="Rechteck 9">
            <a:extLst>
              <a:ext uri="{FF2B5EF4-FFF2-40B4-BE49-F238E27FC236}">
                <a16:creationId xmlns:a16="http://schemas.microsoft.com/office/drawing/2014/main" id="{8498A7E7-96B3-439E-86A3-4ED6030C3F7E}"/>
              </a:ext>
            </a:extLst>
          </p:cNvPr>
          <p:cNvSpPr/>
          <p:nvPr/>
        </p:nvSpPr>
        <p:spPr>
          <a:xfrm>
            <a:off x="6593766" y="3429000"/>
            <a:ext cx="4175102" cy="830997"/>
          </a:xfrm>
          <a:prstGeom prst="rect">
            <a:avLst/>
          </a:prstGeom>
          <a:solidFill>
            <a:schemeClr val="bg2">
              <a:lumMod val="25000"/>
            </a:schemeClr>
          </a:solidFill>
        </p:spPr>
        <p:txBody>
          <a:bodyPr wrap="square">
            <a:spAutoFit/>
          </a:bodyPr>
          <a:lstStyle/>
          <a:p>
            <a:r>
              <a:rPr lang="en-US" sz="1200" dirty="0">
                <a:solidFill>
                  <a:srgbClr val="9CDCFE"/>
                </a:solidFill>
                <a:latin typeface="Consolas" panose="020B0609020204030204" pitchFamily="49" charset="0"/>
              </a:rPr>
              <a:t>$color</a:t>
            </a:r>
            <a:r>
              <a:rPr lang="en-US" sz="1200" dirty="0">
                <a:solidFill>
                  <a:srgbClr val="D4D4D4"/>
                </a:solidFill>
                <a:latin typeface="Consolas" panose="020B0609020204030204" pitchFamily="49" charset="0"/>
              </a:rPr>
              <a:t>: </a:t>
            </a:r>
            <a:r>
              <a:rPr lang="en-US" sz="1200" dirty="0" err="1">
                <a:solidFill>
                  <a:srgbClr val="CE9178"/>
                </a:solidFill>
                <a:latin typeface="Consolas" panose="020B0609020204030204" pitchFamily="49" charset="0"/>
              </a:rPr>
              <a:t>steelblue</a:t>
            </a:r>
            <a:r>
              <a:rPr lang="en-US" sz="1200" dirty="0">
                <a:solidFill>
                  <a:srgbClr val="D4D4D4"/>
                </a:solidFill>
                <a:latin typeface="Consolas" panose="020B0609020204030204" pitchFamily="49" charset="0"/>
              </a:rPr>
              <a:t>;</a:t>
            </a:r>
          </a:p>
          <a:p>
            <a:r>
              <a:rPr lang="en-US" sz="1200" dirty="0" err="1">
                <a:solidFill>
                  <a:srgbClr val="D7BA7D"/>
                </a:solidFill>
                <a:latin typeface="Consolas" panose="020B0609020204030204" pitchFamily="49" charset="0"/>
              </a:rPr>
              <a:t>div:nth-of-type</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background</a:t>
            </a:r>
            <a:r>
              <a:rPr lang="en-US" sz="1200" dirty="0">
                <a:solidFill>
                  <a:srgbClr val="D4D4D4"/>
                </a:solidFill>
                <a:latin typeface="Consolas" panose="020B0609020204030204" pitchFamily="49" charset="0"/>
              </a:rPr>
              <a:t>: complement(</a:t>
            </a:r>
            <a:r>
              <a:rPr lang="en-US" sz="1200" dirty="0">
                <a:solidFill>
                  <a:srgbClr val="9CDCFE"/>
                </a:solidFill>
                <a:latin typeface="Consolas" panose="020B0609020204030204" pitchFamily="49" charset="0"/>
              </a:rPr>
              <a:t>$color</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11" name="Textplatzhalter 1">
            <a:extLst>
              <a:ext uri="{FF2B5EF4-FFF2-40B4-BE49-F238E27FC236}">
                <a16:creationId xmlns:a16="http://schemas.microsoft.com/office/drawing/2014/main" id="{BA902671-8234-4CCC-899F-F31D1F68AAA4}"/>
              </a:ext>
            </a:extLst>
          </p:cNvPr>
          <p:cNvSpPr txBox="1">
            <a:spLocks/>
          </p:cNvSpPr>
          <p:nvPr/>
        </p:nvSpPr>
        <p:spPr>
          <a:xfrm>
            <a:off x="6593766" y="4552384"/>
            <a:ext cx="4175103" cy="286232"/>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de-AT" sz="1400" kern="120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AT" b="1" dirty="0"/>
              <a:t>Farben in Graustufen umrechnen</a:t>
            </a:r>
          </a:p>
        </p:txBody>
      </p:sp>
      <p:sp>
        <p:nvSpPr>
          <p:cNvPr id="12" name="Rechteck 11">
            <a:extLst>
              <a:ext uri="{FF2B5EF4-FFF2-40B4-BE49-F238E27FC236}">
                <a16:creationId xmlns:a16="http://schemas.microsoft.com/office/drawing/2014/main" id="{6F7818A8-E47A-49C1-A335-99166C49665F}"/>
              </a:ext>
            </a:extLst>
          </p:cNvPr>
          <p:cNvSpPr/>
          <p:nvPr/>
        </p:nvSpPr>
        <p:spPr>
          <a:xfrm>
            <a:off x="6593766" y="4925208"/>
            <a:ext cx="4175102" cy="830997"/>
          </a:xfrm>
          <a:prstGeom prst="rect">
            <a:avLst/>
          </a:prstGeom>
          <a:solidFill>
            <a:schemeClr val="bg2">
              <a:lumMod val="25000"/>
            </a:schemeClr>
          </a:solidFill>
        </p:spPr>
        <p:txBody>
          <a:bodyPr wrap="square">
            <a:spAutoFit/>
          </a:bodyPr>
          <a:lstStyle/>
          <a:p>
            <a:r>
              <a:rPr lang="en-US" sz="1200" dirty="0">
                <a:solidFill>
                  <a:srgbClr val="9CDCFE"/>
                </a:solidFill>
                <a:latin typeface="Consolas" panose="020B0609020204030204" pitchFamily="49" charset="0"/>
              </a:rPr>
              <a:t>$color</a:t>
            </a:r>
            <a:r>
              <a:rPr lang="en-US" sz="1200" dirty="0">
                <a:solidFill>
                  <a:srgbClr val="D4D4D4"/>
                </a:solidFill>
                <a:latin typeface="Consolas" panose="020B0609020204030204" pitchFamily="49" charset="0"/>
              </a:rPr>
              <a:t>: </a:t>
            </a:r>
            <a:r>
              <a:rPr lang="en-US" sz="1200" dirty="0" err="1">
                <a:solidFill>
                  <a:srgbClr val="CE9178"/>
                </a:solidFill>
                <a:latin typeface="Consolas" panose="020B0609020204030204" pitchFamily="49" charset="0"/>
              </a:rPr>
              <a:t>steelblue</a:t>
            </a:r>
            <a:r>
              <a:rPr lang="en-US" sz="1200" dirty="0">
                <a:solidFill>
                  <a:srgbClr val="D4D4D4"/>
                </a:solidFill>
                <a:latin typeface="Consolas" panose="020B0609020204030204" pitchFamily="49" charset="0"/>
              </a:rPr>
              <a:t>;</a:t>
            </a:r>
          </a:p>
          <a:p>
            <a:r>
              <a:rPr lang="en-US" sz="1200" dirty="0" err="1">
                <a:solidFill>
                  <a:srgbClr val="D7BA7D"/>
                </a:solidFill>
                <a:latin typeface="Consolas" panose="020B0609020204030204" pitchFamily="49" charset="0"/>
              </a:rPr>
              <a:t>div:nth-of-type</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background</a:t>
            </a:r>
            <a:r>
              <a:rPr lang="en-US" sz="1200" dirty="0">
                <a:solidFill>
                  <a:srgbClr val="D4D4D4"/>
                </a:solidFill>
                <a:latin typeface="Consolas" panose="020B0609020204030204" pitchFamily="49" charset="0"/>
              </a:rPr>
              <a:t>: grayscale(</a:t>
            </a:r>
            <a:r>
              <a:rPr lang="en-US" sz="1200" dirty="0">
                <a:solidFill>
                  <a:srgbClr val="9CDCFE"/>
                </a:solidFill>
                <a:latin typeface="Consolas" panose="020B0609020204030204" pitchFamily="49" charset="0"/>
              </a:rPr>
              <a:t>$color</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59899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1">
            <a:extLst>
              <a:ext uri="{FF2B5EF4-FFF2-40B4-BE49-F238E27FC236}">
                <a16:creationId xmlns:a16="http://schemas.microsoft.com/office/drawing/2014/main" id="{C0F9E1DF-1386-4779-AF79-4C87295356BA}"/>
              </a:ext>
            </a:extLst>
          </p:cNvPr>
          <p:cNvSpPr>
            <a:spLocks noGrp="1"/>
          </p:cNvSpPr>
          <p:nvPr>
            <p:ph type="body" sz="quarter" idx="14"/>
          </p:nvPr>
        </p:nvSpPr>
        <p:spPr>
          <a:xfrm>
            <a:off x="486031" y="1455738"/>
            <a:ext cx="4473147" cy="1965666"/>
          </a:xfrm>
        </p:spPr>
        <p:txBody>
          <a:bodyPr/>
          <a:lstStyle/>
          <a:p>
            <a:pPr marL="0" indent="0">
              <a:buNone/>
            </a:pPr>
            <a:r>
              <a:rPr lang="de-AT" b="1" dirty="0"/>
              <a:t>Deckkraft und Farbmodus verändern</a:t>
            </a:r>
          </a:p>
          <a:p>
            <a:pPr marL="0" indent="0">
              <a:buNone/>
            </a:pPr>
            <a:r>
              <a:rPr lang="de-AT" dirty="0"/>
              <a:t>Es ist auch möglich die Deckkraft von Farben zu verändern - selbst wenn innerhalb der Variablen die Farbe in einem Farbmodus angegeben wurde, der keine Transparenzen zulässt (z. B. als Hexadezimalzahl). Das folgende Beispiel nutzt das RGBA-Farbmodell (Rot, Grün, Blau, Alpha-Transparenz) zum Bestimmung der Transparenz. Ein Wert von .6 entspricht 60%.</a:t>
            </a:r>
          </a:p>
        </p:txBody>
      </p:sp>
      <p:sp>
        <p:nvSpPr>
          <p:cNvPr id="5" name="Titel 2">
            <a:extLst>
              <a:ext uri="{FF2B5EF4-FFF2-40B4-BE49-F238E27FC236}">
                <a16:creationId xmlns:a16="http://schemas.microsoft.com/office/drawing/2014/main" id="{667F192D-DC3D-43D1-860D-80B4D7B90B02}"/>
              </a:ext>
            </a:extLst>
          </p:cNvPr>
          <p:cNvSpPr>
            <a:spLocks noGrp="1"/>
          </p:cNvSpPr>
          <p:nvPr>
            <p:ph type="title"/>
          </p:nvPr>
        </p:nvSpPr>
        <p:spPr>
          <a:xfrm>
            <a:off x="486032" y="222423"/>
            <a:ext cx="4473147" cy="547319"/>
          </a:xfrm>
        </p:spPr>
        <p:txBody>
          <a:bodyPr/>
          <a:lstStyle/>
          <a:p>
            <a:r>
              <a:rPr lang="de-AT" dirty="0"/>
              <a:t>Möglichkeiten</a:t>
            </a:r>
          </a:p>
        </p:txBody>
      </p:sp>
      <p:sp>
        <p:nvSpPr>
          <p:cNvPr id="6" name="Rechteck 5">
            <a:extLst>
              <a:ext uri="{FF2B5EF4-FFF2-40B4-BE49-F238E27FC236}">
                <a16:creationId xmlns:a16="http://schemas.microsoft.com/office/drawing/2014/main" id="{546E4BB6-2272-4F61-A928-9157E4BF0837}"/>
              </a:ext>
            </a:extLst>
          </p:cNvPr>
          <p:cNvSpPr/>
          <p:nvPr/>
        </p:nvSpPr>
        <p:spPr>
          <a:xfrm>
            <a:off x="486030" y="3497739"/>
            <a:ext cx="4471131" cy="830997"/>
          </a:xfrm>
          <a:prstGeom prst="rect">
            <a:avLst/>
          </a:prstGeom>
          <a:solidFill>
            <a:schemeClr val="bg2">
              <a:lumMod val="25000"/>
            </a:schemeClr>
          </a:solidFill>
        </p:spPr>
        <p:txBody>
          <a:bodyPr wrap="square">
            <a:spAutoFit/>
          </a:bodyPr>
          <a:lstStyle/>
          <a:p>
            <a:r>
              <a:rPr lang="en-US" sz="1200" dirty="0">
                <a:solidFill>
                  <a:srgbClr val="9CDCFE"/>
                </a:solidFill>
                <a:latin typeface="Consolas" panose="020B0609020204030204" pitchFamily="49" charset="0"/>
              </a:rPr>
              <a:t>$color</a:t>
            </a:r>
            <a:r>
              <a:rPr lang="en-US" sz="1200" dirty="0">
                <a:solidFill>
                  <a:srgbClr val="D4D4D4"/>
                </a:solidFill>
                <a:latin typeface="Consolas" panose="020B0609020204030204" pitchFamily="49" charset="0"/>
              </a:rPr>
              <a:t>: </a:t>
            </a:r>
            <a:r>
              <a:rPr lang="en-US" sz="1200" dirty="0" err="1">
                <a:solidFill>
                  <a:srgbClr val="CE9178"/>
                </a:solidFill>
                <a:latin typeface="Consolas" panose="020B0609020204030204" pitchFamily="49" charset="0"/>
              </a:rPr>
              <a:t>steelblue</a:t>
            </a:r>
            <a:r>
              <a:rPr lang="en-US" sz="1200" dirty="0">
                <a:solidFill>
                  <a:srgbClr val="D4D4D4"/>
                </a:solidFill>
                <a:latin typeface="Consolas" panose="020B0609020204030204" pitchFamily="49" charset="0"/>
              </a:rPr>
              <a:t>;</a:t>
            </a:r>
          </a:p>
          <a:p>
            <a:r>
              <a:rPr lang="en-US" sz="1200" dirty="0" err="1">
                <a:solidFill>
                  <a:srgbClr val="D7BA7D"/>
                </a:solidFill>
                <a:latin typeface="Consolas" panose="020B0609020204030204" pitchFamily="49" charset="0"/>
              </a:rPr>
              <a:t>div:nth-of-type</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background</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rgba</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$color</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.6</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9" name="Textplatzhalter 1">
            <a:extLst>
              <a:ext uri="{FF2B5EF4-FFF2-40B4-BE49-F238E27FC236}">
                <a16:creationId xmlns:a16="http://schemas.microsoft.com/office/drawing/2014/main" id="{26A4DF62-2570-4DDE-9583-979C3E1BC112}"/>
              </a:ext>
            </a:extLst>
          </p:cNvPr>
          <p:cNvSpPr txBox="1">
            <a:spLocks/>
          </p:cNvSpPr>
          <p:nvPr/>
        </p:nvSpPr>
        <p:spPr>
          <a:xfrm>
            <a:off x="6508247" y="483510"/>
            <a:ext cx="4175103" cy="286232"/>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de-AT" sz="1400" kern="120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AT" b="1" dirty="0"/>
              <a:t>Farbe invertieren</a:t>
            </a:r>
          </a:p>
        </p:txBody>
      </p:sp>
      <p:sp>
        <p:nvSpPr>
          <p:cNvPr id="10" name="Rechteck 9">
            <a:extLst>
              <a:ext uri="{FF2B5EF4-FFF2-40B4-BE49-F238E27FC236}">
                <a16:creationId xmlns:a16="http://schemas.microsoft.com/office/drawing/2014/main" id="{C3B36E1D-21AD-4DB6-A791-920070156E4A}"/>
              </a:ext>
            </a:extLst>
          </p:cNvPr>
          <p:cNvSpPr/>
          <p:nvPr/>
        </p:nvSpPr>
        <p:spPr>
          <a:xfrm>
            <a:off x="6508247" y="856334"/>
            <a:ext cx="4175102" cy="830997"/>
          </a:xfrm>
          <a:prstGeom prst="rect">
            <a:avLst/>
          </a:prstGeom>
          <a:solidFill>
            <a:schemeClr val="bg2">
              <a:lumMod val="25000"/>
            </a:schemeClr>
          </a:solidFill>
        </p:spPr>
        <p:txBody>
          <a:bodyPr wrap="square">
            <a:spAutoFit/>
          </a:bodyPr>
          <a:lstStyle/>
          <a:p>
            <a:r>
              <a:rPr lang="en-US" sz="1200" dirty="0">
                <a:solidFill>
                  <a:srgbClr val="9CDCFE"/>
                </a:solidFill>
                <a:latin typeface="Consolas" panose="020B0609020204030204" pitchFamily="49" charset="0"/>
              </a:rPr>
              <a:t>$color</a:t>
            </a:r>
            <a:r>
              <a:rPr lang="en-US" sz="1200" dirty="0">
                <a:solidFill>
                  <a:srgbClr val="D4D4D4"/>
                </a:solidFill>
                <a:latin typeface="Consolas" panose="020B0609020204030204" pitchFamily="49" charset="0"/>
              </a:rPr>
              <a:t>: </a:t>
            </a:r>
            <a:r>
              <a:rPr lang="en-US" sz="1200" dirty="0" err="1">
                <a:solidFill>
                  <a:srgbClr val="CE9178"/>
                </a:solidFill>
                <a:latin typeface="Consolas" panose="020B0609020204030204" pitchFamily="49" charset="0"/>
              </a:rPr>
              <a:t>steelblue</a:t>
            </a:r>
            <a:r>
              <a:rPr lang="en-US" sz="1200" dirty="0">
                <a:solidFill>
                  <a:srgbClr val="D4D4D4"/>
                </a:solidFill>
                <a:latin typeface="Consolas" panose="020B0609020204030204" pitchFamily="49" charset="0"/>
              </a:rPr>
              <a:t>;</a:t>
            </a:r>
          </a:p>
          <a:p>
            <a:r>
              <a:rPr lang="en-US" sz="1200" dirty="0" err="1">
                <a:solidFill>
                  <a:srgbClr val="D7BA7D"/>
                </a:solidFill>
                <a:latin typeface="Consolas" panose="020B0609020204030204" pitchFamily="49" charset="0"/>
              </a:rPr>
              <a:t>div:nth-of-type</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border</a:t>
            </a:r>
            <a:r>
              <a:rPr lang="en-US" sz="1200" dirty="0">
                <a:solidFill>
                  <a:srgbClr val="D4D4D4"/>
                </a:solidFill>
                <a:latin typeface="Consolas" panose="020B0609020204030204" pitchFamily="49" charset="0"/>
              </a:rPr>
              <a:t>: 10px solid </a:t>
            </a:r>
            <a:r>
              <a:rPr lang="en-US" sz="1200" dirty="0">
                <a:solidFill>
                  <a:srgbClr val="DCDCAA"/>
                </a:solidFill>
                <a:latin typeface="Consolas" panose="020B0609020204030204" pitchFamily="49" charset="0"/>
              </a:rPr>
              <a:t>invert</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$color</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11" name="Textplatzhalter 1">
            <a:extLst>
              <a:ext uri="{FF2B5EF4-FFF2-40B4-BE49-F238E27FC236}">
                <a16:creationId xmlns:a16="http://schemas.microsoft.com/office/drawing/2014/main" id="{0049C0B4-CB42-4A4A-88FE-AA725747664D}"/>
              </a:ext>
            </a:extLst>
          </p:cNvPr>
          <p:cNvSpPr txBox="1">
            <a:spLocks/>
          </p:cNvSpPr>
          <p:nvPr/>
        </p:nvSpPr>
        <p:spPr>
          <a:xfrm>
            <a:off x="6508247" y="2083948"/>
            <a:ext cx="4175103" cy="286232"/>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de-AT" sz="1400" kern="120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AT" b="1" dirty="0"/>
              <a:t>Komplementärfarben erzeugen</a:t>
            </a:r>
          </a:p>
        </p:txBody>
      </p:sp>
      <p:sp>
        <p:nvSpPr>
          <p:cNvPr id="12" name="Rechteck 11">
            <a:extLst>
              <a:ext uri="{FF2B5EF4-FFF2-40B4-BE49-F238E27FC236}">
                <a16:creationId xmlns:a16="http://schemas.microsoft.com/office/drawing/2014/main" id="{AA5A1E4B-9F73-4B5E-A17F-B4CE3093A093}"/>
              </a:ext>
            </a:extLst>
          </p:cNvPr>
          <p:cNvSpPr/>
          <p:nvPr/>
        </p:nvSpPr>
        <p:spPr>
          <a:xfrm>
            <a:off x="6508247" y="2456772"/>
            <a:ext cx="4175102" cy="830997"/>
          </a:xfrm>
          <a:prstGeom prst="rect">
            <a:avLst/>
          </a:prstGeom>
          <a:solidFill>
            <a:schemeClr val="bg2">
              <a:lumMod val="25000"/>
            </a:schemeClr>
          </a:solidFill>
        </p:spPr>
        <p:txBody>
          <a:bodyPr wrap="square">
            <a:spAutoFit/>
          </a:bodyPr>
          <a:lstStyle/>
          <a:p>
            <a:r>
              <a:rPr lang="en-US" sz="1200" dirty="0">
                <a:solidFill>
                  <a:srgbClr val="9CDCFE"/>
                </a:solidFill>
                <a:latin typeface="Consolas" panose="020B0609020204030204" pitchFamily="49" charset="0"/>
              </a:rPr>
              <a:t>$color</a:t>
            </a:r>
            <a:r>
              <a:rPr lang="en-US" sz="1200" dirty="0">
                <a:solidFill>
                  <a:srgbClr val="D4D4D4"/>
                </a:solidFill>
                <a:latin typeface="Consolas" panose="020B0609020204030204" pitchFamily="49" charset="0"/>
              </a:rPr>
              <a:t>: </a:t>
            </a:r>
            <a:r>
              <a:rPr lang="en-US" sz="1200" dirty="0" err="1">
                <a:solidFill>
                  <a:srgbClr val="CE9178"/>
                </a:solidFill>
                <a:latin typeface="Consolas" panose="020B0609020204030204" pitchFamily="49" charset="0"/>
              </a:rPr>
              <a:t>steelblue</a:t>
            </a:r>
            <a:r>
              <a:rPr lang="en-US" sz="1200" dirty="0">
                <a:solidFill>
                  <a:srgbClr val="D4D4D4"/>
                </a:solidFill>
                <a:latin typeface="Consolas" panose="020B0609020204030204" pitchFamily="49" charset="0"/>
              </a:rPr>
              <a:t>;</a:t>
            </a:r>
          </a:p>
          <a:p>
            <a:r>
              <a:rPr lang="en-US" sz="1200" dirty="0" err="1">
                <a:solidFill>
                  <a:srgbClr val="D7BA7D"/>
                </a:solidFill>
                <a:latin typeface="Consolas" panose="020B0609020204030204" pitchFamily="49" charset="0"/>
              </a:rPr>
              <a:t>div:nth-of-type</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background</a:t>
            </a:r>
            <a:r>
              <a:rPr lang="en-US" sz="1200" dirty="0">
                <a:solidFill>
                  <a:srgbClr val="D4D4D4"/>
                </a:solidFill>
                <a:latin typeface="Consolas" panose="020B0609020204030204" pitchFamily="49" charset="0"/>
              </a:rPr>
              <a:t>: complement(</a:t>
            </a:r>
            <a:r>
              <a:rPr lang="en-US" sz="1200" dirty="0">
                <a:solidFill>
                  <a:srgbClr val="9CDCFE"/>
                </a:solidFill>
                <a:latin typeface="Consolas" panose="020B0609020204030204" pitchFamily="49" charset="0"/>
              </a:rPr>
              <a:t>$color</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13" name="Textplatzhalter 1">
            <a:extLst>
              <a:ext uri="{FF2B5EF4-FFF2-40B4-BE49-F238E27FC236}">
                <a16:creationId xmlns:a16="http://schemas.microsoft.com/office/drawing/2014/main" id="{45F65181-3BDF-4E5A-B2FE-C7A0A1589DAD}"/>
              </a:ext>
            </a:extLst>
          </p:cNvPr>
          <p:cNvSpPr txBox="1">
            <a:spLocks/>
          </p:cNvSpPr>
          <p:nvPr/>
        </p:nvSpPr>
        <p:spPr>
          <a:xfrm>
            <a:off x="633720" y="4677374"/>
            <a:ext cx="4175103" cy="286232"/>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de-AT" sz="1400" kern="120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AT" b="1" dirty="0"/>
              <a:t>Farben in Graustufen umrechnen</a:t>
            </a:r>
          </a:p>
        </p:txBody>
      </p:sp>
      <p:sp>
        <p:nvSpPr>
          <p:cNvPr id="14" name="Rechteck 13">
            <a:extLst>
              <a:ext uri="{FF2B5EF4-FFF2-40B4-BE49-F238E27FC236}">
                <a16:creationId xmlns:a16="http://schemas.microsoft.com/office/drawing/2014/main" id="{F696A8CB-8283-4604-8308-4F0D25E72B60}"/>
              </a:ext>
            </a:extLst>
          </p:cNvPr>
          <p:cNvSpPr/>
          <p:nvPr/>
        </p:nvSpPr>
        <p:spPr>
          <a:xfrm>
            <a:off x="633720" y="5050198"/>
            <a:ext cx="4175102" cy="830997"/>
          </a:xfrm>
          <a:prstGeom prst="rect">
            <a:avLst/>
          </a:prstGeom>
          <a:solidFill>
            <a:schemeClr val="bg2">
              <a:lumMod val="25000"/>
            </a:schemeClr>
          </a:solidFill>
        </p:spPr>
        <p:txBody>
          <a:bodyPr wrap="square">
            <a:spAutoFit/>
          </a:bodyPr>
          <a:lstStyle/>
          <a:p>
            <a:r>
              <a:rPr lang="en-US" sz="1200" dirty="0">
                <a:solidFill>
                  <a:srgbClr val="9CDCFE"/>
                </a:solidFill>
                <a:latin typeface="Consolas" panose="020B0609020204030204" pitchFamily="49" charset="0"/>
              </a:rPr>
              <a:t>$color</a:t>
            </a:r>
            <a:r>
              <a:rPr lang="en-US" sz="1200" dirty="0">
                <a:solidFill>
                  <a:srgbClr val="D4D4D4"/>
                </a:solidFill>
                <a:latin typeface="Consolas" panose="020B0609020204030204" pitchFamily="49" charset="0"/>
              </a:rPr>
              <a:t>: </a:t>
            </a:r>
            <a:r>
              <a:rPr lang="en-US" sz="1200" dirty="0" err="1">
                <a:solidFill>
                  <a:srgbClr val="CE9178"/>
                </a:solidFill>
                <a:latin typeface="Consolas" panose="020B0609020204030204" pitchFamily="49" charset="0"/>
              </a:rPr>
              <a:t>steelblue</a:t>
            </a:r>
            <a:r>
              <a:rPr lang="en-US" sz="1200" dirty="0">
                <a:solidFill>
                  <a:srgbClr val="D4D4D4"/>
                </a:solidFill>
                <a:latin typeface="Consolas" panose="020B0609020204030204" pitchFamily="49" charset="0"/>
              </a:rPr>
              <a:t>;</a:t>
            </a:r>
          </a:p>
          <a:p>
            <a:r>
              <a:rPr lang="en-US" sz="1200" dirty="0" err="1">
                <a:solidFill>
                  <a:srgbClr val="D7BA7D"/>
                </a:solidFill>
                <a:latin typeface="Consolas" panose="020B0609020204030204" pitchFamily="49" charset="0"/>
              </a:rPr>
              <a:t>div:nth-of-type</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background</a:t>
            </a:r>
            <a:r>
              <a:rPr lang="en-US" sz="1200" dirty="0">
                <a:solidFill>
                  <a:srgbClr val="D4D4D4"/>
                </a:solidFill>
                <a:latin typeface="Consolas" panose="020B0609020204030204" pitchFamily="49" charset="0"/>
              </a:rPr>
              <a:t>: grayscale(</a:t>
            </a:r>
            <a:r>
              <a:rPr lang="en-US" sz="1200" dirty="0">
                <a:solidFill>
                  <a:srgbClr val="9CDCFE"/>
                </a:solidFill>
                <a:latin typeface="Consolas" panose="020B0609020204030204" pitchFamily="49" charset="0"/>
              </a:rPr>
              <a:t>$color</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17" name="Textplatzhalter 1">
            <a:extLst>
              <a:ext uri="{FF2B5EF4-FFF2-40B4-BE49-F238E27FC236}">
                <a16:creationId xmlns:a16="http://schemas.microsoft.com/office/drawing/2014/main" id="{BFADDF85-B3A7-4A6E-ADC5-5DB7212E3B7D}"/>
              </a:ext>
            </a:extLst>
          </p:cNvPr>
          <p:cNvSpPr txBox="1">
            <a:spLocks/>
          </p:cNvSpPr>
          <p:nvPr/>
        </p:nvSpPr>
        <p:spPr>
          <a:xfrm>
            <a:off x="6290210" y="3606853"/>
            <a:ext cx="4471132" cy="608372"/>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de-AT" sz="1400" kern="120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AT" b="1" dirty="0"/>
              <a:t>Farben mischen</a:t>
            </a:r>
          </a:p>
          <a:p>
            <a:pPr marL="0" indent="0">
              <a:buFont typeface="Arial" panose="020B0604020202020204" pitchFamily="34" charset="0"/>
              <a:buNone/>
            </a:pPr>
            <a:r>
              <a:rPr lang="de-AT" dirty="0"/>
              <a:t>Ihr könnt auch zwei Farbwerte mischen</a:t>
            </a:r>
          </a:p>
        </p:txBody>
      </p:sp>
      <p:sp>
        <p:nvSpPr>
          <p:cNvPr id="18" name="Rechteck 17">
            <a:extLst>
              <a:ext uri="{FF2B5EF4-FFF2-40B4-BE49-F238E27FC236}">
                <a16:creationId xmlns:a16="http://schemas.microsoft.com/office/drawing/2014/main" id="{27C95CAA-F5A2-48EE-B94D-F4E94C27B8C2}"/>
              </a:ext>
            </a:extLst>
          </p:cNvPr>
          <p:cNvSpPr/>
          <p:nvPr/>
        </p:nvSpPr>
        <p:spPr>
          <a:xfrm>
            <a:off x="6288194" y="4331875"/>
            <a:ext cx="4471132" cy="1569660"/>
          </a:xfrm>
          <a:prstGeom prst="rect">
            <a:avLst/>
          </a:prstGeom>
          <a:solidFill>
            <a:schemeClr val="bg2">
              <a:lumMod val="25000"/>
            </a:schemeClr>
          </a:solidFill>
        </p:spPr>
        <p:txBody>
          <a:bodyPr wrap="square">
            <a:spAutoFit/>
          </a:bodyPr>
          <a:lstStyle/>
          <a:p>
            <a:r>
              <a:rPr lang="en-US" sz="1200" dirty="0">
                <a:solidFill>
                  <a:srgbClr val="9CDCFE"/>
                </a:solidFill>
                <a:latin typeface="Consolas" panose="020B0609020204030204" pitchFamily="49" charset="0"/>
              </a:rPr>
              <a:t>$color1</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gray</a:t>
            </a:r>
            <a:r>
              <a:rPr lang="en-US" sz="1200" dirty="0">
                <a:solidFill>
                  <a:srgbClr val="D4D4D4"/>
                </a:solidFill>
                <a:latin typeface="Consolas" panose="020B0609020204030204" pitchFamily="49" charset="0"/>
              </a:rPr>
              <a:t>;</a:t>
            </a:r>
          </a:p>
          <a:p>
            <a:r>
              <a:rPr lang="en-US" sz="1200" dirty="0">
                <a:solidFill>
                  <a:srgbClr val="9CDCFE"/>
                </a:solidFill>
                <a:latin typeface="Consolas" panose="020B0609020204030204" pitchFamily="49" charset="0"/>
              </a:rPr>
              <a:t>$color2</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aqua</a:t>
            </a:r>
            <a:r>
              <a:rPr lang="en-US" sz="1200" dirty="0">
                <a:solidFill>
                  <a:srgbClr val="D4D4D4"/>
                </a:solidFill>
                <a:latin typeface="Consolas" panose="020B0609020204030204" pitchFamily="49" charset="0"/>
              </a:rPr>
              <a:t>;</a:t>
            </a:r>
          </a:p>
          <a:p>
            <a:r>
              <a:rPr lang="en-US" sz="1200" dirty="0" err="1">
                <a:solidFill>
                  <a:srgbClr val="D7BA7D"/>
                </a:solidFill>
                <a:latin typeface="Consolas" panose="020B0609020204030204" pitchFamily="49" charset="0"/>
              </a:rPr>
              <a:t>div:nth-of-type</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background</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mix</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$color1</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$color2</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a:p>
            <a:r>
              <a:rPr lang="en-US" sz="1200" dirty="0" err="1">
                <a:solidFill>
                  <a:srgbClr val="D7BA7D"/>
                </a:solidFill>
                <a:latin typeface="Consolas" panose="020B0609020204030204" pitchFamily="49" charset="0"/>
              </a:rPr>
              <a:t>div:nth-of-type</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2</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background</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mix</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$color1</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$color2</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75%</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74412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2">
            <a:extLst>
              <a:ext uri="{FF2B5EF4-FFF2-40B4-BE49-F238E27FC236}">
                <a16:creationId xmlns:a16="http://schemas.microsoft.com/office/drawing/2014/main" id="{667F192D-DC3D-43D1-860D-80B4D7B90B02}"/>
              </a:ext>
            </a:extLst>
          </p:cNvPr>
          <p:cNvSpPr>
            <a:spLocks noGrp="1"/>
          </p:cNvSpPr>
          <p:nvPr>
            <p:ph type="title"/>
          </p:nvPr>
        </p:nvSpPr>
        <p:spPr>
          <a:xfrm>
            <a:off x="486032" y="222423"/>
            <a:ext cx="4473147" cy="547319"/>
          </a:xfrm>
        </p:spPr>
        <p:txBody>
          <a:bodyPr/>
          <a:lstStyle/>
          <a:p>
            <a:r>
              <a:rPr lang="de-AT" dirty="0" err="1"/>
              <a:t>Mixins</a:t>
            </a:r>
            <a:endParaRPr lang="de-AT" dirty="0"/>
          </a:p>
        </p:txBody>
      </p:sp>
      <p:sp>
        <p:nvSpPr>
          <p:cNvPr id="3" name="Textplatzhalter 2">
            <a:extLst>
              <a:ext uri="{FF2B5EF4-FFF2-40B4-BE49-F238E27FC236}">
                <a16:creationId xmlns:a16="http://schemas.microsoft.com/office/drawing/2014/main" id="{56C2AB00-48E6-48D1-BFF9-93D7CDAA4DC2}"/>
              </a:ext>
            </a:extLst>
          </p:cNvPr>
          <p:cNvSpPr>
            <a:spLocks noGrp="1"/>
          </p:cNvSpPr>
          <p:nvPr>
            <p:ph type="body" sz="quarter" idx="14"/>
          </p:nvPr>
        </p:nvSpPr>
        <p:spPr>
          <a:xfrm>
            <a:off x="371114" y="1455738"/>
            <a:ext cx="5623061" cy="1643527"/>
          </a:xfrm>
        </p:spPr>
        <p:txBody>
          <a:bodyPr/>
          <a:lstStyle/>
          <a:p>
            <a:pPr marL="0" indent="0">
              <a:buNone/>
            </a:pPr>
            <a:r>
              <a:rPr lang="de-AT" dirty="0" err="1"/>
              <a:t>Mixins</a:t>
            </a:r>
            <a:r>
              <a:rPr lang="de-AT" dirty="0"/>
              <a:t> sind ein weiteres äußerst praktisches Feature von Sass. </a:t>
            </a:r>
            <a:r>
              <a:rPr lang="de-AT" dirty="0" err="1"/>
              <a:t>Mixins</a:t>
            </a:r>
            <a:r>
              <a:rPr lang="de-AT" dirty="0"/>
              <a:t> erlauben es euch, ganze Blöcke von CSS-Eigenschaften wieder zu verwenden und mit Variablen anzureichern. Mit Hilfe von </a:t>
            </a:r>
            <a:r>
              <a:rPr lang="de-AT" dirty="0" err="1"/>
              <a:t>Mixins</a:t>
            </a:r>
            <a:r>
              <a:rPr lang="de-AT" dirty="0"/>
              <a:t> können häufig verwendete oder lästige CSS-Abschnitte wie der Code für Animationen, Vendor-Präfixe für verschiedene Browser oder komplexe Website-Module wiederverwendet werden. Neben Variablen gehören </a:t>
            </a:r>
            <a:r>
              <a:rPr lang="de-AT" dirty="0" err="1"/>
              <a:t>Mixins</a:t>
            </a:r>
            <a:r>
              <a:rPr lang="de-AT" dirty="0"/>
              <a:t> wohl zu den meist genutzten Funktionen von Sass</a:t>
            </a:r>
          </a:p>
        </p:txBody>
      </p:sp>
      <p:sp>
        <p:nvSpPr>
          <p:cNvPr id="15" name="Textplatzhalter 2">
            <a:extLst>
              <a:ext uri="{FF2B5EF4-FFF2-40B4-BE49-F238E27FC236}">
                <a16:creationId xmlns:a16="http://schemas.microsoft.com/office/drawing/2014/main" id="{FD197C8F-26BD-429F-A963-02600896D21A}"/>
              </a:ext>
            </a:extLst>
          </p:cNvPr>
          <p:cNvSpPr txBox="1">
            <a:spLocks/>
          </p:cNvSpPr>
          <p:nvPr/>
        </p:nvSpPr>
        <p:spPr>
          <a:xfrm>
            <a:off x="371114" y="3429000"/>
            <a:ext cx="5623061" cy="867930"/>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de-AT" sz="1400" kern="120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AT" dirty="0"/>
              <a:t>Die Definition eines </a:t>
            </a:r>
            <a:r>
              <a:rPr lang="de-AT" dirty="0" err="1"/>
              <a:t>Mixins</a:t>
            </a:r>
            <a:r>
              <a:rPr lang="de-AT" dirty="0"/>
              <a:t> erfolgt über die Angabe </a:t>
            </a:r>
            <a:r>
              <a:rPr lang="de-AT" b="1" dirty="0">
                <a:solidFill>
                  <a:srgbClr val="0070C0"/>
                </a:solidFill>
                <a:latin typeface="Consolas" panose="020B0609020204030204" pitchFamily="49" charset="0"/>
                <a:cs typeface="+mn-cs"/>
              </a:rPr>
              <a:t>@</a:t>
            </a:r>
            <a:r>
              <a:rPr lang="de-AT" b="1" dirty="0" err="1">
                <a:solidFill>
                  <a:srgbClr val="0070C0"/>
                </a:solidFill>
                <a:latin typeface="Consolas" panose="020B0609020204030204" pitchFamily="49" charset="0"/>
                <a:cs typeface="+mn-cs"/>
              </a:rPr>
              <a:t>mixin</a:t>
            </a:r>
            <a:r>
              <a:rPr lang="de-AT" dirty="0">
                <a:solidFill>
                  <a:srgbClr val="0070C0"/>
                </a:solidFill>
              </a:rPr>
              <a:t> </a:t>
            </a:r>
            <a:r>
              <a:rPr lang="de-AT" b="1" dirty="0">
                <a:solidFill>
                  <a:srgbClr val="0070C0"/>
                </a:solidFill>
                <a:latin typeface="Consolas" panose="020B0609020204030204" pitchFamily="49" charset="0"/>
                <a:cs typeface="+mn-cs"/>
              </a:rPr>
              <a:t>NAME-DES-MIXINS</a:t>
            </a:r>
            <a:r>
              <a:rPr lang="de-AT" dirty="0">
                <a:solidFill>
                  <a:srgbClr val="0070C0"/>
                </a:solidFill>
              </a:rPr>
              <a:t> </a:t>
            </a:r>
            <a:r>
              <a:rPr lang="de-AT" b="1" dirty="0">
                <a:solidFill>
                  <a:srgbClr val="0070C0"/>
                </a:solidFill>
                <a:latin typeface="Consolas" panose="020B0609020204030204" pitchFamily="49" charset="0"/>
                <a:cs typeface="+mn-cs"/>
              </a:rPr>
              <a:t>{}</a:t>
            </a:r>
            <a:r>
              <a:rPr lang="de-AT" dirty="0"/>
              <a:t>. Anschließend kann über </a:t>
            </a:r>
            <a:r>
              <a:rPr lang="de-AT" b="1" dirty="0">
                <a:solidFill>
                  <a:srgbClr val="0070C0"/>
                </a:solidFill>
                <a:latin typeface="Consolas" panose="020B0609020204030204" pitchFamily="49" charset="0"/>
                <a:cs typeface="+mn-cs"/>
              </a:rPr>
              <a:t>@</a:t>
            </a:r>
            <a:r>
              <a:rPr lang="de-AT" b="1" dirty="0" err="1">
                <a:solidFill>
                  <a:srgbClr val="0070C0"/>
                </a:solidFill>
                <a:latin typeface="Consolas" panose="020B0609020204030204" pitchFamily="49" charset="0"/>
                <a:cs typeface="+mn-cs"/>
              </a:rPr>
              <a:t>include</a:t>
            </a:r>
            <a:r>
              <a:rPr lang="de-AT" dirty="0">
                <a:solidFill>
                  <a:srgbClr val="0070C0"/>
                </a:solidFill>
              </a:rPr>
              <a:t> </a:t>
            </a:r>
            <a:r>
              <a:rPr lang="de-AT" b="1" dirty="0">
                <a:solidFill>
                  <a:srgbClr val="0070C0"/>
                </a:solidFill>
                <a:latin typeface="Consolas" panose="020B0609020204030204" pitchFamily="49" charset="0"/>
                <a:cs typeface="+mn-cs"/>
              </a:rPr>
              <a:t>NAME-DES-MIXINS;</a:t>
            </a:r>
            <a:r>
              <a:rPr lang="de-AT" dirty="0"/>
              <a:t> innerhalb eines CSS-Selektors auf den Code-Block referenziert werden.</a:t>
            </a:r>
          </a:p>
        </p:txBody>
      </p:sp>
      <p:sp>
        <p:nvSpPr>
          <p:cNvPr id="7" name="Rechteck 6">
            <a:extLst>
              <a:ext uri="{FF2B5EF4-FFF2-40B4-BE49-F238E27FC236}">
                <a16:creationId xmlns:a16="http://schemas.microsoft.com/office/drawing/2014/main" id="{146F605F-329E-4A4D-85C3-AF97D9C2D378}"/>
              </a:ext>
            </a:extLst>
          </p:cNvPr>
          <p:cNvSpPr/>
          <p:nvPr/>
        </p:nvSpPr>
        <p:spPr>
          <a:xfrm>
            <a:off x="6747264" y="208640"/>
            <a:ext cx="4159753" cy="3046988"/>
          </a:xfrm>
          <a:prstGeom prst="rect">
            <a:avLst/>
          </a:prstGeom>
          <a:solidFill>
            <a:schemeClr val="bg2">
              <a:lumMod val="25000"/>
            </a:schemeClr>
          </a:solidFill>
        </p:spPr>
        <p:txBody>
          <a:bodyPr wrap="square">
            <a:spAutoFit/>
          </a:bodyPr>
          <a:lstStyle/>
          <a:p>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mixin</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headline</a:t>
            </a:r>
            <a:r>
              <a:rPr lang="de-AT" sz="1200" dirty="0">
                <a:solidFill>
                  <a:srgbClr val="DCDCAA"/>
                </a:solidFill>
                <a:latin typeface="Consolas" panose="020B0609020204030204" pitchFamily="49" charset="0"/>
              </a:rPr>
              <a:t>-style</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D7BA7D"/>
                </a:solidFill>
                <a:latin typeface="Consolas" panose="020B0609020204030204" pitchFamily="49" charset="0"/>
              </a:rPr>
              <a:t>font</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family</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Arial</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sans-serif</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size</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1.5rem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blue</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margin-bottom</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1.5rem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br>
              <a:rPr lang="de-AT" sz="1200" dirty="0">
                <a:solidFill>
                  <a:srgbClr val="D4D4D4"/>
                </a:solidFill>
                <a:latin typeface="Consolas" panose="020B0609020204030204" pitchFamily="49" charset="0"/>
              </a:rPr>
            </a:br>
            <a:r>
              <a:rPr lang="de-AT" sz="1200" dirty="0">
                <a:solidFill>
                  <a:srgbClr val="D7BA7D"/>
                </a:solidFill>
                <a:latin typeface="Consolas" panose="020B0609020204030204" pitchFamily="49" charset="0"/>
              </a:rPr>
              <a:t>h2</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include</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headline</a:t>
            </a:r>
            <a:r>
              <a:rPr lang="de-AT" sz="1200" dirty="0">
                <a:solidFill>
                  <a:srgbClr val="DCDCAA"/>
                </a:solidFill>
                <a:latin typeface="Consolas" panose="020B0609020204030204" pitchFamily="49" charset="0"/>
              </a:rPr>
              <a:t>-style</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a:t>
            </a:r>
            <a:r>
              <a:rPr lang="de-AT" sz="1200" dirty="0" err="1">
                <a:solidFill>
                  <a:srgbClr val="D7BA7D"/>
                </a:solidFill>
                <a:latin typeface="Consolas" panose="020B0609020204030204" pitchFamily="49" charset="0"/>
              </a:rPr>
              <a:t>search-results</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h3</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include</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headline</a:t>
            </a:r>
            <a:r>
              <a:rPr lang="de-AT" sz="1200" dirty="0">
                <a:solidFill>
                  <a:srgbClr val="DCDCAA"/>
                </a:solidFill>
                <a:latin typeface="Consolas" panose="020B0609020204030204" pitchFamily="49" charset="0"/>
              </a:rPr>
              <a:t>-style</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font-weight</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normal</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endParaRPr lang="de-AT" sz="1200" b="0" dirty="0">
              <a:solidFill>
                <a:srgbClr val="D4D4D4"/>
              </a:solidFill>
              <a:effectLst/>
              <a:latin typeface="Consolas" panose="020B0609020204030204" pitchFamily="49" charset="0"/>
            </a:endParaRPr>
          </a:p>
        </p:txBody>
      </p:sp>
      <p:sp>
        <p:nvSpPr>
          <p:cNvPr id="8" name="Rechteck 7">
            <a:extLst>
              <a:ext uri="{FF2B5EF4-FFF2-40B4-BE49-F238E27FC236}">
                <a16:creationId xmlns:a16="http://schemas.microsoft.com/office/drawing/2014/main" id="{FBEADCFB-B0B9-4F4A-819A-DE77CC7F5C22}"/>
              </a:ext>
            </a:extLst>
          </p:cNvPr>
          <p:cNvSpPr/>
          <p:nvPr/>
        </p:nvSpPr>
        <p:spPr>
          <a:xfrm>
            <a:off x="6747263" y="3429000"/>
            <a:ext cx="4159753" cy="2862322"/>
          </a:xfrm>
          <a:prstGeom prst="rect">
            <a:avLst/>
          </a:prstGeom>
          <a:solidFill>
            <a:schemeClr val="bg2">
              <a:lumMod val="25000"/>
            </a:schemeClr>
          </a:solidFill>
        </p:spPr>
        <p:txBody>
          <a:bodyPr wrap="square">
            <a:spAutoFit/>
          </a:bodyPr>
          <a:lstStyle/>
          <a:p>
            <a:r>
              <a:rPr lang="de-AT" sz="1200" dirty="0">
                <a:solidFill>
                  <a:srgbClr val="6A9955"/>
                </a:solidFill>
                <a:latin typeface="Consolas" panose="020B0609020204030204" pitchFamily="49" charset="0"/>
              </a:rPr>
              <a:t>//kompiliert zu</a:t>
            </a:r>
            <a:endParaRPr lang="de-AT" sz="1200" dirty="0">
              <a:solidFill>
                <a:srgbClr val="D4D4D4"/>
              </a:solidFill>
              <a:latin typeface="Consolas" panose="020B0609020204030204" pitchFamily="49" charset="0"/>
            </a:endParaRPr>
          </a:p>
          <a:p>
            <a:r>
              <a:rPr lang="de-AT" sz="1200" dirty="0">
                <a:solidFill>
                  <a:srgbClr val="D7BA7D"/>
                </a:solidFill>
                <a:latin typeface="Consolas" panose="020B0609020204030204" pitchFamily="49" charset="0"/>
              </a:rPr>
              <a:t>h2</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font-family</a:t>
            </a:r>
            <a:r>
              <a:rPr lang="de-AT" sz="1200" dirty="0">
                <a:solidFill>
                  <a:srgbClr val="D4D4D4"/>
                </a:solidFill>
                <a:latin typeface="Consolas" panose="020B0609020204030204" pitchFamily="49" charset="0"/>
              </a:rPr>
              <a:t>: </a:t>
            </a:r>
            <a:r>
              <a:rPr lang="de-AT" sz="1200" dirty="0" err="1">
                <a:solidFill>
                  <a:srgbClr val="D4D4D4"/>
                </a:solidFill>
                <a:latin typeface="Consolas" panose="020B0609020204030204" pitchFamily="49" charset="0"/>
              </a:rPr>
              <a:t>Airal</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sans-serif</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a:t>
            </a:r>
            <a:r>
              <a:rPr lang="de-AT" sz="1200" dirty="0">
                <a:solidFill>
                  <a:srgbClr val="9CDCFE"/>
                </a:solidFill>
                <a:latin typeface="Consolas" panose="020B0609020204030204" pitchFamily="49" charset="0"/>
              </a:rPr>
              <a:t>-size</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1.5rem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blue</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margin-bottom</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1.5rem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br>
              <a:rPr lang="de-AT" sz="1200" dirty="0">
                <a:solidFill>
                  <a:srgbClr val="D4D4D4"/>
                </a:solidFill>
                <a:latin typeface="Consolas" panose="020B0609020204030204" pitchFamily="49" charset="0"/>
              </a:rPr>
            </a:br>
            <a:r>
              <a:rPr lang="de-AT" sz="1200" dirty="0">
                <a:solidFill>
                  <a:srgbClr val="D7BA7D"/>
                </a:solidFill>
                <a:latin typeface="Consolas" panose="020B0609020204030204" pitchFamily="49" charset="0"/>
              </a:rPr>
              <a:t>.</a:t>
            </a:r>
            <a:r>
              <a:rPr lang="de-AT" sz="1200" dirty="0" err="1">
                <a:solidFill>
                  <a:srgbClr val="D7BA7D"/>
                </a:solidFill>
                <a:latin typeface="Consolas" panose="020B0609020204030204" pitchFamily="49" charset="0"/>
              </a:rPr>
              <a:t>search-results</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h3</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font-family</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Arial</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sans-serif</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a:t>
            </a:r>
            <a:r>
              <a:rPr lang="de-AT" sz="1200" dirty="0">
                <a:solidFill>
                  <a:srgbClr val="9CDCFE"/>
                </a:solidFill>
                <a:latin typeface="Consolas" panose="020B0609020204030204" pitchFamily="49" charset="0"/>
              </a:rPr>
              <a:t>-size</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1.5rem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blue</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margin-bottom</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1.5rem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font-weight</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normal</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99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CFAD15C-6187-4748-8C2B-AE0960BAC3C4}"/>
              </a:ext>
            </a:extLst>
          </p:cNvPr>
          <p:cNvSpPr>
            <a:spLocks noGrp="1"/>
          </p:cNvSpPr>
          <p:nvPr>
            <p:ph type="body" sz="quarter" idx="14"/>
          </p:nvPr>
        </p:nvSpPr>
        <p:spPr>
          <a:xfrm>
            <a:off x="371114" y="1455738"/>
            <a:ext cx="5623061" cy="2093907"/>
          </a:xfrm>
        </p:spPr>
        <p:txBody>
          <a:bodyPr/>
          <a:lstStyle/>
          <a:p>
            <a:pPr marL="0" indent="0">
              <a:buNone/>
            </a:pPr>
            <a:r>
              <a:rPr lang="de-AT" dirty="0" err="1"/>
              <a:t>Mixins</a:t>
            </a:r>
            <a:r>
              <a:rPr lang="de-AT" dirty="0"/>
              <a:t> können auch mit Argumenten versehen werden. Argumente erlauben es, Variablen innerhalb des </a:t>
            </a:r>
            <a:r>
              <a:rPr lang="de-AT" dirty="0" err="1"/>
              <a:t>Mixins</a:t>
            </a:r>
            <a:r>
              <a:rPr lang="de-AT" dirty="0"/>
              <a:t> festzulegen, die anschließend beim Inkludieren des </a:t>
            </a:r>
            <a:r>
              <a:rPr lang="de-AT" dirty="0" err="1"/>
              <a:t>Mixins</a:t>
            </a:r>
            <a:r>
              <a:rPr lang="de-AT" dirty="0"/>
              <a:t> mit einem Wert gefüllt werden können. Mit Hilfe von Argumenten können einzelne Bereiche eines </a:t>
            </a:r>
            <a:r>
              <a:rPr lang="de-AT" dirty="0" err="1"/>
              <a:t>Mixins</a:t>
            </a:r>
            <a:r>
              <a:rPr lang="de-AT" dirty="0"/>
              <a:t> individualisiert werden. Der Aufbau des </a:t>
            </a:r>
            <a:r>
              <a:rPr lang="de-AT" dirty="0" err="1"/>
              <a:t>Mixins</a:t>
            </a:r>
            <a:r>
              <a:rPr lang="de-AT" dirty="0"/>
              <a:t> wird dabei geringfügig erweitert - nach dem Namen des </a:t>
            </a:r>
            <a:r>
              <a:rPr lang="de-AT" dirty="0" err="1"/>
              <a:t>Mixin</a:t>
            </a:r>
            <a:r>
              <a:rPr lang="de-AT" dirty="0"/>
              <a:t> folgt innerhalb von runden Klammern die Variable.</a:t>
            </a:r>
          </a:p>
          <a:p>
            <a:pPr marL="0" indent="0">
              <a:buNone/>
            </a:pPr>
            <a:endParaRPr lang="de-AT" dirty="0"/>
          </a:p>
          <a:p>
            <a:pPr marL="0" indent="0">
              <a:buNone/>
            </a:pPr>
            <a:r>
              <a:rPr lang="de-AT" dirty="0"/>
              <a:t>Im Beispiel wird die Farbe als Argument festgelegt</a:t>
            </a:r>
          </a:p>
        </p:txBody>
      </p:sp>
      <p:sp>
        <p:nvSpPr>
          <p:cNvPr id="3" name="Titel 2">
            <a:extLst>
              <a:ext uri="{FF2B5EF4-FFF2-40B4-BE49-F238E27FC236}">
                <a16:creationId xmlns:a16="http://schemas.microsoft.com/office/drawing/2014/main" id="{343BB85B-3AB4-4844-8720-279531E4F50D}"/>
              </a:ext>
            </a:extLst>
          </p:cNvPr>
          <p:cNvSpPr>
            <a:spLocks noGrp="1"/>
          </p:cNvSpPr>
          <p:nvPr>
            <p:ph type="title"/>
          </p:nvPr>
        </p:nvSpPr>
        <p:spPr/>
        <p:txBody>
          <a:bodyPr/>
          <a:lstStyle/>
          <a:p>
            <a:r>
              <a:rPr lang="de-AT" dirty="0" err="1"/>
              <a:t>Mixins</a:t>
            </a:r>
            <a:r>
              <a:rPr lang="de-AT" dirty="0"/>
              <a:t> mit Argumenten</a:t>
            </a:r>
          </a:p>
        </p:txBody>
      </p:sp>
      <p:sp>
        <p:nvSpPr>
          <p:cNvPr id="4" name="Rechteck 3">
            <a:extLst>
              <a:ext uri="{FF2B5EF4-FFF2-40B4-BE49-F238E27FC236}">
                <a16:creationId xmlns:a16="http://schemas.microsoft.com/office/drawing/2014/main" id="{BC5B3283-2C51-430B-9F43-F84BFEF77291}"/>
              </a:ext>
            </a:extLst>
          </p:cNvPr>
          <p:cNvSpPr/>
          <p:nvPr/>
        </p:nvSpPr>
        <p:spPr>
          <a:xfrm>
            <a:off x="6712179" y="623180"/>
            <a:ext cx="4194837" cy="5447645"/>
          </a:xfrm>
          <a:prstGeom prst="rect">
            <a:avLst/>
          </a:prstGeom>
          <a:solidFill>
            <a:schemeClr val="bg2">
              <a:lumMod val="25000"/>
            </a:schemeClr>
          </a:solidFill>
        </p:spPr>
        <p:txBody>
          <a:bodyPr wrap="square">
            <a:spAutoFit/>
          </a:bodyPr>
          <a:lstStyle/>
          <a:p>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mixin</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headline</a:t>
            </a:r>
            <a:r>
              <a:rPr lang="de-AT" sz="1200" dirty="0">
                <a:solidFill>
                  <a:srgbClr val="DCDCAA"/>
                </a:solidFill>
                <a:latin typeface="Consolas" panose="020B0609020204030204" pitchFamily="49" charset="0"/>
              </a:rPr>
              <a:t>-style</a:t>
            </a:r>
            <a:r>
              <a:rPr lang="de-AT" sz="1200" dirty="0">
                <a:solidFill>
                  <a:srgbClr val="D4D4D4"/>
                </a:solidFill>
                <a:latin typeface="Consolas" panose="020B0609020204030204" pitchFamily="49" charset="0"/>
              </a:rPr>
              <a:t>(</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D7BA7D"/>
                </a:solidFill>
                <a:latin typeface="Consolas" panose="020B0609020204030204" pitchFamily="49" charset="0"/>
              </a:rPr>
              <a:t>font</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family</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Arial</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sans-serif</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size</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1.5rem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margin-bottom</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1.5rem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h2</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include</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headline</a:t>
            </a:r>
            <a:r>
              <a:rPr lang="de-AT" sz="1200" dirty="0">
                <a:solidFill>
                  <a:srgbClr val="DCDCAA"/>
                </a:solidFill>
                <a:latin typeface="Consolas" panose="020B0609020204030204" pitchFamily="49" charset="0"/>
              </a:rPr>
              <a:t>-style</a:t>
            </a:r>
            <a:r>
              <a:rPr lang="de-AT" sz="1200" dirty="0">
                <a:solidFill>
                  <a:srgbClr val="D4D4D4"/>
                </a:solidFill>
                <a:latin typeface="Consolas" panose="020B0609020204030204" pitchFamily="49" charset="0"/>
              </a:rPr>
              <a:t>(</a:t>
            </a:r>
            <a:r>
              <a:rPr lang="de-AT" sz="1200" dirty="0" err="1">
                <a:solidFill>
                  <a:srgbClr val="CE9178"/>
                </a:solidFill>
                <a:latin typeface="Consolas" panose="020B0609020204030204" pitchFamily="49" charset="0"/>
              </a:rPr>
              <a:t>green</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a:t>
            </a:r>
            <a:r>
              <a:rPr lang="de-AT" sz="1200" dirty="0" err="1">
                <a:solidFill>
                  <a:srgbClr val="D7BA7D"/>
                </a:solidFill>
                <a:latin typeface="Consolas" panose="020B0609020204030204" pitchFamily="49" charset="0"/>
              </a:rPr>
              <a:t>search-results</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h3</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include</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headline</a:t>
            </a:r>
            <a:r>
              <a:rPr lang="de-AT" sz="1200" dirty="0">
                <a:solidFill>
                  <a:srgbClr val="DCDCAA"/>
                </a:solidFill>
                <a:latin typeface="Consolas" panose="020B0609020204030204" pitchFamily="49" charset="0"/>
              </a:rPr>
              <a:t>-style</a:t>
            </a:r>
            <a:r>
              <a:rPr lang="de-AT" sz="1200" dirty="0">
                <a:solidFill>
                  <a:srgbClr val="D4D4D4"/>
                </a:solidFill>
                <a:latin typeface="Consolas" panose="020B0609020204030204" pitchFamily="49" charset="0"/>
              </a:rPr>
              <a:t>(</a:t>
            </a:r>
            <a:r>
              <a:rPr lang="de-AT" sz="1200" dirty="0" err="1">
                <a:solidFill>
                  <a:srgbClr val="CE9178"/>
                </a:solidFill>
                <a:latin typeface="Consolas" panose="020B0609020204030204" pitchFamily="49" charset="0"/>
              </a:rPr>
              <a:t>red</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endParaRPr lang="de-AT" sz="1200" dirty="0">
              <a:solidFill>
                <a:srgbClr val="D4D4D4"/>
              </a:solidFill>
              <a:latin typeface="Consolas" panose="020B0609020204030204" pitchFamily="49" charset="0"/>
            </a:endParaRPr>
          </a:p>
          <a:p>
            <a:br>
              <a:rPr lang="de-AT" sz="1200" dirty="0">
                <a:solidFill>
                  <a:srgbClr val="D4D4D4"/>
                </a:solidFill>
                <a:latin typeface="Consolas" panose="020B0609020204030204" pitchFamily="49" charset="0"/>
              </a:rPr>
            </a:br>
            <a:r>
              <a:rPr lang="de-AT" sz="1200" dirty="0">
                <a:solidFill>
                  <a:srgbClr val="6A9955"/>
                </a:solidFill>
                <a:latin typeface="Consolas" panose="020B0609020204030204" pitchFamily="49" charset="0"/>
              </a:rPr>
              <a:t>//kompiliert zu</a:t>
            </a:r>
            <a:endParaRPr lang="de-AT" sz="1200" dirty="0">
              <a:solidFill>
                <a:srgbClr val="D4D4D4"/>
              </a:solidFill>
              <a:latin typeface="Consolas" panose="020B0609020204030204" pitchFamily="49" charset="0"/>
            </a:endParaRPr>
          </a:p>
          <a:p>
            <a:r>
              <a:rPr lang="de-AT" sz="1200" dirty="0">
                <a:solidFill>
                  <a:srgbClr val="D7BA7D"/>
                </a:solidFill>
                <a:latin typeface="Consolas" panose="020B0609020204030204" pitchFamily="49" charset="0"/>
              </a:rPr>
              <a:t>h2</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font-family</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Arial</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sans-serif</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a:t>
            </a:r>
            <a:r>
              <a:rPr lang="de-AT" sz="1200" dirty="0">
                <a:solidFill>
                  <a:srgbClr val="9CDCFE"/>
                </a:solidFill>
                <a:latin typeface="Consolas" panose="020B0609020204030204" pitchFamily="49" charset="0"/>
              </a:rPr>
              <a:t>-size</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1.5rem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green</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margin-bottom</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1.5rem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a:t>
            </a:r>
            <a:r>
              <a:rPr lang="de-AT" sz="1200" dirty="0" err="1">
                <a:solidFill>
                  <a:srgbClr val="D7BA7D"/>
                </a:solidFill>
                <a:latin typeface="Consolas" panose="020B0609020204030204" pitchFamily="49" charset="0"/>
              </a:rPr>
              <a:t>search-results</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h3</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font-family</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Arial</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sans-serif</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a:t>
            </a:r>
            <a:r>
              <a:rPr lang="de-AT" sz="1200" dirty="0">
                <a:solidFill>
                  <a:srgbClr val="9CDCFE"/>
                </a:solidFill>
                <a:latin typeface="Consolas" panose="020B0609020204030204" pitchFamily="49" charset="0"/>
              </a:rPr>
              <a:t>-size</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1.5rem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red</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margin-bottom</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1.5rem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58251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C909386-77F0-40B8-BAAA-6857B665B78F}"/>
              </a:ext>
            </a:extLst>
          </p:cNvPr>
          <p:cNvSpPr>
            <a:spLocks noGrp="1"/>
          </p:cNvSpPr>
          <p:nvPr>
            <p:ph type="body" sz="quarter" idx="14"/>
          </p:nvPr>
        </p:nvSpPr>
        <p:spPr>
          <a:xfrm>
            <a:off x="371114" y="1455738"/>
            <a:ext cx="5623061" cy="1190069"/>
          </a:xfrm>
        </p:spPr>
        <p:txBody>
          <a:bodyPr/>
          <a:lstStyle/>
          <a:p>
            <a:pPr marL="0" indent="0">
              <a:buNone/>
            </a:pPr>
            <a:r>
              <a:rPr lang="de-AT" dirty="0"/>
              <a:t>Es ist auch möglich mehrere Argumente für ein </a:t>
            </a:r>
            <a:r>
              <a:rPr lang="de-AT" dirty="0" err="1"/>
              <a:t>Mixin</a:t>
            </a:r>
            <a:r>
              <a:rPr lang="de-AT" dirty="0"/>
              <a:t> zu definieren. In diesem Fall werden innerhalb der runden Klammern einfach mehrere Variablen durch Komma getrennt angegeben.</a:t>
            </a:r>
          </a:p>
          <a:p>
            <a:pPr marL="0" indent="0">
              <a:buNone/>
            </a:pPr>
            <a:r>
              <a:rPr lang="de-AT" dirty="0"/>
              <a:t>Das folgende Beispiel verwendet zwei Variablen - eine für die Farbe und eine für die Fettung der Überschrift</a:t>
            </a:r>
          </a:p>
        </p:txBody>
      </p:sp>
      <p:sp>
        <p:nvSpPr>
          <p:cNvPr id="3" name="Titel 2">
            <a:extLst>
              <a:ext uri="{FF2B5EF4-FFF2-40B4-BE49-F238E27FC236}">
                <a16:creationId xmlns:a16="http://schemas.microsoft.com/office/drawing/2014/main" id="{B8C04865-351A-448E-B35B-CAB312C0F3FD}"/>
              </a:ext>
            </a:extLst>
          </p:cNvPr>
          <p:cNvSpPr>
            <a:spLocks noGrp="1"/>
          </p:cNvSpPr>
          <p:nvPr>
            <p:ph type="title"/>
          </p:nvPr>
        </p:nvSpPr>
        <p:spPr/>
        <p:txBody>
          <a:bodyPr>
            <a:normAutofit/>
          </a:bodyPr>
          <a:lstStyle/>
          <a:p>
            <a:r>
              <a:rPr lang="de-AT" dirty="0" err="1"/>
              <a:t>Mixins</a:t>
            </a:r>
            <a:r>
              <a:rPr lang="de-AT" dirty="0"/>
              <a:t> mit mehreren Argumenten</a:t>
            </a:r>
          </a:p>
        </p:txBody>
      </p:sp>
      <p:sp>
        <p:nvSpPr>
          <p:cNvPr id="4" name="Rechteck 3">
            <a:extLst>
              <a:ext uri="{FF2B5EF4-FFF2-40B4-BE49-F238E27FC236}">
                <a16:creationId xmlns:a16="http://schemas.microsoft.com/office/drawing/2014/main" id="{46F4442E-639B-40B1-9684-C5C208656243}"/>
              </a:ext>
            </a:extLst>
          </p:cNvPr>
          <p:cNvSpPr/>
          <p:nvPr/>
        </p:nvSpPr>
        <p:spPr>
          <a:xfrm>
            <a:off x="6527983" y="372142"/>
            <a:ext cx="4184823" cy="5816977"/>
          </a:xfrm>
          <a:prstGeom prst="rect">
            <a:avLst/>
          </a:prstGeom>
          <a:solidFill>
            <a:schemeClr val="bg2">
              <a:lumMod val="25000"/>
            </a:schemeClr>
          </a:solidFill>
        </p:spPr>
        <p:txBody>
          <a:bodyPr wrap="square">
            <a:spAutoFit/>
          </a:bodyPr>
          <a:lstStyle/>
          <a:p>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mixin</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headline</a:t>
            </a:r>
            <a:r>
              <a:rPr lang="de-AT" sz="1200" dirty="0">
                <a:solidFill>
                  <a:srgbClr val="DCDCAA"/>
                </a:solidFill>
                <a:latin typeface="Consolas" panose="020B0609020204030204" pitchFamily="49" charset="0"/>
              </a:rPr>
              <a:t>-style</a:t>
            </a:r>
            <a:r>
              <a:rPr lang="de-AT" sz="1200" dirty="0">
                <a:solidFill>
                  <a:srgbClr val="D4D4D4"/>
                </a:solidFill>
                <a:latin typeface="Consolas" panose="020B0609020204030204" pitchFamily="49" charset="0"/>
              </a:rPr>
              <a:t>(</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font-weight</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D7BA7D"/>
                </a:solidFill>
                <a:latin typeface="Consolas" panose="020B0609020204030204" pitchFamily="49" charset="0"/>
              </a:rPr>
              <a:t>font</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family</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Arial</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sans-serif</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size</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1.5rem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weight</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font-weight</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margin-bottom</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1.5rem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h2</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include</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headline</a:t>
            </a:r>
            <a:r>
              <a:rPr lang="de-AT" sz="1200" dirty="0">
                <a:solidFill>
                  <a:srgbClr val="DCDCAA"/>
                </a:solidFill>
                <a:latin typeface="Consolas" panose="020B0609020204030204" pitchFamily="49" charset="0"/>
              </a:rPr>
              <a:t>-style</a:t>
            </a:r>
            <a:r>
              <a:rPr lang="de-AT" sz="1200" dirty="0">
                <a:solidFill>
                  <a:srgbClr val="D4D4D4"/>
                </a:solidFill>
                <a:latin typeface="Consolas" panose="020B0609020204030204" pitchFamily="49" charset="0"/>
              </a:rPr>
              <a:t>(</a:t>
            </a:r>
            <a:r>
              <a:rPr lang="de-AT" sz="1200" dirty="0" err="1">
                <a:solidFill>
                  <a:srgbClr val="CE9178"/>
                </a:solidFill>
                <a:latin typeface="Consolas" panose="020B0609020204030204" pitchFamily="49" charset="0"/>
              </a:rPr>
              <a:t>green</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bold</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a:t>
            </a:r>
            <a:r>
              <a:rPr lang="de-AT" sz="1200" dirty="0" err="1">
                <a:solidFill>
                  <a:srgbClr val="D7BA7D"/>
                </a:solidFill>
                <a:latin typeface="Consolas" panose="020B0609020204030204" pitchFamily="49" charset="0"/>
              </a:rPr>
              <a:t>search-results</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h3</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include</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headline</a:t>
            </a:r>
            <a:r>
              <a:rPr lang="de-AT" sz="1200" dirty="0">
                <a:solidFill>
                  <a:srgbClr val="DCDCAA"/>
                </a:solidFill>
                <a:latin typeface="Consolas" panose="020B0609020204030204" pitchFamily="49" charset="0"/>
              </a:rPr>
              <a:t>-style</a:t>
            </a:r>
            <a:r>
              <a:rPr lang="de-AT" sz="1200" dirty="0">
                <a:solidFill>
                  <a:srgbClr val="D4D4D4"/>
                </a:solidFill>
                <a:latin typeface="Consolas" panose="020B0609020204030204" pitchFamily="49" charset="0"/>
              </a:rPr>
              <a:t>(</a:t>
            </a:r>
            <a:r>
              <a:rPr lang="de-AT" sz="1200" dirty="0" err="1">
                <a:solidFill>
                  <a:srgbClr val="CE9178"/>
                </a:solidFill>
                <a:latin typeface="Consolas" panose="020B0609020204030204" pitchFamily="49" charset="0"/>
              </a:rPr>
              <a:t>red</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normal</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br>
              <a:rPr lang="de-AT" sz="1200" dirty="0">
                <a:solidFill>
                  <a:srgbClr val="D4D4D4"/>
                </a:solidFill>
                <a:latin typeface="Consolas" panose="020B0609020204030204" pitchFamily="49" charset="0"/>
              </a:rPr>
            </a:br>
            <a:r>
              <a:rPr lang="de-AT" sz="1200" dirty="0">
                <a:solidFill>
                  <a:srgbClr val="6A9955"/>
                </a:solidFill>
                <a:latin typeface="Consolas" panose="020B0609020204030204" pitchFamily="49" charset="0"/>
              </a:rPr>
              <a:t>//kompiliert zu</a:t>
            </a:r>
            <a:endParaRPr lang="de-AT" sz="1200" dirty="0">
              <a:solidFill>
                <a:srgbClr val="D4D4D4"/>
              </a:solidFill>
              <a:latin typeface="Consolas" panose="020B0609020204030204" pitchFamily="49" charset="0"/>
            </a:endParaRPr>
          </a:p>
          <a:p>
            <a:r>
              <a:rPr lang="de-AT" sz="1200" dirty="0">
                <a:solidFill>
                  <a:srgbClr val="D7BA7D"/>
                </a:solidFill>
                <a:latin typeface="Consolas" panose="020B0609020204030204" pitchFamily="49" charset="0"/>
              </a:rPr>
              <a:t>h2</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font-family</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Arial</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sans-serif</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a:t>
            </a:r>
            <a:r>
              <a:rPr lang="de-AT" sz="1200" dirty="0">
                <a:solidFill>
                  <a:srgbClr val="9CDCFE"/>
                </a:solidFill>
                <a:latin typeface="Consolas" panose="020B0609020204030204" pitchFamily="49" charset="0"/>
              </a:rPr>
              <a:t>-size</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1.5rem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green</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margin-bottom</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1.5rem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font-weight</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bold</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a:t>
            </a:r>
            <a:r>
              <a:rPr lang="de-AT" sz="1200" dirty="0" err="1">
                <a:solidFill>
                  <a:srgbClr val="D7BA7D"/>
                </a:solidFill>
                <a:latin typeface="Consolas" panose="020B0609020204030204" pitchFamily="49" charset="0"/>
              </a:rPr>
              <a:t>search-results</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h3</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font-family</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Arial</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sans-serif</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a:t>
            </a:r>
            <a:r>
              <a:rPr lang="de-AT" sz="1200" dirty="0">
                <a:solidFill>
                  <a:srgbClr val="9CDCFE"/>
                </a:solidFill>
                <a:latin typeface="Consolas" panose="020B0609020204030204" pitchFamily="49" charset="0"/>
              </a:rPr>
              <a:t>-size</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1.5rem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red</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margin-bottom</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1.5rem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font-weight</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normal</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3183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1650915-E882-4BFE-A6C8-12A4B21443DB}"/>
              </a:ext>
            </a:extLst>
          </p:cNvPr>
          <p:cNvSpPr>
            <a:spLocks noGrp="1"/>
          </p:cNvSpPr>
          <p:nvPr>
            <p:ph type="body" sz="quarter" idx="14"/>
          </p:nvPr>
        </p:nvSpPr>
        <p:spPr>
          <a:xfrm>
            <a:off x="3284469" y="2310932"/>
            <a:ext cx="5623061" cy="1449628"/>
          </a:xfrm>
        </p:spPr>
        <p:txBody>
          <a:bodyPr/>
          <a:lstStyle/>
          <a:p>
            <a:pPr marL="0" indent="0">
              <a:buNone/>
            </a:pPr>
            <a:r>
              <a:rPr lang="de-AT" dirty="0"/>
              <a:t>Sass wurde 2006 von Hampton Catlin ins Leben gerufen. Das Projekt wurde von vielen Unterstützern weiterentwickelt, wobei die Core-Entwickler Nathan </a:t>
            </a:r>
            <a:r>
              <a:rPr lang="de-AT" dirty="0" err="1"/>
              <a:t>Weizembaum</a:t>
            </a:r>
            <a:r>
              <a:rPr lang="de-AT" dirty="0"/>
              <a:t> (bis Version 2.0) und Christopher Eppstein (ab Version 2.2) eine besondere Rolle einnehmen. Christopher Eppstein ist u. a. auch Entwickler des Compass-Frameworks, das im Umfeld von Sass eine große Bedeutung hat</a:t>
            </a:r>
          </a:p>
        </p:txBody>
      </p:sp>
      <p:sp>
        <p:nvSpPr>
          <p:cNvPr id="3" name="Titel 2">
            <a:extLst>
              <a:ext uri="{FF2B5EF4-FFF2-40B4-BE49-F238E27FC236}">
                <a16:creationId xmlns:a16="http://schemas.microsoft.com/office/drawing/2014/main" id="{577A3E80-0DED-4D34-B8DA-3C1D652C46E2}"/>
              </a:ext>
            </a:extLst>
          </p:cNvPr>
          <p:cNvSpPr>
            <a:spLocks noGrp="1"/>
          </p:cNvSpPr>
          <p:nvPr>
            <p:ph type="title"/>
          </p:nvPr>
        </p:nvSpPr>
        <p:spPr/>
        <p:txBody>
          <a:bodyPr/>
          <a:lstStyle/>
          <a:p>
            <a:r>
              <a:rPr lang="de-AT" dirty="0"/>
              <a:t>Entstehung</a:t>
            </a:r>
          </a:p>
        </p:txBody>
      </p:sp>
    </p:spTree>
    <p:extLst>
      <p:ext uri="{BB962C8B-B14F-4D97-AF65-F5344CB8AC3E}">
        <p14:creationId xmlns:p14="http://schemas.microsoft.com/office/powerpoint/2010/main" val="1050905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A1689E4-F03A-4EBC-912E-068E3988874B}"/>
              </a:ext>
            </a:extLst>
          </p:cNvPr>
          <p:cNvSpPr>
            <a:spLocks noGrp="1"/>
          </p:cNvSpPr>
          <p:nvPr>
            <p:ph type="body" sz="quarter" idx="14"/>
          </p:nvPr>
        </p:nvSpPr>
        <p:spPr>
          <a:xfrm>
            <a:off x="371114" y="1455738"/>
            <a:ext cx="5623061" cy="2675604"/>
          </a:xfrm>
        </p:spPr>
        <p:txBody>
          <a:bodyPr/>
          <a:lstStyle/>
          <a:p>
            <a:pPr marL="0" indent="0">
              <a:buNone/>
            </a:pPr>
            <a:r>
              <a:rPr lang="de-AT" dirty="0"/>
              <a:t>Es bietet sich häufig an, Standardwerte für Argumente festzulegen. Wenn das geschehen ist, kann das </a:t>
            </a:r>
            <a:r>
              <a:rPr lang="de-AT" dirty="0" err="1"/>
              <a:t>Mixin</a:t>
            </a:r>
            <a:r>
              <a:rPr lang="de-AT" dirty="0"/>
              <a:t> auch ohne die Angabe des entsprechenden Arguments aufgerufen werden. Es wird dann erwartungsgemäß der Standardwert verwendet. Soll vom Standard abgewichen werden, muss das Argument wie bereits bekannt angegeben werden.</a:t>
            </a:r>
          </a:p>
          <a:p>
            <a:pPr marL="0" indent="0">
              <a:buNone/>
            </a:pPr>
            <a:r>
              <a:rPr lang="de-AT" dirty="0"/>
              <a:t>Standartwerte haben vor allem den Vorteil, dass ihr beim Aufruf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include</a:t>
            </a:r>
            <a:r>
              <a:rPr lang="de-AT" dirty="0"/>
              <a:t>) des </a:t>
            </a:r>
            <a:r>
              <a:rPr lang="de-AT" dirty="0" err="1"/>
              <a:t>Mixins</a:t>
            </a:r>
            <a:r>
              <a:rPr lang="de-AT" dirty="0"/>
              <a:t> auf Argumente verzichten können. </a:t>
            </a:r>
          </a:p>
          <a:p>
            <a:pPr marL="0" indent="0">
              <a:buNone/>
            </a:pPr>
            <a:r>
              <a:rPr lang="de-AT" dirty="0"/>
              <a:t>Das nachfolgende Beispiel verwendet ein </a:t>
            </a:r>
            <a:r>
              <a:rPr lang="de-AT" dirty="0" err="1"/>
              <a:t>Mixin</a:t>
            </a:r>
            <a:r>
              <a:rPr lang="de-AT" dirty="0"/>
              <a:t> mit zwei Argumenten. Das Argument für </a:t>
            </a:r>
            <a:r>
              <a:rPr lang="de-AT" b="1" dirty="0" err="1">
                <a:solidFill>
                  <a:srgbClr val="0070C0"/>
                </a:solidFill>
                <a:latin typeface="Consolas" panose="020B0609020204030204" pitchFamily="49" charset="0"/>
              </a:rPr>
              <a:t>font-weight</a:t>
            </a:r>
            <a:r>
              <a:rPr lang="de-AT" dirty="0"/>
              <a:t> hat dabei den Standardwert </a:t>
            </a:r>
            <a:r>
              <a:rPr lang="de-AT" b="1" dirty="0" err="1">
                <a:solidFill>
                  <a:srgbClr val="0070C0"/>
                </a:solidFill>
                <a:latin typeface="Consolas" panose="020B0609020204030204" pitchFamily="49" charset="0"/>
              </a:rPr>
              <a:t>bold</a:t>
            </a:r>
            <a:r>
              <a:rPr lang="de-AT" dirty="0"/>
              <a:t> zugewiesen bekommen. Der Standardwert wird mit Doppelpunkt getrennt direkt hinter die Variable geschrieben</a:t>
            </a:r>
          </a:p>
        </p:txBody>
      </p:sp>
      <p:sp>
        <p:nvSpPr>
          <p:cNvPr id="3" name="Titel 2">
            <a:extLst>
              <a:ext uri="{FF2B5EF4-FFF2-40B4-BE49-F238E27FC236}">
                <a16:creationId xmlns:a16="http://schemas.microsoft.com/office/drawing/2014/main" id="{4FE53639-76EB-4987-9F06-08815ABDD409}"/>
              </a:ext>
            </a:extLst>
          </p:cNvPr>
          <p:cNvSpPr>
            <a:spLocks noGrp="1"/>
          </p:cNvSpPr>
          <p:nvPr>
            <p:ph type="title"/>
          </p:nvPr>
        </p:nvSpPr>
        <p:spPr/>
        <p:txBody>
          <a:bodyPr>
            <a:normAutofit fontScale="90000"/>
          </a:bodyPr>
          <a:lstStyle/>
          <a:p>
            <a:r>
              <a:rPr lang="de-AT" dirty="0" err="1"/>
              <a:t>Mixins</a:t>
            </a:r>
            <a:r>
              <a:rPr lang="de-AT" dirty="0"/>
              <a:t> mit Argumenten und Standardwerten</a:t>
            </a:r>
          </a:p>
        </p:txBody>
      </p:sp>
      <p:sp>
        <p:nvSpPr>
          <p:cNvPr id="5" name="Rechteck 4">
            <a:extLst>
              <a:ext uri="{FF2B5EF4-FFF2-40B4-BE49-F238E27FC236}">
                <a16:creationId xmlns:a16="http://schemas.microsoft.com/office/drawing/2014/main" id="{D5409686-60CA-416F-8B3C-42FD5D984799}"/>
              </a:ext>
            </a:extLst>
          </p:cNvPr>
          <p:cNvSpPr/>
          <p:nvPr/>
        </p:nvSpPr>
        <p:spPr>
          <a:xfrm>
            <a:off x="6527983" y="372142"/>
            <a:ext cx="4473147" cy="6001643"/>
          </a:xfrm>
          <a:prstGeom prst="rect">
            <a:avLst/>
          </a:prstGeom>
          <a:solidFill>
            <a:schemeClr val="bg2">
              <a:lumMod val="25000"/>
            </a:schemeClr>
          </a:solidFill>
        </p:spPr>
        <p:txBody>
          <a:bodyPr wrap="square">
            <a:spAutoFit/>
          </a:bodyPr>
          <a:lstStyle/>
          <a:p>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mixin</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headline</a:t>
            </a:r>
            <a:r>
              <a:rPr lang="de-AT" sz="1200" dirty="0">
                <a:solidFill>
                  <a:srgbClr val="DCDCAA"/>
                </a:solidFill>
                <a:latin typeface="Consolas" panose="020B0609020204030204" pitchFamily="49" charset="0"/>
              </a:rPr>
              <a:t>-style</a:t>
            </a:r>
            <a:r>
              <a:rPr lang="de-AT" sz="1200" dirty="0">
                <a:solidFill>
                  <a:srgbClr val="D4D4D4"/>
                </a:solidFill>
                <a:latin typeface="Consolas" panose="020B0609020204030204" pitchFamily="49" charset="0"/>
              </a:rPr>
              <a:t>(</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font-weight:</a:t>
            </a:r>
            <a:r>
              <a:rPr lang="de-AT" sz="1200" dirty="0" err="1">
                <a:solidFill>
                  <a:srgbClr val="CE9178"/>
                </a:solidFill>
                <a:latin typeface="Consolas" panose="020B0609020204030204" pitchFamily="49" charset="0"/>
              </a:rPr>
              <a:t>bold</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D7BA7D"/>
                </a:solidFill>
                <a:latin typeface="Consolas" panose="020B0609020204030204" pitchFamily="49" charset="0"/>
              </a:rPr>
              <a:t>font</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family</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Arial</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sans-serif</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size</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1.5rem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weight</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font-weight</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margin-bottom</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1.5rem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h2</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include</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headline</a:t>
            </a:r>
            <a:r>
              <a:rPr lang="de-AT" sz="1200" dirty="0">
                <a:solidFill>
                  <a:srgbClr val="DCDCAA"/>
                </a:solidFill>
                <a:latin typeface="Consolas" panose="020B0609020204030204" pitchFamily="49" charset="0"/>
              </a:rPr>
              <a:t>-style</a:t>
            </a:r>
            <a:r>
              <a:rPr lang="de-AT" sz="1200" dirty="0">
                <a:solidFill>
                  <a:srgbClr val="D4D4D4"/>
                </a:solidFill>
                <a:latin typeface="Consolas" panose="020B0609020204030204" pitchFamily="49" charset="0"/>
              </a:rPr>
              <a:t>(</a:t>
            </a:r>
            <a:r>
              <a:rPr lang="de-AT" sz="1200" dirty="0" err="1">
                <a:solidFill>
                  <a:srgbClr val="CE9178"/>
                </a:solidFill>
                <a:latin typeface="Consolas" panose="020B0609020204030204" pitchFamily="49" charset="0"/>
              </a:rPr>
              <a:t>green</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a:t>
            </a:r>
            <a:r>
              <a:rPr lang="de-AT" sz="1200" dirty="0" err="1">
                <a:solidFill>
                  <a:srgbClr val="D7BA7D"/>
                </a:solidFill>
                <a:latin typeface="Consolas" panose="020B0609020204030204" pitchFamily="49" charset="0"/>
              </a:rPr>
              <a:t>search-results</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h3</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include</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headline</a:t>
            </a:r>
            <a:r>
              <a:rPr lang="de-AT" sz="1200" dirty="0">
                <a:solidFill>
                  <a:srgbClr val="DCDCAA"/>
                </a:solidFill>
                <a:latin typeface="Consolas" panose="020B0609020204030204" pitchFamily="49" charset="0"/>
              </a:rPr>
              <a:t>-style</a:t>
            </a:r>
            <a:r>
              <a:rPr lang="de-AT" sz="1200" dirty="0">
                <a:solidFill>
                  <a:srgbClr val="D4D4D4"/>
                </a:solidFill>
                <a:latin typeface="Consolas" panose="020B0609020204030204" pitchFamily="49" charset="0"/>
              </a:rPr>
              <a:t>(</a:t>
            </a:r>
            <a:r>
              <a:rPr lang="de-AT" sz="1200" dirty="0" err="1">
                <a:solidFill>
                  <a:srgbClr val="CE9178"/>
                </a:solidFill>
                <a:latin typeface="Consolas" panose="020B0609020204030204" pitchFamily="49" charset="0"/>
              </a:rPr>
              <a:t>red</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normal</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br>
              <a:rPr lang="de-AT" sz="1200" dirty="0">
                <a:solidFill>
                  <a:srgbClr val="D4D4D4"/>
                </a:solidFill>
                <a:latin typeface="Consolas" panose="020B0609020204030204" pitchFamily="49" charset="0"/>
              </a:rPr>
            </a:br>
            <a:r>
              <a:rPr lang="de-AT" sz="1200" dirty="0">
                <a:solidFill>
                  <a:srgbClr val="6A9955"/>
                </a:solidFill>
                <a:latin typeface="Consolas" panose="020B0609020204030204" pitchFamily="49" charset="0"/>
              </a:rPr>
              <a:t>//kompiliert zu</a:t>
            </a:r>
            <a:endParaRPr lang="de-AT" sz="1200" dirty="0">
              <a:solidFill>
                <a:srgbClr val="D4D4D4"/>
              </a:solidFill>
              <a:latin typeface="Consolas" panose="020B0609020204030204" pitchFamily="49" charset="0"/>
            </a:endParaRPr>
          </a:p>
          <a:p>
            <a:r>
              <a:rPr lang="de-AT" sz="1200" dirty="0">
                <a:solidFill>
                  <a:srgbClr val="D7BA7D"/>
                </a:solidFill>
                <a:latin typeface="Consolas" panose="020B0609020204030204" pitchFamily="49" charset="0"/>
              </a:rPr>
              <a:t>h2</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font-family</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Arial</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sans-serif</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a:t>
            </a:r>
            <a:r>
              <a:rPr lang="de-AT" sz="1200" dirty="0">
                <a:solidFill>
                  <a:srgbClr val="9CDCFE"/>
                </a:solidFill>
                <a:latin typeface="Consolas" panose="020B0609020204030204" pitchFamily="49" charset="0"/>
              </a:rPr>
              <a:t>-size</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1.5rem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green</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margin-bottom</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1.5rem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font-weight</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bold</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a:t>
            </a:r>
            <a:r>
              <a:rPr lang="de-AT" sz="1200" dirty="0" err="1">
                <a:solidFill>
                  <a:srgbClr val="D7BA7D"/>
                </a:solidFill>
                <a:latin typeface="Consolas" panose="020B0609020204030204" pitchFamily="49" charset="0"/>
              </a:rPr>
              <a:t>search-results</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h3</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font-family</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Arial</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sans-serif</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a:t>
            </a:r>
            <a:r>
              <a:rPr lang="de-AT" sz="1200" dirty="0">
                <a:solidFill>
                  <a:srgbClr val="9CDCFE"/>
                </a:solidFill>
                <a:latin typeface="Consolas" panose="020B0609020204030204" pitchFamily="49" charset="0"/>
              </a:rPr>
              <a:t>-size</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1.5rem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red</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margin-bottom</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1.5rem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font-weight</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normal</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13348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9EAE727-052C-45DF-A481-9CCC58B37325}"/>
              </a:ext>
            </a:extLst>
          </p:cNvPr>
          <p:cNvSpPr>
            <a:spLocks noGrp="1"/>
          </p:cNvSpPr>
          <p:nvPr>
            <p:ph type="body" sz="quarter" idx="14"/>
          </p:nvPr>
        </p:nvSpPr>
        <p:spPr>
          <a:xfrm>
            <a:off x="371114" y="1455738"/>
            <a:ext cx="5623061" cy="1061829"/>
          </a:xfrm>
        </p:spPr>
        <p:txBody>
          <a:bodyPr/>
          <a:lstStyle/>
          <a:p>
            <a:pPr marL="0" indent="0">
              <a:buNone/>
            </a:pPr>
            <a:r>
              <a:rPr lang="de-AT" dirty="0"/>
              <a:t>Folgendes Beispiel vereinfacht den Code für die Manipulation des Box-Modells. Als Standardwert wird </a:t>
            </a:r>
            <a:r>
              <a:rPr lang="de-AT" b="1" dirty="0" err="1">
                <a:solidFill>
                  <a:srgbClr val="0070C0"/>
                </a:solidFill>
                <a:latin typeface="Consolas" panose="020B0609020204030204" pitchFamily="49" charset="0"/>
              </a:rPr>
              <a:t>border</a:t>
            </a:r>
            <a:r>
              <a:rPr lang="de-AT" b="1" dirty="0">
                <a:solidFill>
                  <a:srgbClr val="0070C0"/>
                </a:solidFill>
                <a:latin typeface="Consolas" panose="020B0609020204030204" pitchFamily="49" charset="0"/>
              </a:rPr>
              <a:t>-box</a:t>
            </a:r>
            <a:r>
              <a:rPr lang="de-AT" dirty="0"/>
              <a:t> festgelegt. Darüber hinaus habt ihr die Möglichkeit über das </a:t>
            </a:r>
            <a:r>
              <a:rPr lang="de-AT" dirty="0" err="1"/>
              <a:t>Mixin</a:t>
            </a:r>
            <a:r>
              <a:rPr lang="de-AT" dirty="0"/>
              <a:t> die angegebenen Vendor-Präfixe zu entfernen, sollten sie eines Tages nicht mehr im Projekt benötigt werden.</a:t>
            </a:r>
          </a:p>
        </p:txBody>
      </p:sp>
      <p:sp>
        <p:nvSpPr>
          <p:cNvPr id="3" name="Titel 2">
            <a:extLst>
              <a:ext uri="{FF2B5EF4-FFF2-40B4-BE49-F238E27FC236}">
                <a16:creationId xmlns:a16="http://schemas.microsoft.com/office/drawing/2014/main" id="{13A4036C-5B23-4336-A2CC-6189243B9C9D}"/>
              </a:ext>
            </a:extLst>
          </p:cNvPr>
          <p:cNvSpPr>
            <a:spLocks noGrp="1"/>
          </p:cNvSpPr>
          <p:nvPr>
            <p:ph type="title"/>
          </p:nvPr>
        </p:nvSpPr>
        <p:spPr/>
        <p:txBody>
          <a:bodyPr/>
          <a:lstStyle/>
          <a:p>
            <a:r>
              <a:rPr lang="de-AT" dirty="0"/>
              <a:t>Beispiele für </a:t>
            </a:r>
            <a:r>
              <a:rPr lang="de-AT" dirty="0" err="1"/>
              <a:t>Mixins</a:t>
            </a:r>
            <a:endParaRPr lang="de-AT" dirty="0"/>
          </a:p>
        </p:txBody>
      </p:sp>
      <p:sp>
        <p:nvSpPr>
          <p:cNvPr id="4" name="Rechteck 3">
            <a:extLst>
              <a:ext uri="{FF2B5EF4-FFF2-40B4-BE49-F238E27FC236}">
                <a16:creationId xmlns:a16="http://schemas.microsoft.com/office/drawing/2014/main" id="{68636BEE-2C6A-46DF-94CA-D6D558786118}"/>
              </a:ext>
            </a:extLst>
          </p:cNvPr>
          <p:cNvSpPr/>
          <p:nvPr/>
        </p:nvSpPr>
        <p:spPr>
          <a:xfrm>
            <a:off x="7407298" y="1259175"/>
            <a:ext cx="3808904" cy="4339650"/>
          </a:xfrm>
          <a:prstGeom prst="rect">
            <a:avLst/>
          </a:prstGeom>
          <a:solidFill>
            <a:schemeClr val="bg2">
              <a:lumMod val="25000"/>
            </a:schemeClr>
          </a:solidFill>
        </p:spPr>
        <p:txBody>
          <a:bodyPr wrap="square">
            <a:spAutoFit/>
          </a:bodyPr>
          <a:lstStyle/>
          <a:p>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mixin</a:t>
            </a:r>
            <a:r>
              <a:rPr lang="de-AT" sz="1200" dirty="0">
                <a:solidFill>
                  <a:srgbClr val="D4D4D4"/>
                </a:solidFill>
                <a:latin typeface="Consolas" panose="020B0609020204030204" pitchFamily="49" charset="0"/>
              </a:rPr>
              <a:t> </a:t>
            </a:r>
            <a:r>
              <a:rPr lang="de-AT" sz="1200" dirty="0">
                <a:solidFill>
                  <a:srgbClr val="DCDCAA"/>
                </a:solidFill>
                <a:latin typeface="Consolas" panose="020B0609020204030204" pitchFamily="49" charset="0"/>
              </a:rPr>
              <a:t>box-</a:t>
            </a:r>
            <a:r>
              <a:rPr lang="de-AT" sz="1200" dirty="0" err="1">
                <a:solidFill>
                  <a:srgbClr val="DCDCAA"/>
                </a:solidFill>
                <a:latin typeface="Consolas" panose="020B0609020204030204" pitchFamily="49" charset="0"/>
              </a:rPr>
              <a:t>sizing</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type</a:t>
            </a:r>
            <a:r>
              <a:rPr lang="de-AT" sz="1200" dirty="0" err="1">
                <a:solidFill>
                  <a:srgbClr val="D4D4D4"/>
                </a:solidFill>
                <a:latin typeface="Consolas" panose="020B0609020204030204" pitchFamily="49" charset="0"/>
              </a:rPr>
              <a:t>:</a:t>
            </a:r>
            <a:r>
              <a:rPr lang="de-AT" sz="1200" dirty="0" err="1">
                <a:solidFill>
                  <a:srgbClr val="CE9178"/>
                </a:solidFill>
                <a:latin typeface="Consolas" panose="020B0609020204030204" pitchFamily="49" charset="0"/>
              </a:rPr>
              <a:t>border-box</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-webkit-box-</a:t>
            </a:r>
            <a:r>
              <a:rPr lang="de-AT" sz="1200" dirty="0" err="1">
                <a:solidFill>
                  <a:srgbClr val="9CDCFE"/>
                </a:solidFill>
                <a:latin typeface="Consolas" panose="020B0609020204030204" pitchFamily="49" charset="0"/>
              </a:rPr>
              <a:t>sizing</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$type</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moz</a:t>
            </a:r>
            <a:r>
              <a:rPr lang="de-AT" sz="1200" dirty="0">
                <a:solidFill>
                  <a:srgbClr val="9CDCFE"/>
                </a:solidFill>
                <a:latin typeface="Consolas" panose="020B0609020204030204" pitchFamily="49" charset="0"/>
              </a:rPr>
              <a:t>-box-</a:t>
            </a:r>
            <a:r>
              <a:rPr lang="de-AT" sz="1200" dirty="0" err="1">
                <a:solidFill>
                  <a:srgbClr val="9CDCFE"/>
                </a:solidFill>
                <a:latin typeface="Consolas" panose="020B0609020204030204" pitchFamily="49" charset="0"/>
              </a:rPr>
              <a:t>sizing</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$type</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box-</a:t>
            </a:r>
            <a:r>
              <a:rPr lang="de-AT" sz="1200" dirty="0" err="1">
                <a:solidFill>
                  <a:srgbClr val="9CDCFE"/>
                </a:solidFill>
                <a:latin typeface="Consolas" panose="020B0609020204030204" pitchFamily="49" charset="0"/>
              </a:rPr>
              <a:t>sizing</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$type</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569CD6"/>
                </a:solidFill>
                <a:latin typeface="Consolas" panose="020B0609020204030204" pitchFamily="49" charset="0"/>
              </a:rPr>
              <a:t>*</a:t>
            </a:r>
            <a:r>
              <a:rPr lang="de-AT" sz="1200" dirty="0">
                <a:solidFill>
                  <a:srgbClr val="D4D4D4"/>
                </a:solidFill>
                <a:latin typeface="Consolas" panose="020B0609020204030204" pitchFamily="49" charset="0"/>
              </a:rPr>
              <a:t>, </a:t>
            </a:r>
            <a:r>
              <a:rPr lang="de-AT" sz="1200" dirty="0">
                <a:solidFill>
                  <a:srgbClr val="569CD6"/>
                </a:solidFill>
                <a:latin typeface="Consolas" panose="020B0609020204030204" pitchFamily="49" charset="0"/>
              </a:rPr>
              <a:t>*</a:t>
            </a:r>
            <a:r>
              <a:rPr lang="de-AT" sz="1200" dirty="0">
                <a:solidFill>
                  <a:srgbClr val="D7BA7D"/>
                </a:solidFill>
                <a:latin typeface="Consolas" panose="020B0609020204030204" pitchFamily="49" charset="0"/>
              </a:rPr>
              <a:t>:</a:t>
            </a:r>
            <a:r>
              <a:rPr lang="de-AT" sz="1200" dirty="0" err="1">
                <a:solidFill>
                  <a:srgbClr val="D7BA7D"/>
                </a:solidFill>
                <a:latin typeface="Consolas" panose="020B0609020204030204" pitchFamily="49" charset="0"/>
              </a:rPr>
              <a:t>before</a:t>
            </a:r>
            <a:r>
              <a:rPr lang="de-AT" sz="1200" dirty="0">
                <a:solidFill>
                  <a:srgbClr val="D4D4D4"/>
                </a:solidFill>
                <a:latin typeface="Consolas" panose="020B0609020204030204" pitchFamily="49" charset="0"/>
              </a:rPr>
              <a:t>, </a:t>
            </a:r>
            <a:r>
              <a:rPr lang="de-AT" sz="1200" dirty="0">
                <a:solidFill>
                  <a:srgbClr val="569CD6"/>
                </a:solidFill>
                <a:latin typeface="Consolas" panose="020B0609020204030204" pitchFamily="49" charset="0"/>
              </a:rPr>
              <a:t>*</a:t>
            </a:r>
            <a:r>
              <a:rPr lang="de-AT" sz="1200" dirty="0">
                <a:solidFill>
                  <a:srgbClr val="D7BA7D"/>
                </a:solidFill>
                <a:latin typeface="Consolas" panose="020B0609020204030204" pitchFamily="49" charset="0"/>
              </a:rPr>
              <a:t>:after</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include</a:t>
            </a:r>
            <a:r>
              <a:rPr lang="de-AT" sz="1200" dirty="0">
                <a:solidFill>
                  <a:srgbClr val="D4D4D4"/>
                </a:solidFill>
                <a:latin typeface="Consolas" panose="020B0609020204030204" pitchFamily="49" charset="0"/>
              </a:rPr>
              <a:t> </a:t>
            </a:r>
            <a:r>
              <a:rPr lang="de-AT" sz="1200" dirty="0">
                <a:solidFill>
                  <a:srgbClr val="DCDCAA"/>
                </a:solidFill>
                <a:latin typeface="Consolas" panose="020B0609020204030204" pitchFamily="49" charset="0"/>
              </a:rPr>
              <a:t>box-</a:t>
            </a:r>
            <a:r>
              <a:rPr lang="de-AT" sz="1200" dirty="0" err="1">
                <a:solidFill>
                  <a:srgbClr val="DCDCAA"/>
                </a:solidFill>
                <a:latin typeface="Consolas" panose="020B0609020204030204" pitchFamily="49" charset="0"/>
              </a:rPr>
              <a:t>sizing</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a:t>
            </a:r>
            <a:r>
              <a:rPr lang="de-AT" sz="1200" dirty="0" err="1">
                <a:solidFill>
                  <a:srgbClr val="D7BA7D"/>
                </a:solidFill>
                <a:latin typeface="Consolas" panose="020B0609020204030204" pitchFamily="49" charset="0"/>
              </a:rPr>
              <a:t>element</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include</a:t>
            </a:r>
            <a:r>
              <a:rPr lang="de-AT" sz="1200" dirty="0">
                <a:solidFill>
                  <a:srgbClr val="D4D4D4"/>
                </a:solidFill>
                <a:latin typeface="Consolas" panose="020B0609020204030204" pitchFamily="49" charset="0"/>
              </a:rPr>
              <a:t> </a:t>
            </a:r>
            <a:r>
              <a:rPr lang="de-AT" sz="1200" dirty="0">
                <a:solidFill>
                  <a:srgbClr val="DCDCAA"/>
                </a:solidFill>
                <a:latin typeface="Consolas" panose="020B0609020204030204" pitchFamily="49" charset="0"/>
              </a:rPr>
              <a:t>box-</a:t>
            </a:r>
            <a:r>
              <a:rPr lang="de-AT" sz="1200" dirty="0" err="1">
                <a:solidFill>
                  <a:srgbClr val="DCDCAA"/>
                </a:solidFill>
                <a:latin typeface="Consolas" panose="020B0609020204030204" pitchFamily="49" charset="0"/>
              </a:rPr>
              <a:t>sizing</a:t>
            </a:r>
            <a:r>
              <a:rPr lang="de-AT" sz="1200" dirty="0">
                <a:solidFill>
                  <a:srgbClr val="D4D4D4"/>
                </a:solidFill>
                <a:latin typeface="Consolas" panose="020B0609020204030204" pitchFamily="49" charset="0"/>
              </a:rPr>
              <a:t>(</a:t>
            </a:r>
            <a:r>
              <a:rPr lang="de-AT" sz="1200" dirty="0" err="1">
                <a:solidFill>
                  <a:srgbClr val="CE9178"/>
                </a:solidFill>
                <a:latin typeface="Consolas" panose="020B0609020204030204" pitchFamily="49" charset="0"/>
              </a:rPr>
              <a:t>content</a:t>
            </a:r>
            <a:r>
              <a:rPr lang="de-AT" sz="1200" dirty="0">
                <a:solidFill>
                  <a:srgbClr val="CE9178"/>
                </a:solidFill>
                <a:latin typeface="Consolas" panose="020B0609020204030204" pitchFamily="49" charset="0"/>
              </a:rPr>
              <a:t>-box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br>
              <a:rPr lang="de-AT" sz="1200" dirty="0">
                <a:solidFill>
                  <a:srgbClr val="D4D4D4"/>
                </a:solidFill>
                <a:latin typeface="Consolas" panose="020B0609020204030204" pitchFamily="49" charset="0"/>
              </a:rPr>
            </a:br>
            <a:r>
              <a:rPr lang="de-AT" sz="1200" dirty="0">
                <a:solidFill>
                  <a:srgbClr val="6A9955"/>
                </a:solidFill>
                <a:latin typeface="Consolas" panose="020B0609020204030204" pitchFamily="49" charset="0"/>
              </a:rPr>
              <a:t>//kompiliert zu</a:t>
            </a:r>
            <a:endParaRPr lang="de-AT" sz="1200" dirty="0">
              <a:solidFill>
                <a:srgbClr val="D4D4D4"/>
              </a:solidFill>
              <a:latin typeface="Consolas" panose="020B0609020204030204" pitchFamily="49" charset="0"/>
            </a:endParaRPr>
          </a:p>
          <a:p>
            <a:r>
              <a:rPr lang="de-AT" sz="1200" dirty="0">
                <a:solidFill>
                  <a:srgbClr val="569CD6"/>
                </a:solidFill>
                <a:latin typeface="Consolas" panose="020B0609020204030204" pitchFamily="49" charset="0"/>
              </a:rPr>
              <a:t>*</a:t>
            </a:r>
            <a:r>
              <a:rPr lang="de-AT" sz="1200" dirty="0">
                <a:solidFill>
                  <a:srgbClr val="D4D4D4"/>
                </a:solidFill>
                <a:latin typeface="Consolas" panose="020B0609020204030204" pitchFamily="49" charset="0"/>
              </a:rPr>
              <a:t>, </a:t>
            </a:r>
            <a:r>
              <a:rPr lang="de-AT" sz="1200" dirty="0">
                <a:solidFill>
                  <a:srgbClr val="569CD6"/>
                </a:solidFill>
                <a:latin typeface="Consolas" panose="020B0609020204030204" pitchFamily="49" charset="0"/>
              </a:rPr>
              <a:t>*</a:t>
            </a:r>
            <a:r>
              <a:rPr lang="de-AT" sz="1200" dirty="0">
                <a:solidFill>
                  <a:srgbClr val="D7BA7D"/>
                </a:solidFill>
                <a:latin typeface="Consolas" panose="020B0609020204030204" pitchFamily="49" charset="0"/>
              </a:rPr>
              <a:t>:</a:t>
            </a:r>
            <a:r>
              <a:rPr lang="de-AT" sz="1200" dirty="0" err="1">
                <a:solidFill>
                  <a:srgbClr val="D7BA7D"/>
                </a:solidFill>
                <a:latin typeface="Consolas" panose="020B0609020204030204" pitchFamily="49" charset="0"/>
              </a:rPr>
              <a:t>before</a:t>
            </a:r>
            <a:r>
              <a:rPr lang="de-AT" sz="1200" dirty="0">
                <a:solidFill>
                  <a:srgbClr val="D4D4D4"/>
                </a:solidFill>
                <a:latin typeface="Consolas" panose="020B0609020204030204" pitchFamily="49" charset="0"/>
              </a:rPr>
              <a:t>, </a:t>
            </a:r>
            <a:r>
              <a:rPr lang="de-AT" sz="1200" dirty="0">
                <a:solidFill>
                  <a:srgbClr val="569CD6"/>
                </a:solidFill>
                <a:latin typeface="Consolas" panose="020B0609020204030204" pitchFamily="49" charset="0"/>
              </a:rPr>
              <a:t>*</a:t>
            </a:r>
            <a:r>
              <a:rPr lang="de-AT" sz="1200" dirty="0">
                <a:solidFill>
                  <a:srgbClr val="D7BA7D"/>
                </a:solidFill>
                <a:latin typeface="Consolas" panose="020B0609020204030204" pitchFamily="49" charset="0"/>
              </a:rPr>
              <a:t>:after</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-webkit-box-</a:t>
            </a:r>
            <a:r>
              <a:rPr lang="de-AT" sz="1200" dirty="0" err="1">
                <a:solidFill>
                  <a:srgbClr val="9CDCFE"/>
                </a:solidFill>
                <a:latin typeface="Consolas" panose="020B0609020204030204" pitchFamily="49" charset="0"/>
              </a:rPr>
              <a:t>sizing</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border</a:t>
            </a:r>
            <a:r>
              <a:rPr lang="de-AT" sz="1200" dirty="0">
                <a:solidFill>
                  <a:srgbClr val="CE9178"/>
                </a:solidFill>
                <a:latin typeface="Consolas" panose="020B0609020204030204" pitchFamily="49" charset="0"/>
              </a:rPr>
              <a:t>-box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moz</a:t>
            </a:r>
            <a:r>
              <a:rPr lang="de-AT" sz="1200" dirty="0">
                <a:solidFill>
                  <a:srgbClr val="9CDCFE"/>
                </a:solidFill>
                <a:latin typeface="Consolas" panose="020B0609020204030204" pitchFamily="49" charset="0"/>
              </a:rPr>
              <a:t>-box-</a:t>
            </a:r>
            <a:r>
              <a:rPr lang="de-AT" sz="1200" dirty="0" err="1">
                <a:solidFill>
                  <a:srgbClr val="9CDCFE"/>
                </a:solidFill>
                <a:latin typeface="Consolas" panose="020B0609020204030204" pitchFamily="49" charset="0"/>
              </a:rPr>
              <a:t>sizing</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border</a:t>
            </a:r>
            <a:r>
              <a:rPr lang="de-AT" sz="1200" dirty="0">
                <a:solidFill>
                  <a:srgbClr val="CE9178"/>
                </a:solidFill>
                <a:latin typeface="Consolas" panose="020B0609020204030204" pitchFamily="49" charset="0"/>
              </a:rPr>
              <a:t>-box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box-</a:t>
            </a:r>
            <a:r>
              <a:rPr lang="de-AT" sz="1200" dirty="0" err="1">
                <a:solidFill>
                  <a:srgbClr val="9CDCFE"/>
                </a:solidFill>
                <a:latin typeface="Consolas" panose="020B0609020204030204" pitchFamily="49" charset="0"/>
              </a:rPr>
              <a:t>sizing</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border</a:t>
            </a:r>
            <a:r>
              <a:rPr lang="de-AT" sz="1200" dirty="0">
                <a:solidFill>
                  <a:srgbClr val="CE9178"/>
                </a:solidFill>
                <a:latin typeface="Consolas" panose="020B0609020204030204" pitchFamily="49" charset="0"/>
              </a:rPr>
              <a:t>-box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a:t>
            </a:r>
            <a:r>
              <a:rPr lang="de-AT" sz="1200" dirty="0" err="1">
                <a:solidFill>
                  <a:srgbClr val="D7BA7D"/>
                </a:solidFill>
                <a:latin typeface="Consolas" panose="020B0609020204030204" pitchFamily="49" charset="0"/>
              </a:rPr>
              <a:t>element</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-webkit-box-</a:t>
            </a:r>
            <a:r>
              <a:rPr lang="de-AT" sz="1200" dirty="0" err="1">
                <a:solidFill>
                  <a:srgbClr val="9CDCFE"/>
                </a:solidFill>
                <a:latin typeface="Consolas" panose="020B0609020204030204" pitchFamily="49" charset="0"/>
              </a:rPr>
              <a:t>sizing</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content</a:t>
            </a:r>
            <a:r>
              <a:rPr lang="de-AT" sz="1200" dirty="0">
                <a:solidFill>
                  <a:srgbClr val="CE9178"/>
                </a:solidFill>
                <a:latin typeface="Consolas" panose="020B0609020204030204" pitchFamily="49" charset="0"/>
              </a:rPr>
              <a:t>-box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moz</a:t>
            </a:r>
            <a:r>
              <a:rPr lang="de-AT" sz="1200" dirty="0">
                <a:solidFill>
                  <a:srgbClr val="9CDCFE"/>
                </a:solidFill>
                <a:latin typeface="Consolas" panose="020B0609020204030204" pitchFamily="49" charset="0"/>
              </a:rPr>
              <a:t>-box-</a:t>
            </a:r>
            <a:r>
              <a:rPr lang="de-AT" sz="1200" dirty="0" err="1">
                <a:solidFill>
                  <a:srgbClr val="9CDCFE"/>
                </a:solidFill>
                <a:latin typeface="Consolas" panose="020B0609020204030204" pitchFamily="49" charset="0"/>
              </a:rPr>
              <a:t>sizing</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content</a:t>
            </a:r>
            <a:r>
              <a:rPr lang="de-AT" sz="1200" dirty="0">
                <a:solidFill>
                  <a:srgbClr val="CE9178"/>
                </a:solidFill>
                <a:latin typeface="Consolas" panose="020B0609020204030204" pitchFamily="49" charset="0"/>
              </a:rPr>
              <a:t>-box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box-</a:t>
            </a:r>
            <a:r>
              <a:rPr lang="de-AT" sz="1200" dirty="0" err="1">
                <a:solidFill>
                  <a:srgbClr val="9CDCFE"/>
                </a:solidFill>
                <a:latin typeface="Consolas" panose="020B0609020204030204" pitchFamily="49" charset="0"/>
              </a:rPr>
              <a:t>sizing</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content</a:t>
            </a:r>
            <a:r>
              <a:rPr lang="de-AT" sz="1200" dirty="0">
                <a:solidFill>
                  <a:srgbClr val="CE9178"/>
                </a:solidFill>
                <a:latin typeface="Consolas" panose="020B0609020204030204" pitchFamily="49" charset="0"/>
              </a:rPr>
              <a:t>-box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46386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DA42717-F01B-46D5-B489-B2EEAC8867B1}"/>
              </a:ext>
            </a:extLst>
          </p:cNvPr>
          <p:cNvSpPr>
            <a:spLocks noGrp="1"/>
          </p:cNvSpPr>
          <p:nvPr>
            <p:ph type="body" sz="quarter" idx="14"/>
          </p:nvPr>
        </p:nvSpPr>
        <p:spPr>
          <a:xfrm>
            <a:off x="371114" y="1455738"/>
            <a:ext cx="5623061" cy="480131"/>
          </a:xfrm>
        </p:spPr>
        <p:txBody>
          <a:bodyPr/>
          <a:lstStyle/>
          <a:p>
            <a:pPr marL="0" indent="0">
              <a:buNone/>
            </a:pPr>
            <a:r>
              <a:rPr lang="de-AT" dirty="0"/>
              <a:t>Das zweite Beispiel verwendet ein </a:t>
            </a:r>
            <a:r>
              <a:rPr lang="de-AT" dirty="0" err="1"/>
              <a:t>Mixin</a:t>
            </a:r>
            <a:r>
              <a:rPr lang="de-AT" dirty="0"/>
              <a:t> mit drei Argumenten um den Code für CSS-</a:t>
            </a:r>
            <a:r>
              <a:rPr lang="de-AT" dirty="0" err="1"/>
              <a:t>Transitions</a:t>
            </a:r>
            <a:r>
              <a:rPr lang="de-AT" dirty="0"/>
              <a:t> zu vereinfachen</a:t>
            </a:r>
          </a:p>
        </p:txBody>
      </p:sp>
      <p:sp>
        <p:nvSpPr>
          <p:cNvPr id="3" name="Titel 2">
            <a:extLst>
              <a:ext uri="{FF2B5EF4-FFF2-40B4-BE49-F238E27FC236}">
                <a16:creationId xmlns:a16="http://schemas.microsoft.com/office/drawing/2014/main" id="{AEC9079E-B1EC-4989-837A-A88C8A93BD85}"/>
              </a:ext>
            </a:extLst>
          </p:cNvPr>
          <p:cNvSpPr>
            <a:spLocks noGrp="1"/>
          </p:cNvSpPr>
          <p:nvPr>
            <p:ph type="title"/>
          </p:nvPr>
        </p:nvSpPr>
        <p:spPr/>
        <p:txBody>
          <a:bodyPr/>
          <a:lstStyle/>
          <a:p>
            <a:r>
              <a:rPr lang="de-AT" dirty="0"/>
              <a:t>Beispiele für </a:t>
            </a:r>
            <a:r>
              <a:rPr lang="de-AT" dirty="0" err="1"/>
              <a:t>Mixins</a:t>
            </a:r>
            <a:endParaRPr lang="de-AT" dirty="0"/>
          </a:p>
        </p:txBody>
      </p:sp>
      <p:sp>
        <p:nvSpPr>
          <p:cNvPr id="5" name="Rechteck 4">
            <a:extLst>
              <a:ext uri="{FF2B5EF4-FFF2-40B4-BE49-F238E27FC236}">
                <a16:creationId xmlns:a16="http://schemas.microsoft.com/office/drawing/2014/main" id="{AEA012E9-D1CE-4C19-B4A9-D1C4571C2341}"/>
              </a:ext>
            </a:extLst>
          </p:cNvPr>
          <p:cNvSpPr/>
          <p:nvPr/>
        </p:nvSpPr>
        <p:spPr>
          <a:xfrm>
            <a:off x="4153173" y="2434008"/>
            <a:ext cx="7569565" cy="3231654"/>
          </a:xfrm>
          <a:prstGeom prst="rect">
            <a:avLst/>
          </a:prstGeom>
          <a:solidFill>
            <a:schemeClr val="bg2">
              <a:lumMod val="25000"/>
            </a:schemeClr>
          </a:solidFill>
        </p:spPr>
        <p:txBody>
          <a:bodyPr wrap="square">
            <a:spAutoFit/>
          </a:bodyPr>
          <a:lstStyle/>
          <a:p>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mixin</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transition</a:t>
            </a:r>
            <a:r>
              <a:rPr lang="de-AT" sz="1200" dirty="0">
                <a:solidFill>
                  <a:srgbClr val="D4D4D4"/>
                </a:solidFill>
                <a:latin typeface="Consolas" panose="020B0609020204030204" pitchFamily="49" charset="0"/>
              </a:rPr>
              <a:t>(</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transition-property</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transition</a:t>
            </a:r>
            <a:r>
              <a:rPr lang="de-AT" sz="1200" dirty="0">
                <a:solidFill>
                  <a:srgbClr val="9CDCFE"/>
                </a:solidFill>
                <a:latin typeface="Consolas" panose="020B0609020204030204" pitchFamily="49" charset="0"/>
              </a:rPr>
              <a:t>-time</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transition-method</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-webkit-transition</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transition-property</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transition</a:t>
            </a:r>
            <a:r>
              <a:rPr lang="de-AT" sz="1200" dirty="0">
                <a:solidFill>
                  <a:srgbClr val="9CDCFE"/>
                </a:solidFill>
                <a:latin typeface="Consolas" panose="020B0609020204030204" pitchFamily="49" charset="0"/>
              </a:rPr>
              <a:t>-time</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transition-method</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moz</a:t>
            </a:r>
            <a:r>
              <a:rPr lang="de-AT" sz="1200" dirty="0">
                <a:solidFill>
                  <a:srgbClr val="9CDCFE"/>
                </a:solidFill>
                <a:latin typeface="Consolas" panose="020B0609020204030204" pitchFamily="49" charset="0"/>
              </a:rPr>
              <a:t>-transition</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transition-property</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transition</a:t>
            </a:r>
            <a:r>
              <a:rPr lang="de-AT" sz="1200" dirty="0">
                <a:solidFill>
                  <a:srgbClr val="9CDCFE"/>
                </a:solidFill>
                <a:latin typeface="Consolas" panose="020B0609020204030204" pitchFamily="49" charset="0"/>
              </a:rPr>
              <a:t>-time</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transition-method</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-o-transition</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transition-property</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transition</a:t>
            </a:r>
            <a:r>
              <a:rPr lang="de-AT" sz="1200" dirty="0">
                <a:solidFill>
                  <a:srgbClr val="9CDCFE"/>
                </a:solidFill>
                <a:latin typeface="Consolas" panose="020B0609020204030204" pitchFamily="49" charset="0"/>
              </a:rPr>
              <a:t>-time</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transition-method</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transition</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transition-property</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transition</a:t>
            </a:r>
            <a:r>
              <a:rPr lang="de-AT" sz="1200" dirty="0">
                <a:solidFill>
                  <a:srgbClr val="9CDCFE"/>
                </a:solidFill>
                <a:latin typeface="Consolas" panose="020B0609020204030204" pitchFamily="49" charset="0"/>
              </a:rPr>
              <a:t>-time</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transition-method</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div</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include</a:t>
            </a:r>
            <a:r>
              <a:rPr lang="de-AT" sz="1200" dirty="0">
                <a:solidFill>
                  <a:srgbClr val="D4D4D4"/>
                </a:solidFill>
                <a:latin typeface="Consolas" panose="020B0609020204030204" pitchFamily="49" charset="0"/>
              </a:rPr>
              <a:t> </a:t>
            </a:r>
            <a:r>
              <a:rPr lang="de-AT" sz="1200" dirty="0" err="1">
                <a:solidFill>
                  <a:srgbClr val="DCDCAA"/>
                </a:solidFill>
                <a:latin typeface="Consolas" panose="020B0609020204030204" pitchFamily="49" charset="0"/>
              </a:rPr>
              <a:t>transition</a:t>
            </a:r>
            <a:r>
              <a:rPr lang="de-AT" sz="1200" dirty="0">
                <a:solidFill>
                  <a:srgbClr val="D4D4D4"/>
                </a:solidFill>
                <a:latin typeface="Consolas" panose="020B0609020204030204" pitchFamily="49" charset="0"/>
              </a:rPr>
              <a:t>(</a:t>
            </a:r>
            <a:r>
              <a:rPr lang="de-AT" sz="1200" dirty="0">
                <a:solidFill>
                  <a:srgbClr val="CE9178"/>
                </a:solidFill>
                <a:latin typeface="Consolas" panose="020B0609020204030204" pitchFamily="49" charset="0"/>
              </a:rPr>
              <a:t>all</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.1s</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ease</a:t>
            </a:r>
            <a:r>
              <a:rPr lang="de-AT" sz="1200" dirty="0">
                <a:solidFill>
                  <a:srgbClr val="CE9178"/>
                </a:solidFill>
                <a:latin typeface="Consolas" panose="020B0609020204030204" pitchFamily="49" charset="0"/>
              </a:rPr>
              <a:t>-in-out</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br>
              <a:rPr lang="de-AT" sz="1200" dirty="0">
                <a:solidFill>
                  <a:srgbClr val="D4D4D4"/>
                </a:solidFill>
                <a:latin typeface="Consolas" panose="020B0609020204030204" pitchFamily="49" charset="0"/>
              </a:rPr>
            </a:br>
            <a:r>
              <a:rPr lang="de-AT" sz="1200" dirty="0">
                <a:solidFill>
                  <a:srgbClr val="6A9955"/>
                </a:solidFill>
                <a:latin typeface="Consolas" panose="020B0609020204030204" pitchFamily="49" charset="0"/>
              </a:rPr>
              <a:t>//kompiliert zu</a:t>
            </a:r>
            <a:endParaRPr lang="de-AT" sz="1200" dirty="0">
              <a:solidFill>
                <a:srgbClr val="D4D4D4"/>
              </a:solidFill>
              <a:latin typeface="Consolas" panose="020B0609020204030204" pitchFamily="49" charset="0"/>
            </a:endParaRPr>
          </a:p>
          <a:p>
            <a:r>
              <a:rPr lang="de-AT" sz="1200" dirty="0">
                <a:solidFill>
                  <a:srgbClr val="D7BA7D"/>
                </a:solidFill>
                <a:latin typeface="Consolas" panose="020B0609020204030204" pitchFamily="49" charset="0"/>
              </a:rPr>
              <a:t>div</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-webkit-transition</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ease</a:t>
            </a:r>
            <a:r>
              <a:rPr lang="de-AT" sz="1200" dirty="0">
                <a:solidFill>
                  <a:srgbClr val="CE9178"/>
                </a:solidFill>
                <a:latin typeface="Consolas" panose="020B0609020204030204" pitchFamily="49" charset="0"/>
              </a:rPr>
              <a:t>-in-out</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all</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.1s</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t>
            </a:r>
            <a:r>
              <a:rPr lang="de-AT" sz="1200" dirty="0" err="1">
                <a:solidFill>
                  <a:srgbClr val="9CDCFE"/>
                </a:solidFill>
                <a:latin typeface="Consolas" panose="020B0609020204030204" pitchFamily="49" charset="0"/>
              </a:rPr>
              <a:t>moz</a:t>
            </a:r>
            <a:r>
              <a:rPr lang="de-AT" sz="1200" dirty="0">
                <a:solidFill>
                  <a:srgbClr val="9CDCFE"/>
                </a:solidFill>
                <a:latin typeface="Consolas" panose="020B0609020204030204" pitchFamily="49" charset="0"/>
              </a:rPr>
              <a:t>-transition</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ease</a:t>
            </a:r>
            <a:r>
              <a:rPr lang="de-AT" sz="1200" dirty="0">
                <a:solidFill>
                  <a:srgbClr val="CE9178"/>
                </a:solidFill>
                <a:latin typeface="Consolas" panose="020B0609020204030204" pitchFamily="49" charset="0"/>
              </a:rPr>
              <a:t>-in-out</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all</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.1s</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-o-transition</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ease</a:t>
            </a:r>
            <a:r>
              <a:rPr lang="de-AT" sz="1200" dirty="0">
                <a:solidFill>
                  <a:srgbClr val="CE9178"/>
                </a:solidFill>
                <a:latin typeface="Consolas" panose="020B0609020204030204" pitchFamily="49" charset="0"/>
              </a:rPr>
              <a:t>-in-out</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all</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.1s</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transition</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ease</a:t>
            </a:r>
            <a:r>
              <a:rPr lang="de-AT" sz="1200" dirty="0">
                <a:solidFill>
                  <a:srgbClr val="CE9178"/>
                </a:solidFill>
                <a:latin typeface="Consolas" panose="020B0609020204030204" pitchFamily="49" charset="0"/>
              </a:rPr>
              <a:t>-in-out</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all</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.1s</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37090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A14479F-1F03-4A07-8589-D91F6FA8C12D}"/>
              </a:ext>
            </a:extLst>
          </p:cNvPr>
          <p:cNvSpPr>
            <a:spLocks noGrp="1"/>
          </p:cNvSpPr>
          <p:nvPr>
            <p:ph type="body" sz="quarter" idx="14"/>
          </p:nvPr>
        </p:nvSpPr>
        <p:spPr>
          <a:xfrm>
            <a:off x="371114" y="1455738"/>
            <a:ext cx="5623061" cy="3257302"/>
          </a:xfrm>
        </p:spPr>
        <p:txBody>
          <a:bodyPr/>
          <a:lstStyle/>
          <a:p>
            <a:pPr marL="0" indent="0">
              <a:buNone/>
            </a:pPr>
            <a:r>
              <a:rPr lang="de-AT" dirty="0"/>
              <a:t>Häufig unterscheidet sich der CSS-Code für verschiedene Selektoren nur durch wenige Eigenschaften. Eine Box im Inhaltsbereich kann beispielsweise sowohl für Fehlermeldungen als auch für Informationen genutzt werden. Die Grundstruktur des Moduls bleibt jedoch gleich, lediglich die Farbe der Außenlinie wird verändert.</a:t>
            </a:r>
          </a:p>
          <a:p>
            <a:pPr marL="0" indent="0">
              <a:buNone/>
            </a:pPr>
            <a:endParaRPr lang="de-AT" dirty="0"/>
          </a:p>
          <a:p>
            <a:pPr marL="0" indent="0">
              <a:buNone/>
            </a:pPr>
            <a:r>
              <a:rPr lang="de-AT" dirty="0"/>
              <a:t>In OOCSS (Objektorientiertem CSS) wird daher normalerweise zunächst eine Basis-Klasse (</a:t>
            </a:r>
            <a:r>
              <a:rPr lang="de-AT" b="1" dirty="0">
                <a:solidFill>
                  <a:srgbClr val="0070C0"/>
                </a:solidFill>
                <a:latin typeface="Consolas" panose="020B0609020204030204" pitchFamily="49" charset="0"/>
              </a:rPr>
              <a:t>.box</a:t>
            </a:r>
            <a:r>
              <a:rPr lang="de-AT" dirty="0"/>
              <a:t>) mit allgemeinen Gestaltungsangaben erstellt. Erweiternde Klassen mit dem Präfix der Basis-Klasse (z. B. </a:t>
            </a:r>
            <a:r>
              <a:rPr lang="de-AT" b="1" dirty="0">
                <a:solidFill>
                  <a:srgbClr val="0070C0"/>
                </a:solidFill>
                <a:latin typeface="Consolas" panose="020B0609020204030204" pitchFamily="49" charset="0"/>
              </a:rPr>
              <a:t>.box-error</a:t>
            </a:r>
            <a:r>
              <a:rPr lang="de-AT" dirty="0"/>
              <a:t>, </a:t>
            </a:r>
            <a:r>
              <a:rPr lang="de-AT" b="1" dirty="0">
                <a:solidFill>
                  <a:srgbClr val="0070C0"/>
                </a:solidFill>
                <a:latin typeface="Consolas" panose="020B0609020204030204" pitchFamily="49" charset="0"/>
              </a:rPr>
              <a:t>.box-info</a:t>
            </a:r>
            <a:r>
              <a:rPr lang="de-AT" dirty="0"/>
              <a:t>) überschreiben dann die notwendigen Eigenschaften. In Sass existiert zu diesem Zweck die Funktion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extend</a:t>
            </a:r>
            <a:r>
              <a:rPr lang="de-AT" dirty="0"/>
              <a:t>. Sie erweitert Module um den Code anderer Module und kombiniert die Eigenschaften in durch Komma getrennten Listen.</a:t>
            </a:r>
          </a:p>
        </p:txBody>
      </p:sp>
      <p:sp>
        <p:nvSpPr>
          <p:cNvPr id="3" name="Titel 2">
            <a:extLst>
              <a:ext uri="{FF2B5EF4-FFF2-40B4-BE49-F238E27FC236}">
                <a16:creationId xmlns:a16="http://schemas.microsoft.com/office/drawing/2014/main" id="{5CF534C7-F356-4050-9541-A5FCF081A8DF}"/>
              </a:ext>
            </a:extLst>
          </p:cNvPr>
          <p:cNvSpPr>
            <a:spLocks noGrp="1"/>
          </p:cNvSpPr>
          <p:nvPr>
            <p:ph type="title"/>
          </p:nvPr>
        </p:nvSpPr>
        <p:spPr/>
        <p:txBody>
          <a:bodyPr/>
          <a:lstStyle/>
          <a:p>
            <a:r>
              <a:rPr lang="de-AT" dirty="0" err="1"/>
              <a:t>Extend</a:t>
            </a:r>
            <a:endParaRPr lang="de-AT" dirty="0"/>
          </a:p>
        </p:txBody>
      </p:sp>
      <p:sp>
        <p:nvSpPr>
          <p:cNvPr id="4" name="Textplatzhalter 1">
            <a:extLst>
              <a:ext uri="{FF2B5EF4-FFF2-40B4-BE49-F238E27FC236}">
                <a16:creationId xmlns:a16="http://schemas.microsoft.com/office/drawing/2014/main" id="{9F9333E3-60AA-496F-AF03-53C8216F639C}"/>
              </a:ext>
            </a:extLst>
          </p:cNvPr>
          <p:cNvSpPr txBox="1">
            <a:spLocks/>
          </p:cNvSpPr>
          <p:nvPr/>
        </p:nvSpPr>
        <p:spPr>
          <a:xfrm>
            <a:off x="371114" y="4850201"/>
            <a:ext cx="5623061" cy="867930"/>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de-AT" sz="1400" kern="120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AT" dirty="0" err="1"/>
              <a:t>Extend</a:t>
            </a:r>
            <a:r>
              <a:rPr lang="de-AT" dirty="0"/>
              <a:t> erweitert einen Selektor über den Befehl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exted</a:t>
            </a:r>
            <a:r>
              <a:rPr lang="de-AT" b="1" dirty="0">
                <a:solidFill>
                  <a:srgbClr val="0070C0"/>
                </a:solidFill>
                <a:latin typeface="Consolas" panose="020B0609020204030204" pitchFamily="49" charset="0"/>
              </a:rPr>
              <a:t> NAME-DES-SELEKTORS</a:t>
            </a:r>
            <a:r>
              <a:rPr lang="de-AT" dirty="0"/>
              <a:t>. Dabei ist es irrelevant ob es sich beim Referenz-Selektor um eine Klasse, eine ID oder einen anderen Selektor handelt.</a:t>
            </a:r>
          </a:p>
        </p:txBody>
      </p:sp>
      <p:sp>
        <p:nvSpPr>
          <p:cNvPr id="6" name="Rechteck 5">
            <a:extLst>
              <a:ext uri="{FF2B5EF4-FFF2-40B4-BE49-F238E27FC236}">
                <a16:creationId xmlns:a16="http://schemas.microsoft.com/office/drawing/2014/main" id="{E0F07E5B-BDC2-46FA-9416-4332F7530849}"/>
              </a:ext>
            </a:extLst>
          </p:cNvPr>
          <p:cNvSpPr/>
          <p:nvPr/>
        </p:nvSpPr>
        <p:spPr>
          <a:xfrm>
            <a:off x="7349675" y="982176"/>
            <a:ext cx="3412006" cy="4893647"/>
          </a:xfrm>
          <a:prstGeom prst="rect">
            <a:avLst/>
          </a:prstGeom>
          <a:solidFill>
            <a:schemeClr val="bg2">
              <a:lumMod val="25000"/>
            </a:schemeClr>
          </a:solidFill>
        </p:spPr>
        <p:txBody>
          <a:bodyPr wrap="square">
            <a:spAutoFit/>
          </a:bodyPr>
          <a:lstStyle/>
          <a:p>
            <a:r>
              <a:rPr lang="de-AT" sz="1200" dirty="0">
                <a:solidFill>
                  <a:srgbClr val="D7BA7D"/>
                </a:solidFill>
                <a:latin typeface="Consolas" panose="020B0609020204030204" pitchFamily="49" charset="0"/>
              </a:rPr>
              <a:t>.box</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padding</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black</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2px</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solid</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silver</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.box-info</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extend</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box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yellow</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.box-error</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extend</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box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red</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br>
              <a:rPr lang="de-AT" sz="1200" dirty="0">
                <a:solidFill>
                  <a:srgbClr val="D4D4D4"/>
                </a:solidFill>
                <a:latin typeface="Consolas" panose="020B0609020204030204" pitchFamily="49" charset="0"/>
              </a:rPr>
            </a:br>
            <a:r>
              <a:rPr lang="de-AT" sz="1200" dirty="0">
                <a:solidFill>
                  <a:srgbClr val="6A9955"/>
                </a:solidFill>
                <a:latin typeface="Consolas" panose="020B0609020204030204" pitchFamily="49" charset="0"/>
              </a:rPr>
              <a:t>//Kompiliert zu</a:t>
            </a:r>
            <a:endParaRPr lang="de-AT" sz="1200" dirty="0">
              <a:solidFill>
                <a:srgbClr val="D4D4D4"/>
              </a:solidFill>
              <a:latin typeface="Consolas" panose="020B0609020204030204" pitchFamily="49" charset="0"/>
            </a:endParaRPr>
          </a:p>
          <a:p>
            <a:r>
              <a:rPr lang="de-AT" sz="1200" dirty="0">
                <a:solidFill>
                  <a:srgbClr val="D7BA7D"/>
                </a:solidFill>
                <a:latin typeface="Consolas" panose="020B0609020204030204" pitchFamily="49" charset="0"/>
              </a:rPr>
              <a:t>.box</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.box-info</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.box-error</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padding</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black</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2px</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solid</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silver</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.box-info</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yellow</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.box-error</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red</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4386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30FC60E-FC24-46F2-9EF4-84544FFA1653}"/>
              </a:ext>
            </a:extLst>
          </p:cNvPr>
          <p:cNvSpPr>
            <a:spLocks noGrp="1"/>
          </p:cNvSpPr>
          <p:nvPr>
            <p:ph type="body" sz="quarter" idx="14"/>
          </p:nvPr>
        </p:nvSpPr>
        <p:spPr>
          <a:xfrm>
            <a:off x="371114" y="1455738"/>
            <a:ext cx="5623061" cy="3645100"/>
          </a:xfrm>
        </p:spPr>
        <p:txBody>
          <a:bodyPr/>
          <a:lstStyle/>
          <a:p>
            <a:pPr marL="0" indent="0">
              <a:buNone/>
            </a:pPr>
            <a:r>
              <a:rPr lang="de-AT" dirty="0"/>
              <a:t>Nun kommt es recht häufig vor, dass ein über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extend</a:t>
            </a:r>
            <a:r>
              <a:rPr lang="de-AT" dirty="0"/>
              <a:t> erweiterter Selektor alleine gar nicht vorkommen kann. Im soeben gesehenen Beispiel trifft dies auf die Klasse </a:t>
            </a:r>
            <a:r>
              <a:rPr lang="de-AT" b="1" dirty="0">
                <a:solidFill>
                  <a:srgbClr val="0070C0"/>
                </a:solidFill>
                <a:latin typeface="Consolas" panose="020B0609020204030204" pitchFamily="49" charset="0"/>
              </a:rPr>
              <a:t>.box</a:t>
            </a:r>
            <a:r>
              <a:rPr lang="de-AT" dirty="0"/>
              <a:t> zu. </a:t>
            </a:r>
            <a:r>
              <a:rPr lang="de-AT" b="1" dirty="0">
                <a:solidFill>
                  <a:srgbClr val="0070C0"/>
                </a:solidFill>
                <a:latin typeface="Consolas" panose="020B0609020204030204" pitchFamily="49" charset="0"/>
              </a:rPr>
              <a:t>.box</a:t>
            </a:r>
            <a:r>
              <a:rPr lang="de-AT" dirty="0"/>
              <a:t> wird nur in Verbindung mit </a:t>
            </a:r>
            <a:r>
              <a:rPr lang="de-AT" b="1" dirty="0">
                <a:solidFill>
                  <a:srgbClr val="0070C0"/>
                </a:solidFill>
                <a:latin typeface="Consolas" panose="020B0609020204030204" pitchFamily="49" charset="0"/>
              </a:rPr>
              <a:t>.box-info</a:t>
            </a:r>
            <a:r>
              <a:rPr lang="de-AT" dirty="0"/>
              <a:t> oder </a:t>
            </a:r>
            <a:r>
              <a:rPr lang="de-AT" b="1" dirty="0">
                <a:solidFill>
                  <a:srgbClr val="0070C0"/>
                </a:solidFill>
                <a:latin typeface="Consolas" panose="020B0609020204030204" pitchFamily="49" charset="0"/>
              </a:rPr>
              <a:t>.box-error</a:t>
            </a:r>
            <a:r>
              <a:rPr lang="de-AT" dirty="0"/>
              <a:t> eingesetzt. Typisch ist dieses Verhalten auch bei </a:t>
            </a:r>
            <a:r>
              <a:rPr lang="de-AT" dirty="0" err="1"/>
              <a:t>Webfont</a:t>
            </a:r>
            <a:r>
              <a:rPr lang="de-AT" dirty="0"/>
              <a:t>-Icons wie Font </a:t>
            </a:r>
            <a:r>
              <a:rPr lang="de-AT" dirty="0" err="1"/>
              <a:t>Awesome</a:t>
            </a:r>
            <a:r>
              <a:rPr lang="de-AT" dirty="0"/>
              <a:t> oder </a:t>
            </a:r>
            <a:r>
              <a:rPr lang="de-AT" dirty="0" err="1"/>
              <a:t>Genericon</a:t>
            </a:r>
            <a:r>
              <a:rPr lang="de-AT" dirty="0"/>
              <a:t>. Wenn wir uns den kompilierten Code des letzten Beispiels anschauen, merken wir, dass der Selektor </a:t>
            </a:r>
            <a:r>
              <a:rPr lang="de-AT" b="1" dirty="0">
                <a:solidFill>
                  <a:srgbClr val="0070C0"/>
                </a:solidFill>
                <a:latin typeface="Consolas" panose="020B0609020204030204" pitchFamily="49" charset="0"/>
              </a:rPr>
              <a:t>.box</a:t>
            </a:r>
            <a:r>
              <a:rPr lang="de-AT" dirty="0"/>
              <a:t> überflüssig ist. </a:t>
            </a:r>
          </a:p>
          <a:p>
            <a:pPr marL="0" indent="0">
              <a:buNone/>
            </a:pPr>
            <a:r>
              <a:rPr lang="de-AT" dirty="0"/>
              <a:t>Um solch unnötigen Code zu vermeiden, sollten Platzhalter eingesetzt werden. Ein Platzhalter wir damit </a:t>
            </a:r>
            <a:r>
              <a:rPr lang="de-AT" b="1" dirty="0">
                <a:solidFill>
                  <a:srgbClr val="0070C0"/>
                </a:solidFill>
                <a:latin typeface="Consolas" panose="020B0609020204030204" pitchFamily="49" charset="0"/>
              </a:rPr>
              <a:t>&amp;</a:t>
            </a:r>
            <a:r>
              <a:rPr lang="de-AT" dirty="0"/>
              <a:t> eingeleitet. Wenn die Eigenschaften eines Platzhalters über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extend</a:t>
            </a:r>
            <a:r>
              <a:rPr lang="de-AT" dirty="0"/>
              <a:t> auf andere Klassen übertragen wurden, kompiliert Sass diese Eigenschaften wie zuvor gesehen. Der Selektor des Platzhalters tauch allerdings nicht mehr alleine auf. </a:t>
            </a:r>
          </a:p>
          <a:p>
            <a:pPr marL="0" indent="0">
              <a:buNone/>
            </a:pPr>
            <a:r>
              <a:rPr lang="de-AT" dirty="0"/>
              <a:t>Immer wenn ihr einen Selektor ausschließlich erzeugt um in später über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extend</a:t>
            </a:r>
            <a:r>
              <a:rPr lang="de-AT" dirty="0"/>
              <a:t> zu erweitern, verwendet statt dessen einen Platzhalter!</a:t>
            </a:r>
          </a:p>
        </p:txBody>
      </p:sp>
      <p:sp>
        <p:nvSpPr>
          <p:cNvPr id="3" name="Titel 2">
            <a:extLst>
              <a:ext uri="{FF2B5EF4-FFF2-40B4-BE49-F238E27FC236}">
                <a16:creationId xmlns:a16="http://schemas.microsoft.com/office/drawing/2014/main" id="{7F4FE762-ECD3-44ED-83A2-8CD774CC05BF}"/>
              </a:ext>
            </a:extLst>
          </p:cNvPr>
          <p:cNvSpPr>
            <a:spLocks noGrp="1"/>
          </p:cNvSpPr>
          <p:nvPr>
            <p:ph type="title"/>
          </p:nvPr>
        </p:nvSpPr>
        <p:spPr/>
        <p:txBody>
          <a:bodyPr>
            <a:normAutofit fontScale="90000"/>
          </a:bodyPr>
          <a:lstStyle/>
          <a:p>
            <a:r>
              <a:rPr lang="de-AT" dirty="0"/>
              <a:t>Platzhalter (%) für @</a:t>
            </a:r>
            <a:r>
              <a:rPr lang="de-AT" dirty="0" err="1"/>
              <a:t>extend</a:t>
            </a:r>
            <a:r>
              <a:rPr lang="de-AT" dirty="0"/>
              <a:t> einsetzen</a:t>
            </a:r>
          </a:p>
        </p:txBody>
      </p:sp>
      <p:sp>
        <p:nvSpPr>
          <p:cNvPr id="4" name="Rechteck 3">
            <a:extLst>
              <a:ext uri="{FF2B5EF4-FFF2-40B4-BE49-F238E27FC236}">
                <a16:creationId xmlns:a16="http://schemas.microsoft.com/office/drawing/2014/main" id="{75EF2ABA-7B79-4524-A7C0-CB120E956C19}"/>
              </a:ext>
            </a:extLst>
          </p:cNvPr>
          <p:cNvSpPr/>
          <p:nvPr/>
        </p:nvSpPr>
        <p:spPr>
          <a:xfrm>
            <a:off x="7302540" y="899841"/>
            <a:ext cx="3412006" cy="4893647"/>
          </a:xfrm>
          <a:prstGeom prst="rect">
            <a:avLst/>
          </a:prstGeom>
          <a:solidFill>
            <a:schemeClr val="bg2">
              <a:lumMod val="25000"/>
            </a:schemeClr>
          </a:solidFill>
        </p:spPr>
        <p:txBody>
          <a:bodyPr wrap="square">
            <a:spAutoFit/>
          </a:bodyPr>
          <a:lstStyle/>
          <a:p>
            <a:r>
              <a:rPr lang="de-AT" sz="1200" dirty="0">
                <a:solidFill>
                  <a:srgbClr val="9CDCFE"/>
                </a:solidFill>
                <a:latin typeface="Consolas" panose="020B0609020204030204" pitchFamily="49" charset="0"/>
              </a:rPr>
              <a:t>%box</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padding</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black</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2px</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solid</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silver</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.box-info</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extend</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 &amp;box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yellow</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.box-error</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extend</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&amp;box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red</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br>
              <a:rPr lang="de-AT" sz="1200" dirty="0">
                <a:solidFill>
                  <a:srgbClr val="D4D4D4"/>
                </a:solidFill>
                <a:latin typeface="Consolas" panose="020B0609020204030204" pitchFamily="49" charset="0"/>
              </a:rPr>
            </a:br>
            <a:r>
              <a:rPr lang="de-AT" sz="1200" dirty="0">
                <a:solidFill>
                  <a:srgbClr val="6A9955"/>
                </a:solidFill>
                <a:latin typeface="Consolas" panose="020B0609020204030204" pitchFamily="49" charset="0"/>
              </a:rPr>
              <a:t>//Kompiliert zu</a:t>
            </a:r>
            <a:endParaRPr lang="de-AT" sz="1200" dirty="0">
              <a:solidFill>
                <a:srgbClr val="D4D4D4"/>
              </a:solidFill>
              <a:latin typeface="Consolas" panose="020B0609020204030204" pitchFamily="49" charset="0"/>
            </a:endParaRPr>
          </a:p>
          <a:p>
            <a:r>
              <a:rPr lang="de-AT" sz="1200" dirty="0">
                <a:solidFill>
                  <a:srgbClr val="D7BA7D"/>
                </a:solidFill>
                <a:latin typeface="Consolas" panose="020B0609020204030204" pitchFamily="49" charset="0"/>
              </a:rPr>
              <a:t>.box-info</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.box-error</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padding</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black</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2px</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solid</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silver</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.box-info</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yellow</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.box-error</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red</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13853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4CB1EE6-BE0E-4249-9B70-7D21373EF703}"/>
              </a:ext>
            </a:extLst>
          </p:cNvPr>
          <p:cNvSpPr>
            <a:spLocks noGrp="1"/>
          </p:cNvSpPr>
          <p:nvPr>
            <p:ph type="body" sz="quarter" idx="14"/>
          </p:nvPr>
        </p:nvSpPr>
        <p:spPr>
          <a:xfrm>
            <a:off x="380540" y="1295482"/>
            <a:ext cx="5623061" cy="480131"/>
          </a:xfrm>
        </p:spPr>
        <p:txBody>
          <a:bodyPr/>
          <a:lstStyle/>
          <a:p>
            <a:pPr marL="0" indent="0">
              <a:buNone/>
            </a:pP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extend</a:t>
            </a:r>
            <a:r>
              <a:rPr lang="de-AT" dirty="0"/>
              <a:t> kann auch mehrfach eingesetzt werden. Achtet allerding darauf, den Überblick nicht zu verlieren.</a:t>
            </a:r>
          </a:p>
        </p:txBody>
      </p:sp>
      <p:sp>
        <p:nvSpPr>
          <p:cNvPr id="3" name="Titel 2">
            <a:extLst>
              <a:ext uri="{FF2B5EF4-FFF2-40B4-BE49-F238E27FC236}">
                <a16:creationId xmlns:a16="http://schemas.microsoft.com/office/drawing/2014/main" id="{0F84D385-3DF0-47DD-A11D-17B602A49AF1}"/>
              </a:ext>
            </a:extLst>
          </p:cNvPr>
          <p:cNvSpPr>
            <a:spLocks noGrp="1"/>
          </p:cNvSpPr>
          <p:nvPr>
            <p:ph type="title"/>
          </p:nvPr>
        </p:nvSpPr>
        <p:spPr/>
        <p:txBody>
          <a:bodyPr/>
          <a:lstStyle/>
          <a:p>
            <a:r>
              <a:rPr lang="de-AT" dirty="0"/>
              <a:t>@</a:t>
            </a:r>
            <a:r>
              <a:rPr lang="de-AT" dirty="0" err="1"/>
              <a:t>extend</a:t>
            </a:r>
            <a:r>
              <a:rPr lang="de-AT" dirty="0"/>
              <a:t> mehrfach einsetzen</a:t>
            </a:r>
          </a:p>
        </p:txBody>
      </p:sp>
      <p:sp>
        <p:nvSpPr>
          <p:cNvPr id="4" name="Rechteck 3">
            <a:extLst>
              <a:ext uri="{FF2B5EF4-FFF2-40B4-BE49-F238E27FC236}">
                <a16:creationId xmlns:a16="http://schemas.microsoft.com/office/drawing/2014/main" id="{F67A73F0-E889-41E1-920F-5857030A6886}"/>
              </a:ext>
            </a:extLst>
          </p:cNvPr>
          <p:cNvSpPr/>
          <p:nvPr/>
        </p:nvSpPr>
        <p:spPr>
          <a:xfrm>
            <a:off x="4289196" y="1987964"/>
            <a:ext cx="7202343" cy="4018131"/>
          </a:xfrm>
          <a:prstGeom prst="rect">
            <a:avLst/>
          </a:prstGeom>
          <a:solidFill>
            <a:schemeClr val="bg2">
              <a:lumMod val="25000"/>
            </a:schemeClr>
          </a:solidFill>
        </p:spPr>
        <p:txBody>
          <a:bodyPr wrap="square" numCol="2" spcCol="720000">
            <a:noAutofit/>
          </a:bodyPr>
          <a:lstStyle/>
          <a:p>
            <a:r>
              <a:rPr lang="de-AT" sz="1200" dirty="0">
                <a:solidFill>
                  <a:srgbClr val="9CDCFE"/>
                </a:solidFill>
                <a:latin typeface="Consolas" panose="020B0609020204030204" pitchFamily="49" charset="0"/>
              </a:rPr>
              <a:t>%box</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padding</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black</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2px</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solid</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silver</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.box-</a:t>
            </a:r>
            <a:r>
              <a:rPr lang="de-AT" sz="1200" dirty="0" err="1">
                <a:solidFill>
                  <a:srgbClr val="D7BA7D"/>
                </a:solidFill>
                <a:latin typeface="Consolas" panose="020B0609020204030204" pitchFamily="49" charset="0"/>
              </a:rPr>
              <a:t>big</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padding</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2em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a:t>
            </a:r>
            <a:r>
              <a:rPr lang="de-AT" sz="1200" dirty="0">
                <a:solidFill>
                  <a:srgbClr val="9CDCFE"/>
                </a:solidFill>
                <a:latin typeface="Consolas" panose="020B0609020204030204" pitchFamily="49" charset="0"/>
              </a:rPr>
              <a:t>-size</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2em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border-width</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4px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.box-info</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extend</a:t>
            </a:r>
            <a:r>
              <a:rPr lang="de-AT" sz="1200" dirty="0">
                <a:solidFill>
                  <a:srgbClr val="D4D4D4"/>
                </a:solidFill>
                <a:latin typeface="Consolas" panose="020B0609020204030204" pitchFamily="49" charset="0"/>
              </a:rPr>
              <a:t> </a:t>
            </a:r>
            <a:r>
              <a:rPr lang="de-AT" sz="1200" dirty="0">
                <a:solidFill>
                  <a:srgbClr val="569CD6"/>
                </a:solidFill>
                <a:latin typeface="Consolas" panose="020B0609020204030204" pitchFamily="49" charset="0"/>
              </a:rPr>
              <a:t>&amp;</a:t>
            </a:r>
            <a:r>
              <a:rPr lang="de-AT" sz="1200" dirty="0">
                <a:solidFill>
                  <a:srgbClr val="9CDCFE"/>
                </a:solidFill>
                <a:latin typeface="Consolas" panose="020B0609020204030204" pitchFamily="49" charset="0"/>
              </a:rPr>
              <a:t>box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extend</a:t>
            </a:r>
            <a:r>
              <a:rPr lang="de-AT" sz="1200" dirty="0">
                <a:solidFill>
                  <a:srgbClr val="D4D4D4"/>
                </a:solidFill>
                <a:latin typeface="Consolas" panose="020B0609020204030204" pitchFamily="49" charset="0"/>
              </a:rPr>
              <a:t> .box-</a:t>
            </a:r>
            <a:r>
              <a:rPr lang="de-AT" sz="1200" dirty="0" err="1">
                <a:solidFill>
                  <a:srgbClr val="D4D4D4"/>
                </a:solidFill>
                <a:latin typeface="Consolas" panose="020B0609020204030204" pitchFamily="49" charset="0"/>
              </a:rPr>
              <a:t>big</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yellow</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.box-error</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extend</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%box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a:solidFill>
                  <a:srgbClr val="C586C0"/>
                </a:solidFill>
                <a:latin typeface="Consolas" panose="020B0609020204030204" pitchFamily="49" charset="0"/>
              </a:rPr>
              <a:t>@</a:t>
            </a:r>
            <a:r>
              <a:rPr lang="de-AT" sz="1200" dirty="0" err="1">
                <a:solidFill>
                  <a:srgbClr val="C586C0"/>
                </a:solidFill>
                <a:latin typeface="Consolas" panose="020B0609020204030204" pitchFamily="49" charset="0"/>
              </a:rPr>
              <a:t>extend</a:t>
            </a:r>
            <a:r>
              <a:rPr lang="de-AT" sz="1200" dirty="0">
                <a:solidFill>
                  <a:srgbClr val="D4D4D4"/>
                </a:solidFill>
                <a:latin typeface="Consolas" panose="020B0609020204030204" pitchFamily="49" charset="0"/>
              </a:rPr>
              <a:t> .box-</a:t>
            </a:r>
            <a:r>
              <a:rPr lang="de-AT" sz="1200" dirty="0" err="1">
                <a:solidFill>
                  <a:srgbClr val="D4D4D4"/>
                </a:solidFill>
                <a:latin typeface="Consolas" panose="020B0609020204030204" pitchFamily="49" charset="0"/>
              </a:rPr>
              <a:t>big</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red</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br>
              <a:rPr lang="de-AT" sz="1200" dirty="0">
                <a:solidFill>
                  <a:srgbClr val="D4D4D4"/>
                </a:solidFill>
                <a:latin typeface="Consolas" panose="020B0609020204030204" pitchFamily="49" charset="0"/>
              </a:rPr>
            </a:br>
            <a:r>
              <a:rPr lang="de-AT" sz="1200" dirty="0">
                <a:solidFill>
                  <a:srgbClr val="6A9955"/>
                </a:solidFill>
                <a:latin typeface="Consolas" panose="020B0609020204030204" pitchFamily="49" charset="0"/>
              </a:rPr>
              <a:t>//Kompiliert zu</a:t>
            </a:r>
            <a:endParaRPr lang="de-AT" sz="1200" dirty="0">
              <a:solidFill>
                <a:srgbClr val="D4D4D4"/>
              </a:solidFill>
              <a:latin typeface="Consolas" panose="020B0609020204030204" pitchFamily="49" charset="0"/>
            </a:endParaRPr>
          </a:p>
          <a:p>
            <a:r>
              <a:rPr lang="de-AT" sz="1200" dirty="0">
                <a:solidFill>
                  <a:srgbClr val="D7BA7D"/>
                </a:solidFill>
                <a:latin typeface="Consolas" panose="020B0609020204030204" pitchFamily="49" charset="0"/>
              </a:rPr>
              <a:t>.box-info</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.box-error</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padding</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1em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black</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2px</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solid</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silver</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.box-</a:t>
            </a:r>
            <a:r>
              <a:rPr lang="de-AT" sz="1200" dirty="0" err="1">
                <a:solidFill>
                  <a:srgbClr val="D7BA7D"/>
                </a:solidFill>
                <a:latin typeface="Consolas" panose="020B0609020204030204" pitchFamily="49" charset="0"/>
              </a:rPr>
              <a:t>big</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.box-info</a:t>
            </a:r>
            <a:r>
              <a:rPr lang="de-AT" sz="1200" dirty="0">
                <a:solidFill>
                  <a:srgbClr val="D4D4D4"/>
                </a:solidFill>
                <a:latin typeface="Consolas" panose="020B0609020204030204" pitchFamily="49" charset="0"/>
              </a:rPr>
              <a:t>, </a:t>
            </a:r>
            <a:r>
              <a:rPr lang="de-AT" sz="1200" dirty="0">
                <a:solidFill>
                  <a:srgbClr val="D7BA7D"/>
                </a:solidFill>
                <a:latin typeface="Consolas" panose="020B0609020204030204" pitchFamily="49" charset="0"/>
              </a:rPr>
              <a:t>.box-error</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padding</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2em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font</a:t>
            </a:r>
            <a:r>
              <a:rPr lang="de-AT" sz="1200" dirty="0">
                <a:solidFill>
                  <a:srgbClr val="9CDCFE"/>
                </a:solidFill>
                <a:latin typeface="Consolas" panose="020B0609020204030204" pitchFamily="49" charset="0"/>
              </a:rPr>
              <a:t>-size</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2em</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border-width</a:t>
            </a:r>
            <a:r>
              <a:rPr lang="de-AT" sz="1200" dirty="0">
                <a:solidFill>
                  <a:srgbClr val="D4D4D4"/>
                </a:solidFill>
                <a:latin typeface="Consolas" panose="020B0609020204030204" pitchFamily="49" charset="0"/>
              </a:rPr>
              <a:t>: </a:t>
            </a:r>
            <a:r>
              <a:rPr lang="de-AT" sz="1200" dirty="0">
                <a:solidFill>
                  <a:srgbClr val="B5CEA8"/>
                </a:solidFill>
                <a:latin typeface="Consolas" panose="020B0609020204030204" pitchFamily="49" charset="0"/>
              </a:rPr>
              <a:t>4px</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.box-info</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yellow</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p>
          <a:p>
            <a:r>
              <a:rPr lang="de-AT" sz="1200" dirty="0">
                <a:solidFill>
                  <a:srgbClr val="D7BA7D"/>
                </a:solidFill>
                <a:latin typeface="Consolas" panose="020B0609020204030204" pitchFamily="49" charset="0"/>
              </a:rPr>
              <a:t>.box-error</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border</a:t>
            </a:r>
            <a:r>
              <a:rPr lang="de-AT" sz="1200" dirty="0">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err="1">
                <a:solidFill>
                  <a:srgbClr val="CE9178"/>
                </a:solidFill>
                <a:latin typeface="Consolas" panose="020B0609020204030204" pitchFamily="49" charset="0"/>
              </a:rPr>
              <a:t>red</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9954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A318597-C051-4907-929E-ECFFCAC69219}"/>
              </a:ext>
            </a:extLst>
          </p:cNvPr>
          <p:cNvSpPr>
            <a:spLocks noGrp="1"/>
          </p:cNvSpPr>
          <p:nvPr>
            <p:ph type="body" sz="quarter" idx="14"/>
          </p:nvPr>
        </p:nvSpPr>
        <p:spPr>
          <a:xfrm>
            <a:off x="3284469" y="2212976"/>
            <a:ext cx="5623061" cy="1900007"/>
          </a:xfrm>
        </p:spPr>
        <p:txBody>
          <a:bodyPr/>
          <a:lstStyle/>
          <a:p>
            <a:pPr marL="0" indent="0">
              <a:buNone/>
            </a:pPr>
            <a:r>
              <a:rPr lang="de-AT" dirty="0"/>
              <a:t>Viele Web Designer fragen sich, worin der Vorteil von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extend</a:t>
            </a:r>
            <a:r>
              <a:rPr lang="de-AT" dirty="0"/>
              <a:t> gegenüber </a:t>
            </a:r>
            <a:r>
              <a:rPr lang="de-AT" dirty="0" err="1"/>
              <a:t>Mixins</a:t>
            </a:r>
            <a:r>
              <a:rPr lang="de-AT" dirty="0"/>
              <a:t>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include</a:t>
            </a:r>
            <a:r>
              <a:rPr lang="de-AT" dirty="0"/>
              <a:t>) besteht. Häufig arbeiten beide Funktionen gleich gut. Der </a:t>
            </a:r>
            <a:r>
              <a:rPr lang="de-AT" dirty="0" err="1"/>
              <a:t>generiierte</a:t>
            </a:r>
            <a:r>
              <a:rPr lang="de-AT" dirty="0"/>
              <a:t> CSS-Code unterscheidet sich aber deutlich. </a:t>
            </a:r>
            <a:r>
              <a:rPr lang="de-AT" dirty="0" err="1"/>
              <a:t>Mixins</a:t>
            </a:r>
            <a:r>
              <a:rPr lang="de-AT" dirty="0"/>
              <a:t> können schnell zu Wiederholungen im generierten CSS-Code führen. Das bläst den Code unnötig auf und schadet der Performance.</a:t>
            </a:r>
          </a:p>
          <a:p>
            <a:pPr marL="0" indent="0">
              <a:buNone/>
            </a:pPr>
            <a:endParaRPr lang="de-AT" dirty="0"/>
          </a:p>
          <a:p>
            <a:pPr marL="0" indent="0">
              <a:buNone/>
            </a:pPr>
            <a:r>
              <a:rPr lang="de-AT" dirty="0"/>
              <a:t>Beispiel auf der nächsten Folie</a:t>
            </a:r>
          </a:p>
        </p:txBody>
      </p:sp>
      <p:sp>
        <p:nvSpPr>
          <p:cNvPr id="3" name="Titel 2">
            <a:extLst>
              <a:ext uri="{FF2B5EF4-FFF2-40B4-BE49-F238E27FC236}">
                <a16:creationId xmlns:a16="http://schemas.microsoft.com/office/drawing/2014/main" id="{2C2C0F02-DD8C-4B2C-A853-30BE164D5EC7}"/>
              </a:ext>
            </a:extLst>
          </p:cNvPr>
          <p:cNvSpPr>
            <a:spLocks noGrp="1"/>
          </p:cNvSpPr>
          <p:nvPr>
            <p:ph type="title"/>
          </p:nvPr>
        </p:nvSpPr>
        <p:spPr/>
        <p:txBody>
          <a:bodyPr/>
          <a:lstStyle/>
          <a:p>
            <a:r>
              <a:rPr lang="de-AT" dirty="0" err="1"/>
              <a:t>Extend</a:t>
            </a:r>
            <a:r>
              <a:rPr lang="de-AT" dirty="0"/>
              <a:t> vs. </a:t>
            </a:r>
            <a:r>
              <a:rPr lang="de-AT" dirty="0" err="1"/>
              <a:t>Mixin</a:t>
            </a:r>
            <a:endParaRPr lang="de-AT" dirty="0"/>
          </a:p>
        </p:txBody>
      </p:sp>
    </p:spTree>
    <p:extLst>
      <p:ext uri="{BB962C8B-B14F-4D97-AF65-F5344CB8AC3E}">
        <p14:creationId xmlns:p14="http://schemas.microsoft.com/office/powerpoint/2010/main" val="3100582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E9B9F0B-D8B6-7546-9A46-4FEDDC0E8B00}"/>
              </a:ext>
            </a:extLst>
          </p:cNvPr>
          <p:cNvSpPr>
            <a:spLocks noGrp="1"/>
          </p:cNvSpPr>
          <p:nvPr>
            <p:ph type="title"/>
          </p:nvPr>
        </p:nvSpPr>
        <p:spPr/>
        <p:txBody>
          <a:bodyPr>
            <a:normAutofit/>
          </a:bodyPr>
          <a:lstStyle/>
          <a:p>
            <a:r>
              <a:rPr lang="de-DE" dirty="0"/>
              <a:t>Beispiel</a:t>
            </a:r>
          </a:p>
        </p:txBody>
      </p:sp>
      <p:sp>
        <p:nvSpPr>
          <p:cNvPr id="4" name="Rechteck 3">
            <a:extLst>
              <a:ext uri="{FF2B5EF4-FFF2-40B4-BE49-F238E27FC236}">
                <a16:creationId xmlns:a16="http://schemas.microsoft.com/office/drawing/2014/main" id="{455F5143-412E-E546-81A3-434354E0F665}"/>
              </a:ext>
            </a:extLst>
          </p:cNvPr>
          <p:cNvSpPr>
            <a:spLocks/>
          </p:cNvSpPr>
          <p:nvPr/>
        </p:nvSpPr>
        <p:spPr>
          <a:xfrm>
            <a:off x="-1" y="-71436"/>
            <a:ext cx="9182357" cy="3071811"/>
          </a:xfrm>
          <a:prstGeom prst="rect">
            <a:avLst/>
          </a:prstGeom>
          <a:solidFill>
            <a:schemeClr val="bg2">
              <a:lumMod val="25000"/>
            </a:schemeClr>
          </a:solidFill>
        </p:spPr>
        <p:txBody>
          <a:bodyPr wrap="square" numCol="2" spcCol="360000">
            <a:noAutofit/>
          </a:bodyPr>
          <a:lstStyle/>
          <a:p>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icon</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display</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inline-block</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-webkit-font-</a:t>
            </a:r>
            <a:r>
              <a:rPr lang="de-AT" sz="1200" dirty="0" err="1">
                <a:solidFill>
                  <a:srgbClr val="9CDCFE"/>
                </a:solidFill>
                <a:latin typeface="Menlo" panose="020B0609030804020204" pitchFamily="49" charset="0"/>
              </a:rPr>
              <a:t>smoothing</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antialiased</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moz</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osx</a:t>
            </a:r>
            <a:r>
              <a:rPr lang="de-AT" sz="1200" dirty="0">
                <a:solidFill>
                  <a:srgbClr val="9CDCFE"/>
                </a:solidFill>
                <a:latin typeface="Menlo" panose="020B0609030804020204" pitchFamily="49" charset="0"/>
              </a:rPr>
              <a:t>-font-</a:t>
            </a:r>
            <a:r>
              <a:rPr lang="de-AT" sz="1200" dirty="0" err="1">
                <a:solidFill>
                  <a:srgbClr val="9CDCFE"/>
                </a:solidFill>
                <a:latin typeface="Menlo" panose="020B0609030804020204" pitchFamily="49" charset="0"/>
              </a:rPr>
              <a:t>smoothing</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grayscale</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font-family</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Webfont</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font-weight</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normal</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-style</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normal</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icon</a:t>
            </a:r>
            <a:r>
              <a:rPr lang="de-AT" sz="1200" dirty="0">
                <a:solidFill>
                  <a:srgbClr val="D7BA7D"/>
                </a:solidFill>
                <a:latin typeface="Menlo" panose="020B0609030804020204" pitchFamily="49" charset="0"/>
              </a:rPr>
              <a:t>-upload</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extend</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icon</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a:solidFill>
                  <a:srgbClr val="6A9955"/>
                </a:solidFill>
                <a:latin typeface="Menlo" panose="020B0609030804020204" pitchFamily="49" charset="0"/>
              </a:rPr>
              <a:t>/* Styles für das Upload-Icon */</a:t>
            </a:r>
            <a:endParaRPr lang="de-AT" sz="1200" dirty="0">
              <a:solidFill>
                <a:srgbClr val="D4D4D4"/>
              </a:solidFill>
              <a:latin typeface="Menlo" panose="020B0609030804020204" pitchFamily="49" charset="0"/>
            </a:endParaRPr>
          </a:p>
          <a:p>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icon</a:t>
            </a:r>
            <a:r>
              <a:rPr lang="de-AT" sz="1200" dirty="0">
                <a:solidFill>
                  <a:srgbClr val="D7BA7D"/>
                </a:solidFill>
                <a:latin typeface="Menlo" panose="020B0609030804020204" pitchFamily="49" charset="0"/>
              </a:rPr>
              <a:t>-download</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extend</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icon</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a:solidFill>
                  <a:srgbClr val="6A9955"/>
                </a:solidFill>
                <a:latin typeface="Menlo" panose="020B0609030804020204" pitchFamily="49" charset="0"/>
              </a:rPr>
              <a:t>/* Styles für das Download-Icon */</a:t>
            </a:r>
            <a:endParaRPr lang="de-AT" sz="1200" dirty="0">
              <a:solidFill>
                <a:srgbClr val="D4D4D4"/>
              </a:solidFill>
              <a:latin typeface="Menlo" panose="020B0609030804020204" pitchFamily="49" charset="0"/>
            </a:endParaRPr>
          </a:p>
          <a:p>
            <a:r>
              <a:rPr lang="de-AT" sz="1200" dirty="0">
                <a:solidFill>
                  <a:srgbClr val="D4D4D4"/>
                </a:solidFill>
                <a:latin typeface="Menlo" panose="020B0609030804020204" pitchFamily="49" charset="0"/>
              </a:rPr>
              <a:t>}</a:t>
            </a:r>
          </a:p>
          <a:p>
            <a:r>
              <a:rPr lang="de-AT" sz="1200" dirty="0">
                <a:solidFill>
                  <a:srgbClr val="6A9955"/>
                </a:solidFill>
                <a:latin typeface="Menlo" panose="020B0609030804020204" pitchFamily="49" charset="0"/>
              </a:rPr>
              <a:t>// kompiliert zu</a:t>
            </a:r>
            <a:br>
              <a:rPr lang="de-AT" sz="1200" dirty="0">
                <a:solidFill>
                  <a:srgbClr val="D4D4D4"/>
                </a:solidFill>
                <a:latin typeface="Menlo" panose="020B0609030804020204" pitchFamily="49" charset="0"/>
              </a:rPr>
            </a:br>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icon</a:t>
            </a:r>
            <a:r>
              <a:rPr lang="de-AT" sz="1200" dirty="0">
                <a:solidFill>
                  <a:srgbClr val="D7BA7D"/>
                </a:solidFill>
                <a:latin typeface="Menlo" panose="020B0609030804020204" pitchFamily="49" charset="0"/>
              </a:rPr>
              <a:t>-upload</a:t>
            </a:r>
            <a:r>
              <a:rPr lang="de-AT" sz="1200" dirty="0">
                <a:solidFill>
                  <a:srgbClr val="D4D4D4"/>
                </a:solidFill>
                <a:latin typeface="Menlo" panose="020B0609030804020204" pitchFamily="49" charset="0"/>
              </a:rPr>
              <a:t>, </a:t>
            </a:r>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icon</a:t>
            </a:r>
            <a:r>
              <a:rPr lang="de-AT" sz="1200" dirty="0">
                <a:solidFill>
                  <a:srgbClr val="D7BA7D"/>
                </a:solidFill>
                <a:latin typeface="Menlo" panose="020B0609030804020204" pitchFamily="49" charset="0"/>
              </a:rPr>
              <a:t>-download</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display</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inline-block</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-webkit-font-</a:t>
            </a:r>
            <a:r>
              <a:rPr lang="de-AT" sz="1200" dirty="0" err="1">
                <a:solidFill>
                  <a:srgbClr val="9CDCFE"/>
                </a:solidFill>
                <a:latin typeface="Menlo" panose="020B0609030804020204" pitchFamily="49" charset="0"/>
              </a:rPr>
              <a:t>smoothing</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antialiased</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moz</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osx</a:t>
            </a:r>
            <a:r>
              <a:rPr lang="de-AT" sz="1200" dirty="0">
                <a:solidFill>
                  <a:srgbClr val="9CDCFE"/>
                </a:solidFill>
                <a:latin typeface="Menlo" panose="020B0609030804020204" pitchFamily="49" charset="0"/>
              </a:rPr>
              <a:t>-font-</a:t>
            </a:r>
            <a:r>
              <a:rPr lang="de-AT" sz="1200" dirty="0" err="1">
                <a:solidFill>
                  <a:srgbClr val="9CDCFE"/>
                </a:solidFill>
                <a:latin typeface="Menlo" panose="020B0609030804020204" pitchFamily="49" charset="0"/>
              </a:rPr>
              <a:t>smoothing</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grayscale</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font-family</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Webfont</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font-weight</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normal</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-style</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normal</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icon</a:t>
            </a:r>
            <a:r>
              <a:rPr lang="de-AT" sz="1200" dirty="0">
                <a:solidFill>
                  <a:srgbClr val="D7BA7D"/>
                </a:solidFill>
                <a:latin typeface="Menlo" panose="020B0609030804020204" pitchFamily="49" charset="0"/>
              </a:rPr>
              <a:t>-upload</a:t>
            </a:r>
            <a:r>
              <a:rPr lang="de-AT" sz="1200" dirty="0">
                <a:solidFill>
                  <a:srgbClr val="D4D4D4"/>
                </a:solidFill>
                <a:latin typeface="Menlo" panose="020B0609030804020204" pitchFamily="49" charset="0"/>
              </a:rPr>
              <a:t> {</a:t>
            </a:r>
          </a:p>
          <a:p>
            <a:r>
              <a:rPr lang="de-AT" sz="1200" dirty="0">
                <a:solidFill>
                  <a:srgbClr val="6A9955"/>
                </a:solidFill>
                <a:latin typeface="Menlo" panose="020B0609030804020204" pitchFamily="49" charset="0"/>
              </a:rPr>
              <a:t>    /* Styles für das Upload-Icon */</a:t>
            </a:r>
            <a:endParaRPr lang="de-AT" sz="1200" dirty="0">
              <a:solidFill>
                <a:srgbClr val="D4D4D4"/>
              </a:solidFill>
              <a:latin typeface="Menlo" panose="020B0609030804020204" pitchFamily="49" charset="0"/>
            </a:endParaRPr>
          </a:p>
          <a:p>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icon</a:t>
            </a:r>
            <a:r>
              <a:rPr lang="de-AT" sz="1200" dirty="0">
                <a:solidFill>
                  <a:srgbClr val="D7BA7D"/>
                </a:solidFill>
                <a:latin typeface="Menlo" panose="020B0609030804020204" pitchFamily="49" charset="0"/>
              </a:rPr>
              <a:t>-download</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6A9955"/>
                </a:solidFill>
                <a:latin typeface="Menlo" panose="020B0609030804020204" pitchFamily="49" charset="0"/>
              </a:rPr>
              <a:t>/* Styles für das Download-Icon */</a:t>
            </a:r>
            <a:endParaRPr lang="de-AT" sz="1200" dirty="0">
              <a:solidFill>
                <a:srgbClr val="D4D4D4"/>
              </a:solidFill>
              <a:latin typeface="Menlo" panose="020B0609030804020204" pitchFamily="49" charset="0"/>
            </a:endParaRPr>
          </a:p>
          <a:p>
            <a:r>
              <a:rPr lang="de-AT" sz="1200" dirty="0">
                <a:solidFill>
                  <a:srgbClr val="D4D4D4"/>
                </a:solidFill>
                <a:latin typeface="Menlo" panose="020B0609030804020204" pitchFamily="49" charset="0"/>
              </a:rPr>
              <a:t>}</a:t>
            </a:r>
            <a:endParaRPr lang="de-AT" sz="1200" b="0" dirty="0">
              <a:solidFill>
                <a:srgbClr val="D4D4D4"/>
              </a:solidFill>
              <a:effectLst/>
              <a:latin typeface="Menlo" panose="020B0609030804020204" pitchFamily="49" charset="0"/>
            </a:endParaRPr>
          </a:p>
        </p:txBody>
      </p:sp>
      <p:sp>
        <p:nvSpPr>
          <p:cNvPr id="5" name="Rechteck 4">
            <a:extLst>
              <a:ext uri="{FF2B5EF4-FFF2-40B4-BE49-F238E27FC236}">
                <a16:creationId xmlns:a16="http://schemas.microsoft.com/office/drawing/2014/main" id="{83EA33DF-EA56-7041-9613-0556F379FC4B}"/>
              </a:ext>
            </a:extLst>
          </p:cNvPr>
          <p:cNvSpPr/>
          <p:nvPr/>
        </p:nvSpPr>
        <p:spPr>
          <a:xfrm>
            <a:off x="3009643" y="3354616"/>
            <a:ext cx="9182357" cy="3500438"/>
          </a:xfrm>
          <a:prstGeom prst="rect">
            <a:avLst/>
          </a:prstGeom>
          <a:solidFill>
            <a:schemeClr val="bg2">
              <a:lumMod val="25000"/>
            </a:schemeClr>
          </a:solidFill>
        </p:spPr>
        <p:txBody>
          <a:bodyPr numCol="2" spcCol="360000">
            <a:noAutofit/>
          </a:bodyPr>
          <a:lstStyle/>
          <a:p>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mixin</a:t>
            </a:r>
            <a:r>
              <a:rPr lang="de-AT" sz="1200" dirty="0">
                <a:solidFill>
                  <a:srgbClr val="D4D4D4"/>
                </a:solidFill>
                <a:latin typeface="Menlo" panose="020B0609030804020204" pitchFamily="49" charset="0"/>
              </a:rPr>
              <a:t> </a:t>
            </a:r>
            <a:r>
              <a:rPr lang="de-AT" sz="1200" dirty="0" err="1">
                <a:solidFill>
                  <a:srgbClr val="DCDCAA"/>
                </a:solidFill>
                <a:latin typeface="Menlo" panose="020B0609030804020204" pitchFamily="49" charset="0"/>
              </a:rPr>
              <a:t>icon</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display</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inline-block</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-webkit-font-</a:t>
            </a:r>
            <a:r>
              <a:rPr lang="de-AT" sz="1200" dirty="0" err="1">
                <a:solidFill>
                  <a:srgbClr val="9CDCFE"/>
                </a:solidFill>
                <a:latin typeface="Menlo" panose="020B0609030804020204" pitchFamily="49" charset="0"/>
              </a:rPr>
              <a:t>smoothing</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antialiased</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moz</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osx</a:t>
            </a:r>
            <a:r>
              <a:rPr lang="de-AT" sz="1200" dirty="0">
                <a:solidFill>
                  <a:srgbClr val="9CDCFE"/>
                </a:solidFill>
                <a:latin typeface="Menlo" panose="020B0609030804020204" pitchFamily="49" charset="0"/>
              </a:rPr>
              <a:t>-font-</a:t>
            </a:r>
            <a:r>
              <a:rPr lang="de-AT" sz="1200" dirty="0" err="1">
                <a:solidFill>
                  <a:srgbClr val="9CDCFE"/>
                </a:solidFill>
                <a:latin typeface="Menlo" panose="020B0609030804020204" pitchFamily="49" charset="0"/>
              </a:rPr>
              <a:t>smoothing</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grayscale</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font-family</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Webfont</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font-weight</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normal</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-style</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normal</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icon</a:t>
            </a:r>
            <a:r>
              <a:rPr lang="de-AT" sz="1200" dirty="0">
                <a:solidFill>
                  <a:srgbClr val="D7BA7D"/>
                </a:solidFill>
                <a:latin typeface="Menlo" panose="020B0609030804020204" pitchFamily="49" charset="0"/>
              </a:rPr>
              <a:t>-upload</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include</a:t>
            </a:r>
            <a:r>
              <a:rPr lang="de-AT" sz="1200" dirty="0">
                <a:solidFill>
                  <a:srgbClr val="D4D4D4"/>
                </a:solidFill>
                <a:latin typeface="Menlo" panose="020B0609030804020204" pitchFamily="49" charset="0"/>
              </a:rPr>
              <a:t> </a:t>
            </a:r>
            <a:r>
              <a:rPr lang="de-AT" sz="1200" dirty="0" err="1">
                <a:solidFill>
                  <a:srgbClr val="DCDCAA"/>
                </a:solidFill>
                <a:latin typeface="Menlo" panose="020B0609030804020204" pitchFamily="49" charset="0"/>
              </a:rPr>
              <a:t>icon</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a:solidFill>
                  <a:srgbClr val="6A9955"/>
                </a:solidFill>
                <a:latin typeface="Menlo" panose="020B0609030804020204" pitchFamily="49" charset="0"/>
              </a:rPr>
              <a:t>/* Styles für das Upload-Icon */</a:t>
            </a:r>
            <a:endParaRPr lang="de-AT" sz="1200" dirty="0">
              <a:solidFill>
                <a:srgbClr val="D4D4D4"/>
              </a:solidFill>
              <a:latin typeface="Menlo" panose="020B0609030804020204" pitchFamily="49" charset="0"/>
            </a:endParaRPr>
          </a:p>
          <a:p>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icon</a:t>
            </a:r>
            <a:r>
              <a:rPr lang="de-AT" sz="1200" dirty="0">
                <a:solidFill>
                  <a:srgbClr val="D7BA7D"/>
                </a:solidFill>
                <a:latin typeface="Menlo" panose="020B0609030804020204" pitchFamily="49" charset="0"/>
              </a:rPr>
              <a:t>-download</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include</a:t>
            </a:r>
            <a:r>
              <a:rPr lang="de-AT" sz="1200" dirty="0">
                <a:solidFill>
                  <a:srgbClr val="D4D4D4"/>
                </a:solidFill>
                <a:latin typeface="Menlo" panose="020B0609030804020204" pitchFamily="49" charset="0"/>
              </a:rPr>
              <a:t> </a:t>
            </a:r>
            <a:r>
              <a:rPr lang="de-AT" sz="1200" dirty="0" err="1">
                <a:solidFill>
                  <a:srgbClr val="DCDCAA"/>
                </a:solidFill>
                <a:latin typeface="Menlo" panose="020B0609030804020204" pitchFamily="49" charset="0"/>
              </a:rPr>
              <a:t>icon</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a:solidFill>
                  <a:srgbClr val="6A9955"/>
                </a:solidFill>
                <a:latin typeface="Menlo" panose="020B0609030804020204" pitchFamily="49" charset="0"/>
              </a:rPr>
              <a:t>/* Styles für das Download-Icon */</a:t>
            </a:r>
            <a:endParaRPr lang="de-AT" sz="1200" dirty="0">
              <a:solidFill>
                <a:srgbClr val="D4D4D4"/>
              </a:solidFill>
              <a:latin typeface="Menlo" panose="020B0609030804020204" pitchFamily="49" charset="0"/>
            </a:endParaRPr>
          </a:p>
          <a:p>
            <a:r>
              <a:rPr lang="de-AT" sz="1200" dirty="0">
                <a:solidFill>
                  <a:srgbClr val="D4D4D4"/>
                </a:solidFill>
                <a:latin typeface="Menlo" panose="020B0609030804020204" pitchFamily="49" charset="0"/>
              </a:rPr>
              <a:t>}</a:t>
            </a:r>
          </a:p>
          <a:p>
            <a:endParaRPr lang="de-AT" sz="1200" dirty="0">
              <a:solidFill>
                <a:srgbClr val="D4D4D4"/>
              </a:solidFill>
              <a:latin typeface="Menlo" panose="020B0609030804020204" pitchFamily="49" charset="0"/>
            </a:endParaRPr>
          </a:p>
          <a:p>
            <a:endParaRPr lang="de-AT" sz="1200" dirty="0">
              <a:solidFill>
                <a:srgbClr val="D4D4D4"/>
              </a:solidFill>
              <a:latin typeface="Menlo" panose="020B0609030804020204" pitchFamily="49" charset="0"/>
            </a:endParaRPr>
          </a:p>
          <a:p>
            <a:br>
              <a:rPr lang="de-AT" sz="1200" dirty="0">
                <a:solidFill>
                  <a:srgbClr val="D4D4D4"/>
                </a:solidFill>
                <a:latin typeface="Menlo" panose="020B0609030804020204" pitchFamily="49" charset="0"/>
              </a:rPr>
            </a:br>
            <a:r>
              <a:rPr lang="de-AT" sz="1200" dirty="0">
                <a:solidFill>
                  <a:srgbClr val="6A9955"/>
                </a:solidFill>
                <a:latin typeface="Menlo" panose="020B0609030804020204" pitchFamily="49" charset="0"/>
              </a:rPr>
              <a:t>// kompiliert zu</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icon</a:t>
            </a:r>
            <a:r>
              <a:rPr lang="de-AT" sz="1200" dirty="0">
                <a:solidFill>
                  <a:srgbClr val="D7BA7D"/>
                </a:solidFill>
                <a:latin typeface="Menlo" panose="020B0609030804020204" pitchFamily="49" charset="0"/>
              </a:rPr>
              <a:t>-upload</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display</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inline-block</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-webkit-font-</a:t>
            </a:r>
            <a:r>
              <a:rPr lang="de-AT" sz="1200" dirty="0" err="1">
                <a:solidFill>
                  <a:srgbClr val="9CDCFE"/>
                </a:solidFill>
                <a:latin typeface="Menlo" panose="020B0609030804020204" pitchFamily="49" charset="0"/>
              </a:rPr>
              <a:t>smoothing</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antialiased</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moz</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osx</a:t>
            </a:r>
            <a:r>
              <a:rPr lang="de-AT" sz="1200" dirty="0">
                <a:solidFill>
                  <a:srgbClr val="9CDCFE"/>
                </a:solidFill>
                <a:latin typeface="Menlo" panose="020B0609030804020204" pitchFamily="49" charset="0"/>
              </a:rPr>
              <a:t>-font-</a:t>
            </a:r>
            <a:r>
              <a:rPr lang="de-AT" sz="1200" dirty="0" err="1">
                <a:solidFill>
                  <a:srgbClr val="9CDCFE"/>
                </a:solidFill>
                <a:latin typeface="Menlo" panose="020B0609030804020204" pitchFamily="49" charset="0"/>
              </a:rPr>
              <a:t>smoothing</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grayscale</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font-family</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Webfont</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font-weight</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normal</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-style</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normal</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a:solidFill>
                  <a:srgbClr val="6A9955"/>
                </a:solidFill>
                <a:latin typeface="Menlo" panose="020B0609030804020204" pitchFamily="49" charset="0"/>
              </a:rPr>
              <a:t>/* Styles für das Upload-Icon */</a:t>
            </a:r>
            <a:endParaRPr lang="de-AT" sz="1200" dirty="0">
              <a:solidFill>
                <a:srgbClr val="D4D4D4"/>
              </a:solidFill>
              <a:latin typeface="Menlo" panose="020B0609030804020204" pitchFamily="49" charset="0"/>
            </a:endParaRPr>
          </a:p>
          <a:p>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icon</a:t>
            </a:r>
            <a:r>
              <a:rPr lang="de-AT" sz="1200" dirty="0">
                <a:solidFill>
                  <a:srgbClr val="D7BA7D"/>
                </a:solidFill>
                <a:latin typeface="Menlo" panose="020B0609030804020204" pitchFamily="49" charset="0"/>
              </a:rPr>
              <a:t>-download</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display</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inline-block</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-webkit-font-</a:t>
            </a:r>
            <a:r>
              <a:rPr lang="de-AT" sz="1200" dirty="0" err="1">
                <a:solidFill>
                  <a:srgbClr val="9CDCFE"/>
                </a:solidFill>
                <a:latin typeface="Menlo" panose="020B0609030804020204" pitchFamily="49" charset="0"/>
              </a:rPr>
              <a:t>smoothing</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antialiased</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moz</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osx</a:t>
            </a:r>
            <a:r>
              <a:rPr lang="de-AT" sz="1200" dirty="0">
                <a:solidFill>
                  <a:srgbClr val="9CDCFE"/>
                </a:solidFill>
                <a:latin typeface="Menlo" panose="020B0609030804020204" pitchFamily="49" charset="0"/>
              </a:rPr>
              <a:t>-font-</a:t>
            </a:r>
            <a:r>
              <a:rPr lang="de-AT" sz="1200" dirty="0" err="1">
                <a:solidFill>
                  <a:srgbClr val="9CDCFE"/>
                </a:solidFill>
                <a:latin typeface="Menlo" panose="020B0609030804020204" pitchFamily="49" charset="0"/>
              </a:rPr>
              <a:t>smoothing</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grayscale</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font-family</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Webfont</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font-weight</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normal</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-style</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normal</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a:solidFill>
                  <a:srgbClr val="6A9955"/>
                </a:solidFill>
                <a:latin typeface="Menlo" panose="020B0609030804020204" pitchFamily="49" charset="0"/>
              </a:rPr>
              <a:t>/* Styles für das Download-Icon */</a:t>
            </a:r>
            <a:endParaRPr lang="de-AT" sz="1200" dirty="0">
              <a:solidFill>
                <a:srgbClr val="D4D4D4"/>
              </a:solidFill>
              <a:latin typeface="Menlo" panose="020B0609030804020204" pitchFamily="49" charset="0"/>
            </a:endParaRPr>
          </a:p>
          <a:p>
            <a:r>
              <a:rPr lang="de-AT" sz="1200" dirty="0">
                <a:solidFill>
                  <a:srgbClr val="D4D4D4"/>
                </a:solidFill>
                <a:latin typeface="Menlo" panose="020B0609030804020204" pitchFamily="49" charset="0"/>
              </a:rPr>
              <a:t>}</a:t>
            </a:r>
            <a:endParaRPr lang="de-AT" sz="1200" b="0" dirty="0">
              <a:solidFill>
                <a:srgbClr val="D4D4D4"/>
              </a:solidFill>
              <a:effectLst/>
              <a:latin typeface="Menlo" panose="020B0609030804020204" pitchFamily="49" charset="0"/>
            </a:endParaRPr>
          </a:p>
        </p:txBody>
      </p:sp>
      <p:sp>
        <p:nvSpPr>
          <p:cNvPr id="6" name="Textplatzhalter 1">
            <a:extLst>
              <a:ext uri="{FF2B5EF4-FFF2-40B4-BE49-F238E27FC236}">
                <a16:creationId xmlns:a16="http://schemas.microsoft.com/office/drawing/2014/main" id="{27812373-23C2-894C-83F3-94C963FF6DD3}"/>
              </a:ext>
            </a:extLst>
          </p:cNvPr>
          <p:cNvSpPr txBox="1">
            <a:spLocks/>
          </p:cNvSpPr>
          <p:nvPr/>
        </p:nvSpPr>
        <p:spPr>
          <a:xfrm>
            <a:off x="0" y="4587424"/>
            <a:ext cx="3009643" cy="286232"/>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de-AT" sz="1400" kern="120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AT" dirty="0"/>
              <a:t>Mit </a:t>
            </a:r>
            <a:r>
              <a:rPr lang="de-AT" dirty="0" err="1"/>
              <a:t>Mixin</a:t>
            </a:r>
            <a:endParaRPr lang="de-AT" dirty="0"/>
          </a:p>
        </p:txBody>
      </p:sp>
      <p:sp>
        <p:nvSpPr>
          <p:cNvPr id="9" name="Textplatzhalter 1">
            <a:extLst>
              <a:ext uri="{FF2B5EF4-FFF2-40B4-BE49-F238E27FC236}">
                <a16:creationId xmlns:a16="http://schemas.microsoft.com/office/drawing/2014/main" id="{FF3A9E9C-FE6A-8D4F-BB2A-9C09C67EB995}"/>
              </a:ext>
            </a:extLst>
          </p:cNvPr>
          <p:cNvSpPr txBox="1">
            <a:spLocks/>
          </p:cNvSpPr>
          <p:nvPr/>
        </p:nvSpPr>
        <p:spPr>
          <a:xfrm>
            <a:off x="9182357" y="1464469"/>
            <a:ext cx="3009643" cy="286232"/>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de-AT" sz="1400" kern="120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AT"/>
              <a:t>Mit Extend</a:t>
            </a:r>
          </a:p>
        </p:txBody>
      </p:sp>
    </p:spTree>
    <p:extLst>
      <p:ext uri="{BB962C8B-B14F-4D97-AF65-F5344CB8AC3E}">
        <p14:creationId xmlns:p14="http://schemas.microsoft.com/office/powerpoint/2010/main" val="1331391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97EAAC5-0585-4793-9562-BF51B146BC6D}"/>
              </a:ext>
            </a:extLst>
          </p:cNvPr>
          <p:cNvSpPr>
            <a:spLocks noGrp="1"/>
          </p:cNvSpPr>
          <p:nvPr>
            <p:ph type="body" sz="quarter" idx="14"/>
          </p:nvPr>
        </p:nvSpPr>
        <p:spPr>
          <a:xfrm>
            <a:off x="371114" y="1455738"/>
            <a:ext cx="5623061" cy="2159566"/>
          </a:xfrm>
        </p:spPr>
        <p:txBody>
          <a:bodyPr/>
          <a:lstStyle/>
          <a:p>
            <a:pPr marL="0" indent="0">
              <a:buNone/>
            </a:pPr>
            <a:r>
              <a:rPr lang="de-AT" dirty="0"/>
              <a:t>Um bei komplexen Websites die Übersicht zu behalten, bietet es sich an große SCSS-Dateien in mehrere kleinere SCSS-Dateien aufzuteilen. Typische Ausgliederungen sind </a:t>
            </a:r>
            <a:r>
              <a:rPr lang="de-AT" dirty="0" err="1"/>
              <a:t>Mixins</a:t>
            </a:r>
            <a:r>
              <a:rPr lang="de-AT" dirty="0"/>
              <a:t>, Variablen, das Gestaltungsraster, ein </a:t>
            </a:r>
            <a:r>
              <a:rPr lang="de-AT" dirty="0" err="1"/>
              <a:t>Reset</a:t>
            </a:r>
            <a:r>
              <a:rPr lang="de-AT" dirty="0"/>
              <a:t>/</a:t>
            </a:r>
            <a:r>
              <a:rPr lang="de-AT" dirty="0" err="1"/>
              <a:t>Normalizer</a:t>
            </a:r>
            <a:r>
              <a:rPr lang="de-AT" dirty="0"/>
              <a:t> und große Strukturelemente (z. B. der Header oder die Navigation).</a:t>
            </a:r>
          </a:p>
          <a:p>
            <a:pPr marL="0" indent="0">
              <a:buNone/>
            </a:pPr>
            <a:r>
              <a:rPr lang="de-AT" dirty="0"/>
              <a:t>Mit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import</a:t>
            </a:r>
            <a:r>
              <a:rPr lang="de-AT" dirty="0"/>
              <a:t> können im Haupt-Stylesheet die ausgelagerten Stylesheets importiert werden. Sass kompiliert in diesem Fall alle Dateien zu einem gemeinsamen Stylesheet um HTTP-</a:t>
            </a:r>
            <a:r>
              <a:rPr lang="de-AT" dirty="0" err="1"/>
              <a:t>Requests</a:t>
            </a:r>
            <a:r>
              <a:rPr lang="de-AT" dirty="0"/>
              <a:t> zu sparen. Für den Webdesigner bleibt die Übersicht mit verschiedenen SCSS-Dokumenten jedoch erhalten.</a:t>
            </a:r>
          </a:p>
        </p:txBody>
      </p:sp>
      <p:sp>
        <p:nvSpPr>
          <p:cNvPr id="3" name="Titel 2">
            <a:extLst>
              <a:ext uri="{FF2B5EF4-FFF2-40B4-BE49-F238E27FC236}">
                <a16:creationId xmlns:a16="http://schemas.microsoft.com/office/drawing/2014/main" id="{2814F1AC-A9DD-408A-9AAA-DE2E82BCFAF5}"/>
              </a:ext>
            </a:extLst>
          </p:cNvPr>
          <p:cNvSpPr>
            <a:spLocks noGrp="1"/>
          </p:cNvSpPr>
          <p:nvPr>
            <p:ph type="title"/>
          </p:nvPr>
        </p:nvSpPr>
        <p:spPr/>
        <p:txBody>
          <a:bodyPr/>
          <a:lstStyle/>
          <a:p>
            <a:r>
              <a:rPr lang="de-AT" dirty="0"/>
              <a:t>Dateien importieren - @</a:t>
            </a:r>
            <a:r>
              <a:rPr lang="de-AT" dirty="0" err="1"/>
              <a:t>import</a:t>
            </a:r>
            <a:endParaRPr lang="de-AT" dirty="0"/>
          </a:p>
        </p:txBody>
      </p:sp>
      <p:sp>
        <p:nvSpPr>
          <p:cNvPr id="6" name="Rechteck 5">
            <a:extLst>
              <a:ext uri="{FF2B5EF4-FFF2-40B4-BE49-F238E27FC236}">
                <a16:creationId xmlns:a16="http://schemas.microsoft.com/office/drawing/2014/main" id="{C95B1B06-5496-9F41-AC7B-8C275E6DEF27}"/>
              </a:ext>
            </a:extLst>
          </p:cNvPr>
          <p:cNvSpPr/>
          <p:nvPr/>
        </p:nvSpPr>
        <p:spPr>
          <a:xfrm>
            <a:off x="6405562" y="884238"/>
            <a:ext cx="2946175" cy="2123658"/>
          </a:xfrm>
          <a:prstGeom prst="rect">
            <a:avLst/>
          </a:prstGeom>
          <a:solidFill>
            <a:schemeClr val="bg2">
              <a:lumMod val="25000"/>
            </a:schemeClr>
          </a:solidFill>
        </p:spPr>
        <p:txBody>
          <a:bodyPr wrap="square">
            <a:spAutoFit/>
          </a:bodyPr>
          <a:lstStyle/>
          <a:p>
            <a:r>
              <a:rPr lang="de-AT" sz="1200" dirty="0">
                <a:solidFill>
                  <a:srgbClr val="6A9955"/>
                </a:solidFill>
                <a:latin typeface="Menlo" panose="020B0609030804020204" pitchFamily="49" charset="0"/>
              </a:rPr>
              <a:t>// </a:t>
            </a:r>
            <a:r>
              <a:rPr lang="de-AT" sz="1200" dirty="0" err="1">
                <a:solidFill>
                  <a:srgbClr val="6A9955"/>
                </a:solidFill>
                <a:latin typeface="Menlo" panose="020B0609030804020204" pitchFamily="49" charset="0"/>
              </a:rPr>
              <a:t>reset.scss</a:t>
            </a:r>
            <a:endParaRPr lang="de-AT" sz="1200" dirty="0">
              <a:solidFill>
                <a:srgbClr val="D4D4D4"/>
              </a:solidFill>
              <a:latin typeface="Menlo" panose="020B0609030804020204" pitchFamily="49" charset="0"/>
            </a:endParaRPr>
          </a:p>
          <a:p>
            <a:r>
              <a:rPr lang="de-AT" sz="1200" dirty="0">
                <a:solidFill>
                  <a:srgbClr val="569CD6"/>
                </a:solidFill>
                <a:latin typeface="Menlo" panose="020B0609030804020204" pitchFamily="49" charset="0"/>
              </a:rPr>
              <a:t>*</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margin</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0</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padding</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0</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6A9955"/>
                </a:solidFill>
                <a:latin typeface="Menlo" panose="020B0609030804020204" pitchFamily="49" charset="0"/>
              </a:rPr>
              <a:t>//</a:t>
            </a:r>
            <a:r>
              <a:rPr lang="de-AT" sz="1200" dirty="0" err="1">
                <a:solidFill>
                  <a:srgbClr val="6A9955"/>
                </a:solidFill>
                <a:latin typeface="Menlo" panose="020B0609030804020204" pitchFamily="49" charset="0"/>
              </a:rPr>
              <a:t>style.scss</a:t>
            </a:r>
            <a:endParaRPr lang="de-AT" sz="1200" dirty="0">
              <a:solidFill>
                <a:srgbClr val="D4D4D4"/>
              </a:solidFill>
              <a:latin typeface="Menlo" panose="020B0609030804020204" pitchFamily="49" charset="0"/>
            </a:endParaRPr>
          </a:p>
          <a:p>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import</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reset.scss</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a:t>
            </a:r>
          </a:p>
          <a:p>
            <a:r>
              <a:rPr lang="de-AT" sz="1200" dirty="0" err="1">
                <a:solidFill>
                  <a:srgbClr val="D7BA7D"/>
                </a:solidFill>
                <a:latin typeface="Menlo" panose="020B0609030804020204" pitchFamily="49" charset="0"/>
              </a:rPr>
              <a:t>body</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background</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red</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endParaRPr lang="de-AT" sz="1200" b="0" dirty="0">
              <a:solidFill>
                <a:srgbClr val="D4D4D4"/>
              </a:solidFill>
              <a:effectLst/>
              <a:latin typeface="Menlo" panose="020B0609030804020204" pitchFamily="49" charset="0"/>
            </a:endParaRPr>
          </a:p>
        </p:txBody>
      </p:sp>
      <p:sp>
        <p:nvSpPr>
          <p:cNvPr id="7" name="Rechteck 6">
            <a:extLst>
              <a:ext uri="{FF2B5EF4-FFF2-40B4-BE49-F238E27FC236}">
                <a16:creationId xmlns:a16="http://schemas.microsoft.com/office/drawing/2014/main" id="{0A50811A-4416-DD46-9432-FBE9A6A7CC82}"/>
              </a:ext>
            </a:extLst>
          </p:cNvPr>
          <p:cNvSpPr/>
          <p:nvPr/>
        </p:nvSpPr>
        <p:spPr>
          <a:xfrm>
            <a:off x="6405562" y="3615304"/>
            <a:ext cx="2946175" cy="2677656"/>
          </a:xfrm>
          <a:prstGeom prst="rect">
            <a:avLst/>
          </a:prstGeom>
          <a:solidFill>
            <a:schemeClr val="bg2">
              <a:lumMod val="25000"/>
            </a:schemeClr>
          </a:solidFill>
        </p:spPr>
        <p:txBody>
          <a:bodyPr wrap="square">
            <a:spAutoFit/>
          </a:bodyPr>
          <a:lstStyle/>
          <a:p>
            <a:r>
              <a:rPr lang="de-AT" sz="1200" dirty="0">
                <a:solidFill>
                  <a:srgbClr val="6A9955"/>
                </a:solidFill>
                <a:latin typeface="Menlo" panose="020B0609030804020204" pitchFamily="49" charset="0"/>
              </a:rPr>
              <a:t>// </a:t>
            </a:r>
            <a:r>
              <a:rPr lang="de-AT" sz="1200" dirty="0" err="1">
                <a:solidFill>
                  <a:srgbClr val="6A9955"/>
                </a:solidFill>
                <a:latin typeface="Menlo" panose="020B0609030804020204" pitchFamily="49" charset="0"/>
              </a:rPr>
              <a:t>reset.css</a:t>
            </a:r>
            <a:endParaRPr lang="de-AT" sz="1200" dirty="0">
              <a:solidFill>
                <a:srgbClr val="D4D4D4"/>
              </a:solidFill>
              <a:latin typeface="Menlo" panose="020B0609030804020204" pitchFamily="49" charset="0"/>
            </a:endParaRPr>
          </a:p>
          <a:p>
            <a:r>
              <a:rPr lang="de-AT" sz="1200" dirty="0">
                <a:solidFill>
                  <a:srgbClr val="569CD6"/>
                </a:solidFill>
                <a:latin typeface="Menlo" panose="020B0609030804020204" pitchFamily="49" charset="0"/>
              </a:rPr>
              <a:t>*</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margin</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0</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padding</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0</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6A9955"/>
                </a:solidFill>
                <a:latin typeface="Menlo" panose="020B0609030804020204" pitchFamily="49" charset="0"/>
              </a:rPr>
              <a:t>//</a:t>
            </a:r>
            <a:r>
              <a:rPr lang="de-AT" sz="1200" dirty="0" err="1">
                <a:solidFill>
                  <a:srgbClr val="6A9955"/>
                </a:solidFill>
                <a:latin typeface="Menlo" panose="020B0609030804020204" pitchFamily="49" charset="0"/>
              </a:rPr>
              <a:t>style.css</a:t>
            </a:r>
            <a:endParaRPr lang="de-AT" sz="1200" dirty="0">
              <a:solidFill>
                <a:srgbClr val="D4D4D4"/>
              </a:solidFill>
              <a:latin typeface="Menlo" panose="020B0609030804020204" pitchFamily="49" charset="0"/>
            </a:endParaRPr>
          </a:p>
          <a:p>
            <a:r>
              <a:rPr lang="de-AT" sz="1200" dirty="0">
                <a:solidFill>
                  <a:srgbClr val="569CD6"/>
                </a:solidFill>
                <a:latin typeface="Menlo" panose="020B0609030804020204" pitchFamily="49" charset="0"/>
              </a:rPr>
              <a:t>*</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margin</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0</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padding</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0</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err="1">
                <a:solidFill>
                  <a:srgbClr val="D7BA7D"/>
                </a:solidFill>
                <a:latin typeface="Menlo" panose="020B0609030804020204" pitchFamily="49" charset="0"/>
              </a:rPr>
              <a:t>body</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background</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red</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endParaRPr lang="de-AT" sz="12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3741642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5BAED5D-5F97-4BAF-966C-D361A7E8ADF0}"/>
              </a:ext>
            </a:extLst>
          </p:cNvPr>
          <p:cNvSpPr>
            <a:spLocks noGrp="1"/>
          </p:cNvSpPr>
          <p:nvPr>
            <p:ph type="body" sz="quarter" idx="14"/>
          </p:nvPr>
        </p:nvSpPr>
        <p:spPr>
          <a:xfrm>
            <a:off x="371114" y="1455738"/>
            <a:ext cx="5623061" cy="4871077"/>
          </a:xfrm>
        </p:spPr>
        <p:txBody>
          <a:bodyPr/>
          <a:lstStyle/>
          <a:p>
            <a:pPr marL="0" indent="0">
              <a:buNone/>
            </a:pPr>
            <a:r>
              <a:rPr lang="de-AT" dirty="0"/>
              <a:t>Ein Stylesheet kann über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import</a:t>
            </a:r>
            <a:r>
              <a:rPr lang="de-AT" b="1" dirty="0">
                <a:solidFill>
                  <a:srgbClr val="0070C0"/>
                </a:solidFill>
                <a:latin typeface="Consolas" panose="020B0609020204030204" pitchFamily="49" charset="0"/>
              </a:rPr>
              <a:t> "NAME-DES-STYLESHEETS.css"</a:t>
            </a:r>
            <a:r>
              <a:rPr lang="de-AT" dirty="0"/>
              <a:t> importiert werden. </a:t>
            </a:r>
          </a:p>
          <a:p>
            <a:pPr marL="0" indent="0">
              <a:buNone/>
            </a:pPr>
            <a:r>
              <a:rPr lang="de-AT" dirty="0"/>
              <a:t>Wenn einzelne Stylesheets nicht direkt kompiliert werden sollen, verwendet einen Unterstrich (</a:t>
            </a:r>
            <a:r>
              <a:rPr lang="de-AT" dirty="0" err="1"/>
              <a:t>underscore</a:t>
            </a:r>
            <a:r>
              <a:rPr lang="de-AT" dirty="0"/>
              <a:t> _) als Präfix. (</a:t>
            </a:r>
            <a:r>
              <a:rPr lang="de-AT" b="1" dirty="0">
                <a:solidFill>
                  <a:srgbClr val="0070C0"/>
                </a:solidFill>
                <a:latin typeface="Consolas" panose="020B0609020204030204" pitchFamily="49" charset="0"/>
              </a:rPr>
              <a:t>_</a:t>
            </a:r>
            <a:r>
              <a:rPr lang="de-AT" b="1" dirty="0" err="1">
                <a:solidFill>
                  <a:srgbClr val="0070C0"/>
                </a:solidFill>
                <a:latin typeface="Consolas" panose="020B0609020204030204" pitchFamily="49" charset="0"/>
              </a:rPr>
              <a:t>reset.scss</a:t>
            </a:r>
            <a:r>
              <a:rPr lang="de-AT" dirty="0"/>
              <a:t>)</a:t>
            </a:r>
          </a:p>
          <a:p>
            <a:pPr marL="0" indent="0">
              <a:buNone/>
            </a:pPr>
            <a:r>
              <a:rPr lang="de-AT" dirty="0"/>
              <a:t>Nach der Kompilierung befindet sich nur ein CSS-Dokument im Ziel-Ordner. Die Datei </a:t>
            </a:r>
            <a:r>
              <a:rPr lang="de-AT" b="1" dirty="0">
                <a:solidFill>
                  <a:srgbClr val="0070C0"/>
                </a:solidFill>
                <a:latin typeface="Consolas" panose="020B0609020204030204" pitchFamily="49" charset="0"/>
              </a:rPr>
              <a:t>style.css</a:t>
            </a:r>
            <a:r>
              <a:rPr lang="de-AT" dirty="0"/>
              <a:t> enthält dennoch den Code beider Stylesheets.</a:t>
            </a:r>
          </a:p>
          <a:p>
            <a:pPr marL="0" indent="0">
              <a:buNone/>
            </a:pPr>
            <a:r>
              <a:rPr lang="de-AT" dirty="0"/>
              <a:t>Wenn ihr verschiedene Stylesheets verwendet um die Übersicht innerhalb des Projekts zu verbessern, achtet darauf die Dateien anschließend in der korrekten Reihenfolge zu importieren. Wenn ihr in einem Stylesheet Variablen verwendet, die wiederum in einem anderen Dokument definiert wurden, können diese Variablen nur fehlerfrei kompiliert werden, wenn die Datei mit den Variablen zuvor importiert wurde. Es bietet sich daher an, ein SCSS-Dokument mit allen Variablen anzulegen und vor allen anderen Dokumenten zu importieren.</a:t>
            </a:r>
          </a:p>
          <a:p>
            <a:pPr marL="0" indent="0">
              <a:buNone/>
            </a:pPr>
            <a:r>
              <a:rPr lang="de-AT" dirty="0"/>
              <a:t>Die in den </a:t>
            </a:r>
            <a:r>
              <a:rPr lang="de-AT" dirty="0" err="1"/>
              <a:t>Mixins</a:t>
            </a:r>
            <a:r>
              <a:rPr lang="de-AT" dirty="0"/>
              <a:t> verwendeten Variablen können problemlos verwendet werden, da die Datei </a:t>
            </a:r>
            <a:r>
              <a:rPr lang="de-AT" b="1" dirty="0">
                <a:solidFill>
                  <a:srgbClr val="0070C0"/>
                </a:solidFill>
                <a:latin typeface="Consolas" panose="020B0609020204030204" pitchFamily="49" charset="0"/>
              </a:rPr>
              <a:t>_</a:t>
            </a:r>
            <a:r>
              <a:rPr lang="de-AT" b="1" dirty="0" err="1">
                <a:solidFill>
                  <a:srgbClr val="0070C0"/>
                </a:solidFill>
                <a:latin typeface="Consolas" panose="020B0609020204030204" pitchFamily="49" charset="0"/>
              </a:rPr>
              <a:t>variables.scss</a:t>
            </a:r>
            <a:r>
              <a:rPr lang="de-AT" dirty="0"/>
              <a:t> vor </a:t>
            </a:r>
            <a:r>
              <a:rPr lang="de-AT" b="1" dirty="0">
                <a:solidFill>
                  <a:srgbClr val="0070C0"/>
                </a:solidFill>
                <a:latin typeface="Consolas" panose="020B0609020204030204" pitchFamily="49" charset="0"/>
              </a:rPr>
              <a:t>_</a:t>
            </a:r>
            <a:r>
              <a:rPr lang="de-AT" b="1" dirty="0" err="1">
                <a:solidFill>
                  <a:srgbClr val="0070C0"/>
                </a:solidFill>
                <a:latin typeface="Consolas" panose="020B0609020204030204" pitchFamily="49" charset="0"/>
              </a:rPr>
              <a:t>mixins.scss</a:t>
            </a:r>
            <a:r>
              <a:rPr lang="de-AT" dirty="0"/>
              <a:t> importiert wurde. Würden sich allerdings auch Variablen in </a:t>
            </a:r>
            <a:r>
              <a:rPr lang="de-AT" b="1" dirty="0">
                <a:solidFill>
                  <a:srgbClr val="0070C0"/>
                </a:solidFill>
                <a:latin typeface="Consolas" panose="020B0609020204030204" pitchFamily="49" charset="0"/>
              </a:rPr>
              <a:t>_</a:t>
            </a:r>
            <a:r>
              <a:rPr lang="de-AT" b="1" dirty="0" err="1">
                <a:solidFill>
                  <a:srgbClr val="0070C0"/>
                </a:solidFill>
                <a:latin typeface="Consolas" panose="020B0609020204030204" pitchFamily="49" charset="0"/>
              </a:rPr>
              <a:t>normalizer.scss</a:t>
            </a:r>
            <a:r>
              <a:rPr lang="de-AT" dirty="0"/>
              <a:t> befinden (was normalerweise nicht der Fall ist), wäre das Ergebnis fehlerhaft ("Variable </a:t>
            </a:r>
            <a:r>
              <a:rPr lang="de-AT" b="1" dirty="0" err="1">
                <a:solidFill>
                  <a:srgbClr val="0070C0"/>
                </a:solidFill>
                <a:latin typeface="Consolas" panose="020B0609020204030204" pitchFamily="49" charset="0"/>
              </a:rPr>
              <a:t>undefinied</a:t>
            </a:r>
            <a:r>
              <a:rPr lang="de-AT" dirty="0"/>
              <a:t>").</a:t>
            </a:r>
          </a:p>
        </p:txBody>
      </p:sp>
      <p:sp>
        <p:nvSpPr>
          <p:cNvPr id="3" name="Titel 2">
            <a:extLst>
              <a:ext uri="{FF2B5EF4-FFF2-40B4-BE49-F238E27FC236}">
                <a16:creationId xmlns:a16="http://schemas.microsoft.com/office/drawing/2014/main" id="{067BAC57-987B-4ABB-A9D4-9E74B700491C}"/>
              </a:ext>
            </a:extLst>
          </p:cNvPr>
          <p:cNvSpPr>
            <a:spLocks noGrp="1"/>
          </p:cNvSpPr>
          <p:nvPr>
            <p:ph type="title"/>
          </p:nvPr>
        </p:nvSpPr>
        <p:spPr/>
        <p:txBody>
          <a:bodyPr>
            <a:normAutofit fontScale="90000"/>
          </a:bodyPr>
          <a:lstStyle/>
          <a:p>
            <a:r>
              <a:rPr lang="de-AT" dirty="0"/>
              <a:t>Importiertes Stylesheets nicht direkt kompilieren</a:t>
            </a:r>
          </a:p>
        </p:txBody>
      </p:sp>
      <p:sp>
        <p:nvSpPr>
          <p:cNvPr id="5" name="Rechteck 4">
            <a:extLst>
              <a:ext uri="{FF2B5EF4-FFF2-40B4-BE49-F238E27FC236}">
                <a16:creationId xmlns:a16="http://schemas.microsoft.com/office/drawing/2014/main" id="{69C0ABC4-AC6D-4F4C-84EA-8C6D4A81FB01}"/>
              </a:ext>
            </a:extLst>
          </p:cNvPr>
          <p:cNvSpPr/>
          <p:nvPr/>
        </p:nvSpPr>
        <p:spPr>
          <a:xfrm>
            <a:off x="7077075" y="1343650"/>
            <a:ext cx="2946175" cy="2308324"/>
          </a:xfrm>
          <a:prstGeom prst="rect">
            <a:avLst/>
          </a:prstGeom>
          <a:solidFill>
            <a:schemeClr val="bg2">
              <a:lumMod val="25000"/>
            </a:schemeClr>
          </a:solidFill>
        </p:spPr>
        <p:txBody>
          <a:bodyPr wrap="square">
            <a:spAutoFit/>
          </a:bodyPr>
          <a:lstStyle/>
          <a:p>
            <a:r>
              <a:rPr lang="de-AT" sz="1200" dirty="0">
                <a:solidFill>
                  <a:srgbClr val="6A9955"/>
                </a:solidFill>
                <a:latin typeface="Menlo" panose="020B0609030804020204" pitchFamily="49" charset="0"/>
              </a:rPr>
              <a:t>// _</a:t>
            </a:r>
            <a:r>
              <a:rPr lang="de-AT" sz="1200" dirty="0" err="1">
                <a:solidFill>
                  <a:srgbClr val="6A9955"/>
                </a:solidFill>
                <a:latin typeface="Menlo" panose="020B0609030804020204" pitchFamily="49" charset="0"/>
              </a:rPr>
              <a:t>reset.scss</a:t>
            </a:r>
            <a:endParaRPr lang="de-AT" sz="1200" dirty="0">
              <a:solidFill>
                <a:srgbClr val="D4D4D4"/>
              </a:solidFill>
              <a:latin typeface="Menlo" panose="020B0609030804020204" pitchFamily="49" charset="0"/>
            </a:endParaRPr>
          </a:p>
          <a:p>
            <a:r>
              <a:rPr lang="de-AT" sz="1200" dirty="0">
                <a:solidFill>
                  <a:srgbClr val="569CD6"/>
                </a:solidFill>
                <a:latin typeface="Menlo" panose="020B0609030804020204" pitchFamily="49" charset="0"/>
              </a:rPr>
              <a:t>*</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margin</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0</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padding</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0</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6A9955"/>
                </a:solidFill>
                <a:latin typeface="Menlo" panose="020B0609030804020204" pitchFamily="49" charset="0"/>
              </a:rPr>
              <a:t>//</a:t>
            </a:r>
            <a:r>
              <a:rPr lang="de-AT" sz="1200" dirty="0" err="1">
                <a:solidFill>
                  <a:srgbClr val="6A9955"/>
                </a:solidFill>
                <a:latin typeface="Menlo" panose="020B0609030804020204" pitchFamily="49" charset="0"/>
              </a:rPr>
              <a:t>style.scss</a:t>
            </a:r>
            <a:endParaRPr lang="de-AT" sz="1200" dirty="0">
              <a:solidFill>
                <a:srgbClr val="D4D4D4"/>
              </a:solidFill>
              <a:latin typeface="Menlo" panose="020B0609030804020204" pitchFamily="49" charset="0"/>
            </a:endParaRPr>
          </a:p>
          <a:p>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import</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"_</a:t>
            </a:r>
            <a:r>
              <a:rPr lang="de-AT" sz="1200" dirty="0" err="1">
                <a:solidFill>
                  <a:srgbClr val="CE9178"/>
                </a:solidFill>
                <a:latin typeface="Menlo" panose="020B0609030804020204" pitchFamily="49" charset="0"/>
              </a:rPr>
              <a:t>reset.scss</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a:t>
            </a:r>
          </a:p>
          <a:p>
            <a:endParaRPr lang="de-AT" sz="1200" dirty="0">
              <a:solidFill>
                <a:srgbClr val="D4D4D4"/>
              </a:solidFill>
              <a:latin typeface="Menlo" panose="020B0609030804020204" pitchFamily="49" charset="0"/>
            </a:endParaRPr>
          </a:p>
          <a:p>
            <a:r>
              <a:rPr lang="de-AT" sz="1200" dirty="0" err="1">
                <a:solidFill>
                  <a:srgbClr val="D7BA7D"/>
                </a:solidFill>
                <a:latin typeface="Menlo" panose="020B0609030804020204" pitchFamily="49" charset="0"/>
              </a:rPr>
              <a:t>body</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background</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red</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endParaRPr lang="de-AT" sz="1200" b="0" dirty="0">
              <a:solidFill>
                <a:srgbClr val="D4D4D4"/>
              </a:solidFill>
              <a:effectLst/>
              <a:latin typeface="Menlo" panose="020B0609030804020204" pitchFamily="49" charset="0"/>
            </a:endParaRPr>
          </a:p>
        </p:txBody>
      </p:sp>
      <p:sp>
        <p:nvSpPr>
          <p:cNvPr id="6" name="Rechteck 5">
            <a:extLst>
              <a:ext uri="{FF2B5EF4-FFF2-40B4-BE49-F238E27FC236}">
                <a16:creationId xmlns:a16="http://schemas.microsoft.com/office/drawing/2014/main" id="{E2344D81-6DC4-894F-968D-CBE0D80A9DCD}"/>
              </a:ext>
            </a:extLst>
          </p:cNvPr>
          <p:cNvSpPr/>
          <p:nvPr/>
        </p:nvSpPr>
        <p:spPr>
          <a:xfrm>
            <a:off x="6637450" y="4438947"/>
            <a:ext cx="3825423" cy="1015663"/>
          </a:xfrm>
          <a:prstGeom prst="rect">
            <a:avLst/>
          </a:prstGeom>
          <a:solidFill>
            <a:schemeClr val="bg2">
              <a:lumMod val="25000"/>
            </a:schemeClr>
          </a:solidFill>
        </p:spPr>
        <p:txBody>
          <a:bodyPr wrap="square">
            <a:spAutoFit/>
          </a:bodyPr>
          <a:lstStyle/>
          <a:p>
            <a:r>
              <a:rPr lang="de-AT" sz="1200" dirty="0">
                <a:solidFill>
                  <a:srgbClr val="6A9955"/>
                </a:solidFill>
                <a:latin typeface="Menlo" panose="020B0609030804020204" pitchFamily="49" charset="0"/>
              </a:rPr>
              <a:t>//</a:t>
            </a:r>
            <a:r>
              <a:rPr lang="de-AT" sz="1200" dirty="0" err="1">
                <a:solidFill>
                  <a:srgbClr val="6A9955"/>
                </a:solidFill>
                <a:latin typeface="Menlo" panose="020B0609030804020204" pitchFamily="49" charset="0"/>
              </a:rPr>
              <a:t>style.scss</a:t>
            </a:r>
            <a:endParaRPr lang="de-AT" sz="1200" dirty="0">
              <a:solidFill>
                <a:srgbClr val="D4D4D4"/>
              </a:solidFill>
              <a:latin typeface="Menlo" panose="020B0609030804020204" pitchFamily="49" charset="0"/>
            </a:endParaRPr>
          </a:p>
          <a:p>
            <a:endParaRPr lang="de-AT" sz="1200" dirty="0">
              <a:solidFill>
                <a:srgbClr val="C586C0"/>
              </a:solidFill>
              <a:latin typeface="Menlo" panose="020B0609030804020204" pitchFamily="49" charset="0"/>
            </a:endParaRPr>
          </a:p>
          <a:p>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import</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"_</a:t>
            </a:r>
            <a:r>
              <a:rPr lang="de-AT" sz="1200" dirty="0" err="1">
                <a:solidFill>
                  <a:srgbClr val="CE9178"/>
                </a:solidFill>
                <a:latin typeface="Menlo" panose="020B0609030804020204" pitchFamily="49" charset="0"/>
              </a:rPr>
              <a:t>normalizze.scss</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a:t>
            </a:r>
          </a:p>
          <a:p>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import</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"_</a:t>
            </a:r>
            <a:r>
              <a:rPr lang="de-AT" sz="1200" dirty="0" err="1">
                <a:solidFill>
                  <a:srgbClr val="CE9178"/>
                </a:solidFill>
                <a:latin typeface="Menlo" panose="020B0609030804020204" pitchFamily="49" charset="0"/>
              </a:rPr>
              <a:t>variables.scss</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a:t>
            </a:r>
          </a:p>
          <a:p>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import</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"_</a:t>
            </a:r>
            <a:r>
              <a:rPr lang="de-AT" sz="1200" dirty="0" err="1">
                <a:solidFill>
                  <a:srgbClr val="CE9178"/>
                </a:solidFill>
                <a:latin typeface="Menlo" panose="020B0609030804020204" pitchFamily="49" charset="0"/>
              </a:rPr>
              <a:t>mixins.scss</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a:t>
            </a:r>
            <a:endParaRPr lang="de-AT" sz="12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184309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F71BA4F-3829-4A91-802C-09716E36C5F1}"/>
              </a:ext>
            </a:extLst>
          </p:cNvPr>
          <p:cNvSpPr>
            <a:spLocks noGrp="1"/>
          </p:cNvSpPr>
          <p:nvPr>
            <p:ph type="title"/>
          </p:nvPr>
        </p:nvSpPr>
        <p:spPr/>
        <p:txBody>
          <a:bodyPr/>
          <a:lstStyle/>
          <a:p>
            <a:r>
              <a:rPr lang="de-AT" dirty="0"/>
              <a:t>Warum Sass und nicht CSS</a:t>
            </a:r>
          </a:p>
        </p:txBody>
      </p:sp>
      <p:sp>
        <p:nvSpPr>
          <p:cNvPr id="4" name="Textplatzhalter 1">
            <a:extLst>
              <a:ext uri="{FF2B5EF4-FFF2-40B4-BE49-F238E27FC236}">
                <a16:creationId xmlns:a16="http://schemas.microsoft.com/office/drawing/2014/main" id="{11A88C77-6711-487D-8B04-A0E931364D02}"/>
              </a:ext>
            </a:extLst>
          </p:cNvPr>
          <p:cNvSpPr>
            <a:spLocks noGrp="1"/>
          </p:cNvSpPr>
          <p:nvPr>
            <p:ph type="body" sz="quarter" idx="14"/>
          </p:nvPr>
        </p:nvSpPr>
        <p:spPr>
          <a:xfrm>
            <a:off x="670749" y="1763016"/>
            <a:ext cx="10850502" cy="2565583"/>
          </a:xfrm>
        </p:spPr>
        <p:txBody>
          <a:bodyPr numCol="2" spcCol="360000">
            <a:noAutofit/>
          </a:bodyPr>
          <a:lstStyle/>
          <a:p>
            <a:pPr marL="0" indent="0">
              <a:buNone/>
            </a:pPr>
            <a:r>
              <a:rPr lang="de-DE" dirty="0"/>
              <a:t>In der modernen Programmierung versucht man Änderungen immer nur an einer Stelle vornehmen zu müssen. Diese Vorgehensweise entspricht sowohl dem </a:t>
            </a:r>
            <a:r>
              <a:rPr lang="de-DE" dirty="0" err="1"/>
              <a:t>Templating</a:t>
            </a:r>
            <a:r>
              <a:rPr lang="de-DE" dirty="0"/>
              <a:t> in HTML, als auch der objektorientierten Programmierung in Programmiersprachen wie PHP. Auch Content Management Systeme sind häufig nach dem sog. </a:t>
            </a:r>
            <a:r>
              <a:rPr lang="de-DE" b="1" dirty="0"/>
              <a:t>DRY-Prinzip</a:t>
            </a:r>
            <a:r>
              <a:rPr lang="de-DE" dirty="0"/>
              <a:t> (</a:t>
            </a:r>
            <a:r>
              <a:rPr lang="de-DE" b="1" dirty="0" err="1"/>
              <a:t>Don't</a:t>
            </a:r>
            <a:r>
              <a:rPr lang="de-DE" b="1" dirty="0"/>
              <a:t> </a:t>
            </a:r>
            <a:r>
              <a:rPr lang="de-DE" b="1" dirty="0" err="1"/>
              <a:t>repeat</a:t>
            </a:r>
            <a:r>
              <a:rPr lang="de-DE" b="1" dirty="0"/>
              <a:t> </a:t>
            </a:r>
            <a:r>
              <a:rPr lang="de-DE" b="1" dirty="0" err="1"/>
              <a:t>yourself</a:t>
            </a:r>
            <a:r>
              <a:rPr lang="de-DE" dirty="0"/>
              <a:t>) aufgebaut und arbeiten mit Modulen. </a:t>
            </a:r>
          </a:p>
          <a:p>
            <a:pPr marL="0" indent="0">
              <a:buNone/>
            </a:pPr>
            <a:r>
              <a:rPr lang="de-DE" dirty="0"/>
              <a:t>CSS hingegen zwingt uns dazu unzählige Wiederholungen im Code einzubauen. Wenn die Hausfarbe unseres Unternehmens Blau ist und wir möchten die Überschriften, die Links und die Buttons unserer Website in diesem Blau gestalten, dann bleibt uns kaum etwas anderes übrig als allen Elementen den gleichen Farbcode zuzuweisen. Wenn sich die Farbe ändert, müssen wir alle Code-Passagen anpassen. Diese Arbeitsweise ist nicht effektiv und führt leicht zu Fehlern. </a:t>
            </a:r>
          </a:p>
          <a:p>
            <a:pPr marL="0" indent="0">
              <a:buNone/>
            </a:pPr>
            <a:r>
              <a:rPr lang="de-DE" dirty="0"/>
              <a:t>Ziel ist es, Wiederholungen im CSS Code weitestgehend zu vermeiden, das Stylesheet also </a:t>
            </a:r>
            <a:r>
              <a:rPr lang="de-DE" b="1" dirty="0" err="1"/>
              <a:t>DRYer</a:t>
            </a:r>
            <a:r>
              <a:rPr lang="de-DE" dirty="0"/>
              <a:t> zu machen.</a:t>
            </a:r>
          </a:p>
          <a:p>
            <a:pPr marL="0" indent="0">
              <a:buNone/>
            </a:pPr>
            <a:r>
              <a:rPr lang="de-DE" dirty="0"/>
              <a:t>Ein weiterer Nachteil von CSS ist, dass die Sprache nicht für so komplexe Layouts entwickelt wurde, wie wir sie heute umsetzen. Das merken wir nicht nur an den unzähligen Wiederhollungen, auch fehlende Layout-Modelle, diverse Vendor-Präfixe etc. sind ein klares Indiz.</a:t>
            </a:r>
          </a:p>
        </p:txBody>
      </p:sp>
    </p:spTree>
    <p:extLst>
      <p:ext uri="{BB962C8B-B14F-4D97-AF65-F5344CB8AC3E}">
        <p14:creationId xmlns:p14="http://schemas.microsoft.com/office/powerpoint/2010/main" val="2306239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3BDE1E-B00C-4242-9AE1-926B49DE51F2}"/>
              </a:ext>
            </a:extLst>
          </p:cNvPr>
          <p:cNvSpPr>
            <a:spLocks noGrp="1"/>
          </p:cNvSpPr>
          <p:nvPr>
            <p:ph type="body" sz="quarter" idx="14"/>
          </p:nvPr>
        </p:nvSpPr>
        <p:spPr>
          <a:xfrm>
            <a:off x="7229475" y="1971741"/>
            <a:ext cx="4822600" cy="1771767"/>
          </a:xfrm>
        </p:spPr>
        <p:txBody>
          <a:bodyPr/>
          <a:lstStyle/>
          <a:p>
            <a:pPr marL="0" indent="0">
              <a:buNone/>
            </a:pPr>
            <a:r>
              <a:rPr lang="de-AT" dirty="0"/>
              <a:t>In Sass stehen die typischen Rechenoperatoren zur Verfügung. Mit ihrer Hilfe können z. B. Gestaltungsraster oder der goldene Schnitt berechnet werden. </a:t>
            </a:r>
          </a:p>
          <a:p>
            <a:pPr marL="0" indent="0">
              <a:buNone/>
            </a:pPr>
            <a:r>
              <a:rPr lang="de-AT" dirty="0"/>
              <a:t>Bette beachtet, dass zwischen den Werten und den Operatoren ein Leerzeichen stehen muss. z. B. </a:t>
            </a:r>
            <a:r>
              <a:rPr lang="de-AT" b="1" dirty="0">
                <a:solidFill>
                  <a:srgbClr val="0070C0"/>
                </a:solidFill>
                <a:latin typeface="Consolas" panose="020B0609020204030204" pitchFamily="49" charset="0"/>
              </a:rPr>
              <a:t>100px</a:t>
            </a:r>
            <a:r>
              <a:rPr lang="de-AT" dirty="0"/>
              <a:t> </a:t>
            </a:r>
            <a:r>
              <a:rPr lang="de-AT" b="1" dirty="0">
                <a:solidFill>
                  <a:srgbClr val="0070C0"/>
                </a:solidFill>
                <a:latin typeface="Consolas" panose="020B0609020204030204" pitchFamily="49" charset="0"/>
              </a:rPr>
              <a:t>-</a:t>
            </a:r>
            <a:r>
              <a:rPr lang="de-AT" dirty="0"/>
              <a:t> </a:t>
            </a:r>
            <a:r>
              <a:rPr lang="de-AT" b="1" dirty="0">
                <a:solidFill>
                  <a:srgbClr val="0070C0"/>
                </a:solidFill>
                <a:latin typeface="Consolas" panose="020B0609020204030204" pitchFamily="49" charset="0"/>
              </a:rPr>
              <a:t>50px</a:t>
            </a:r>
            <a:r>
              <a:rPr lang="de-AT" dirty="0"/>
              <a:t>. Ohne das Leerzeichen interpretiert Sass die zwei Zahlen als Negativwert. </a:t>
            </a:r>
            <a:r>
              <a:rPr lang="de-AT" b="1" dirty="0">
                <a:solidFill>
                  <a:srgbClr val="0070C0"/>
                </a:solidFill>
                <a:latin typeface="Consolas" panose="020B0609020204030204" pitchFamily="49" charset="0"/>
              </a:rPr>
              <a:t>100px-50px</a:t>
            </a:r>
            <a:r>
              <a:rPr lang="de-AT" dirty="0"/>
              <a:t> ergibt daher einen Fehler. </a:t>
            </a:r>
          </a:p>
        </p:txBody>
      </p:sp>
      <p:sp>
        <p:nvSpPr>
          <p:cNvPr id="3" name="Titel 2">
            <a:extLst>
              <a:ext uri="{FF2B5EF4-FFF2-40B4-BE49-F238E27FC236}">
                <a16:creationId xmlns:a16="http://schemas.microsoft.com/office/drawing/2014/main" id="{686A7AF2-82B8-488C-A529-7E692A9E94D1}"/>
              </a:ext>
            </a:extLst>
          </p:cNvPr>
          <p:cNvSpPr>
            <a:spLocks noGrp="1"/>
          </p:cNvSpPr>
          <p:nvPr>
            <p:ph type="title"/>
          </p:nvPr>
        </p:nvSpPr>
        <p:spPr/>
        <p:txBody>
          <a:bodyPr/>
          <a:lstStyle/>
          <a:p>
            <a:r>
              <a:rPr lang="de-AT" dirty="0"/>
              <a:t>Operatoren</a:t>
            </a:r>
          </a:p>
        </p:txBody>
      </p:sp>
      <p:sp>
        <p:nvSpPr>
          <p:cNvPr id="5" name="Rechteck 4">
            <a:extLst>
              <a:ext uri="{FF2B5EF4-FFF2-40B4-BE49-F238E27FC236}">
                <a16:creationId xmlns:a16="http://schemas.microsoft.com/office/drawing/2014/main" id="{C5F59A7C-7D8A-3741-B321-8ACF75A7668F}"/>
              </a:ext>
            </a:extLst>
          </p:cNvPr>
          <p:cNvSpPr/>
          <p:nvPr/>
        </p:nvSpPr>
        <p:spPr>
          <a:xfrm>
            <a:off x="0" y="1264627"/>
            <a:ext cx="7100888" cy="4957762"/>
          </a:xfrm>
          <a:prstGeom prst="rect">
            <a:avLst/>
          </a:prstGeom>
          <a:solidFill>
            <a:schemeClr val="bg2">
              <a:lumMod val="25000"/>
            </a:schemeClr>
          </a:solidFill>
        </p:spPr>
        <p:txBody>
          <a:bodyPr numCol="2" spcCol="144000">
            <a:noAutofit/>
          </a:bodyPr>
          <a:lstStyle/>
          <a:p>
            <a:r>
              <a:rPr lang="de-AT" sz="1200" dirty="0">
                <a:solidFill>
                  <a:srgbClr val="6A9955"/>
                </a:solidFill>
                <a:latin typeface="Menlo" panose="020B0609030804020204" pitchFamily="49" charset="0"/>
              </a:rPr>
              <a:t>// Addition</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addition</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500px</a:t>
            </a:r>
            <a:r>
              <a:rPr lang="de-AT" sz="1200" dirty="0">
                <a:solidFill>
                  <a:srgbClr val="D4D4D4"/>
                </a:solidFill>
                <a:latin typeface="Menlo" panose="020B0609030804020204" pitchFamily="49" charset="0"/>
              </a:rPr>
              <a:t> + </a:t>
            </a:r>
            <a:r>
              <a:rPr lang="de-AT" sz="1200" dirty="0">
                <a:solidFill>
                  <a:srgbClr val="B5CEA8"/>
                </a:solidFill>
                <a:latin typeface="Menlo" panose="020B0609030804020204" pitchFamily="49" charset="0"/>
              </a:rPr>
              <a:t>500px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6A9955"/>
                </a:solidFill>
                <a:latin typeface="Menlo" panose="020B0609030804020204" pitchFamily="49" charset="0"/>
              </a:rPr>
              <a:t>// </a:t>
            </a:r>
            <a:r>
              <a:rPr lang="de-AT" sz="1200" dirty="0" err="1">
                <a:solidFill>
                  <a:srgbClr val="6A9955"/>
                </a:solidFill>
                <a:latin typeface="Menlo" panose="020B0609030804020204" pitchFamily="49" charset="0"/>
              </a:rPr>
              <a:t>k</a:t>
            </a:r>
            <a:r>
              <a:rPr lang="de-AT" sz="1200" dirty="0">
                <a:solidFill>
                  <a:srgbClr val="6A9955"/>
                </a:solidFill>
                <a:latin typeface="Menlo" panose="020B0609030804020204" pitchFamily="49" charset="0"/>
              </a:rPr>
              <a:t> </a:t>
            </a:r>
            <a:r>
              <a:rPr lang="de-AT" sz="1200" dirty="0" err="1">
                <a:solidFill>
                  <a:srgbClr val="6A9955"/>
                </a:solidFill>
                <a:latin typeface="Menlo" panose="020B0609030804020204" pitchFamily="49" charset="0"/>
              </a:rPr>
              <a:t>ompiliert</a:t>
            </a:r>
            <a:r>
              <a:rPr lang="de-AT" sz="1200" dirty="0">
                <a:solidFill>
                  <a:srgbClr val="6A9955"/>
                </a:solidFill>
                <a:latin typeface="Menlo" panose="020B0609030804020204" pitchFamily="49" charset="0"/>
              </a:rPr>
              <a:t> zu</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addition</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1000px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6A9955"/>
                </a:solidFill>
                <a:latin typeface="Menlo" panose="020B0609030804020204" pitchFamily="49" charset="0"/>
              </a:rPr>
              <a:t>// Subtraktion</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substraction</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1200px</a:t>
            </a:r>
            <a:r>
              <a:rPr lang="de-AT" sz="1200" dirty="0">
                <a:solidFill>
                  <a:srgbClr val="D4D4D4"/>
                </a:solidFill>
                <a:latin typeface="Menlo" panose="020B0609030804020204" pitchFamily="49" charset="0"/>
              </a:rPr>
              <a:t> - </a:t>
            </a:r>
            <a:r>
              <a:rPr lang="de-AT" sz="1200" dirty="0">
                <a:solidFill>
                  <a:srgbClr val="B5CEA8"/>
                </a:solidFill>
                <a:latin typeface="Menlo" panose="020B0609030804020204" pitchFamily="49" charset="0"/>
              </a:rPr>
              <a:t>200px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6A9955"/>
                </a:solidFill>
                <a:latin typeface="Menlo" panose="020B0609030804020204" pitchFamily="49" charset="0"/>
              </a:rPr>
              <a:t>// kompiliert zu</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substraction</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1000px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6A9955"/>
                </a:solidFill>
                <a:latin typeface="Menlo" panose="020B0609030804020204" pitchFamily="49" charset="0"/>
              </a:rPr>
              <a:t>// Multiplikation</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multiplication</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250px</a:t>
            </a:r>
            <a:r>
              <a:rPr lang="de-AT" sz="1200" dirty="0">
                <a:solidFill>
                  <a:srgbClr val="D4D4D4"/>
                </a:solidFill>
                <a:latin typeface="Menlo" panose="020B0609030804020204" pitchFamily="49" charset="0"/>
              </a:rPr>
              <a:t> * </a:t>
            </a:r>
            <a:r>
              <a:rPr lang="de-AT" sz="1200" dirty="0">
                <a:solidFill>
                  <a:srgbClr val="B5CEA8"/>
                </a:solidFill>
                <a:latin typeface="Menlo" panose="020B0609030804020204" pitchFamily="49" charset="0"/>
              </a:rPr>
              <a:t>4</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6A9955"/>
                </a:solidFill>
                <a:latin typeface="Menlo" panose="020B0609030804020204" pitchFamily="49" charset="0"/>
              </a:rPr>
              <a:t>// kompiliert zu</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multiplication</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1000px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6A9955"/>
                </a:solidFill>
                <a:latin typeface="Menlo" panose="020B0609030804020204" pitchFamily="49" charset="0"/>
              </a:rPr>
              <a:t>// Division</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division</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2000px</a:t>
            </a:r>
            <a:r>
              <a:rPr lang="de-AT" sz="1200" dirty="0">
                <a:solidFill>
                  <a:srgbClr val="D4D4D4"/>
                </a:solidFill>
                <a:latin typeface="Menlo" panose="020B0609030804020204" pitchFamily="49" charset="0"/>
              </a:rPr>
              <a:t> / </a:t>
            </a:r>
            <a:r>
              <a:rPr lang="de-AT" sz="1200" dirty="0">
                <a:solidFill>
                  <a:srgbClr val="B5CEA8"/>
                </a:solidFill>
                <a:latin typeface="Menlo" panose="020B0609030804020204" pitchFamily="49" charset="0"/>
              </a:rPr>
              <a:t>2</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6A9955"/>
                </a:solidFill>
                <a:latin typeface="Menlo" panose="020B0609030804020204" pitchFamily="49" charset="0"/>
              </a:rPr>
              <a:t>// kompiliert zu</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division</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1000px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6A9955"/>
                </a:solidFill>
                <a:latin typeface="Menlo" panose="020B0609030804020204" pitchFamily="49" charset="0"/>
              </a:rPr>
              <a:t>// Prozentrechnung</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percentage</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600px</a:t>
            </a:r>
            <a:r>
              <a:rPr lang="de-AT" sz="1200" dirty="0">
                <a:solidFill>
                  <a:srgbClr val="D4D4D4"/>
                </a:solidFill>
                <a:latin typeface="Menlo" panose="020B0609030804020204" pitchFamily="49" charset="0"/>
              </a:rPr>
              <a:t> / </a:t>
            </a:r>
            <a:r>
              <a:rPr lang="de-AT" sz="1200" dirty="0">
                <a:solidFill>
                  <a:srgbClr val="B5CEA8"/>
                </a:solidFill>
                <a:latin typeface="Menlo" panose="020B0609030804020204" pitchFamily="49" charset="0"/>
              </a:rPr>
              <a:t>960px</a:t>
            </a:r>
            <a:r>
              <a:rPr lang="de-AT" sz="1200" dirty="0">
                <a:solidFill>
                  <a:srgbClr val="D4D4D4"/>
                </a:solidFill>
                <a:latin typeface="Menlo" panose="020B0609030804020204" pitchFamily="49" charset="0"/>
              </a:rPr>
              <a:t> * </a:t>
            </a:r>
            <a:r>
              <a:rPr lang="de-AT" sz="1200" dirty="0">
                <a:solidFill>
                  <a:srgbClr val="B5CEA8"/>
                </a:solidFill>
                <a:latin typeface="Menlo" panose="020B0609030804020204" pitchFamily="49" charset="0"/>
              </a:rPr>
              <a:t>100%</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6A9955"/>
                </a:solidFill>
                <a:latin typeface="Menlo" panose="020B0609030804020204" pitchFamily="49" charset="0"/>
              </a:rPr>
              <a:t>// kompiliert zu</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percentage</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62.5%</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endParaRPr lang="de-AT" sz="1200" dirty="0">
              <a:solidFill>
                <a:srgbClr val="D4D4D4"/>
              </a:solidFill>
              <a:latin typeface="Menlo" panose="020B0609030804020204" pitchFamily="49" charset="0"/>
            </a:endParaRPr>
          </a:p>
        </p:txBody>
      </p:sp>
    </p:spTree>
    <p:extLst>
      <p:ext uri="{BB962C8B-B14F-4D97-AF65-F5344CB8AC3E}">
        <p14:creationId xmlns:p14="http://schemas.microsoft.com/office/powerpoint/2010/main" val="2207331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86A7AF2-82B8-488C-A529-7E692A9E94D1}"/>
              </a:ext>
            </a:extLst>
          </p:cNvPr>
          <p:cNvSpPr>
            <a:spLocks noGrp="1"/>
          </p:cNvSpPr>
          <p:nvPr>
            <p:ph type="title"/>
          </p:nvPr>
        </p:nvSpPr>
        <p:spPr/>
        <p:txBody>
          <a:bodyPr/>
          <a:lstStyle/>
          <a:p>
            <a:r>
              <a:rPr lang="de-AT" dirty="0"/>
              <a:t>Operatoren</a:t>
            </a:r>
          </a:p>
        </p:txBody>
      </p:sp>
      <p:sp>
        <p:nvSpPr>
          <p:cNvPr id="5" name="Rechteck 4">
            <a:extLst>
              <a:ext uri="{FF2B5EF4-FFF2-40B4-BE49-F238E27FC236}">
                <a16:creationId xmlns:a16="http://schemas.microsoft.com/office/drawing/2014/main" id="{C5F59A7C-7D8A-3741-B321-8ACF75A7668F}"/>
              </a:ext>
            </a:extLst>
          </p:cNvPr>
          <p:cNvSpPr/>
          <p:nvPr/>
        </p:nvSpPr>
        <p:spPr>
          <a:xfrm>
            <a:off x="1638300" y="1471613"/>
            <a:ext cx="8915400" cy="4500562"/>
          </a:xfrm>
          <a:prstGeom prst="rect">
            <a:avLst/>
          </a:prstGeom>
          <a:solidFill>
            <a:schemeClr val="bg2">
              <a:lumMod val="25000"/>
            </a:schemeClr>
          </a:solidFill>
        </p:spPr>
        <p:txBody>
          <a:bodyPr numCol="2" spcCol="144000">
            <a:noAutofit/>
          </a:bodyPr>
          <a:lstStyle/>
          <a:p>
            <a:r>
              <a:rPr lang="de-AT" sz="1200" dirty="0">
                <a:solidFill>
                  <a:srgbClr val="6A9955"/>
                </a:solidFill>
                <a:latin typeface="Menlo" panose="020B0609030804020204" pitchFamily="49" charset="0"/>
              </a:rPr>
              <a:t>// Prozentrechnung</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percentage</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600px</a:t>
            </a:r>
            <a:r>
              <a:rPr lang="de-AT" sz="1200" dirty="0">
                <a:solidFill>
                  <a:srgbClr val="D4D4D4"/>
                </a:solidFill>
                <a:latin typeface="Menlo" panose="020B0609030804020204" pitchFamily="49" charset="0"/>
              </a:rPr>
              <a:t> / </a:t>
            </a:r>
            <a:r>
              <a:rPr lang="de-AT" sz="1200" dirty="0">
                <a:solidFill>
                  <a:srgbClr val="B5CEA8"/>
                </a:solidFill>
                <a:latin typeface="Menlo" panose="020B0609030804020204" pitchFamily="49" charset="0"/>
              </a:rPr>
              <a:t>960px</a:t>
            </a:r>
            <a:r>
              <a:rPr lang="de-AT" sz="1200" dirty="0">
                <a:solidFill>
                  <a:srgbClr val="D4D4D4"/>
                </a:solidFill>
                <a:latin typeface="Menlo" panose="020B0609030804020204" pitchFamily="49" charset="0"/>
              </a:rPr>
              <a:t> * </a:t>
            </a:r>
            <a:r>
              <a:rPr lang="de-AT" sz="1200" dirty="0">
                <a:solidFill>
                  <a:srgbClr val="B5CEA8"/>
                </a:solidFill>
                <a:latin typeface="Menlo" panose="020B0609030804020204" pitchFamily="49" charset="0"/>
              </a:rPr>
              <a:t>100%</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6A9955"/>
                </a:solidFill>
                <a:latin typeface="Menlo" panose="020B0609030804020204" pitchFamily="49" charset="0"/>
              </a:rPr>
              <a:t>// kompiliert zu</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percentage</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62.5%</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endParaRPr lang="de-AT" sz="1200" dirty="0">
              <a:solidFill>
                <a:srgbClr val="D4D4D4"/>
              </a:solidFill>
              <a:latin typeface="Menlo" panose="020B0609030804020204" pitchFamily="49" charset="0"/>
            </a:endParaRPr>
          </a:p>
          <a:p>
            <a:r>
              <a:rPr lang="de-AT" sz="1200" dirty="0">
                <a:solidFill>
                  <a:srgbClr val="6A9955"/>
                </a:solidFill>
                <a:latin typeface="Menlo" panose="020B0609030804020204" pitchFamily="49" charset="0"/>
              </a:rPr>
              <a:t>// Punkt vor Strich</a:t>
            </a:r>
            <a:endParaRPr lang="de-AT" sz="1200" dirty="0">
              <a:solidFill>
                <a:srgbClr val="D4D4D4"/>
              </a:solidFill>
              <a:latin typeface="Menlo" panose="020B0609030804020204" pitchFamily="49" charset="0"/>
            </a:endParaRPr>
          </a:p>
          <a:p>
            <a:r>
              <a:rPr lang="de-AT" sz="1200" dirty="0" err="1">
                <a:solidFill>
                  <a:srgbClr val="D7BA7D"/>
                </a:solidFill>
                <a:latin typeface="Menlo" panose="020B0609030804020204" pitchFamily="49" charset="0"/>
              </a:rPr>
              <a:t>div:nth-of-type</a:t>
            </a:r>
            <a:r>
              <a:rPr lang="de-AT" sz="1200" dirty="0">
                <a:solidFill>
                  <a:srgbClr val="D4D4D4"/>
                </a:solidFill>
                <a:latin typeface="Menlo" panose="020B0609030804020204" pitchFamily="49" charset="0"/>
              </a:rPr>
              <a:t>(</a:t>
            </a:r>
            <a:r>
              <a:rPr lang="de-AT" sz="1200" dirty="0">
                <a:solidFill>
                  <a:srgbClr val="B5CEA8"/>
                </a:solidFill>
                <a:latin typeface="Menlo" panose="020B0609030804020204" pitchFamily="49" charset="0"/>
              </a:rPr>
              <a:t>1</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600px</a:t>
            </a:r>
            <a:r>
              <a:rPr lang="de-AT" sz="1200" dirty="0">
                <a:solidFill>
                  <a:srgbClr val="D4D4D4"/>
                </a:solidFill>
                <a:latin typeface="Menlo" panose="020B0609030804020204" pitchFamily="49" charset="0"/>
              </a:rPr>
              <a:t> + </a:t>
            </a:r>
            <a:r>
              <a:rPr lang="de-AT" sz="1200" dirty="0">
                <a:solidFill>
                  <a:srgbClr val="B5CEA8"/>
                </a:solidFill>
                <a:latin typeface="Menlo" panose="020B0609030804020204" pitchFamily="49" charset="0"/>
              </a:rPr>
              <a:t>360px</a:t>
            </a:r>
            <a:r>
              <a:rPr lang="de-AT" sz="1200" dirty="0">
                <a:solidFill>
                  <a:srgbClr val="D4D4D4"/>
                </a:solidFill>
                <a:latin typeface="Menlo" panose="020B0609030804020204" pitchFamily="49" charset="0"/>
              </a:rPr>
              <a:t> / </a:t>
            </a:r>
            <a:r>
              <a:rPr lang="de-AT" sz="1200" dirty="0">
                <a:solidFill>
                  <a:srgbClr val="B5CEA8"/>
                </a:solidFill>
                <a:latin typeface="Menlo" panose="020B0609030804020204" pitchFamily="49" charset="0"/>
              </a:rPr>
              <a:t>2</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err="1">
                <a:solidFill>
                  <a:srgbClr val="D7BA7D"/>
                </a:solidFill>
                <a:latin typeface="Menlo" panose="020B0609030804020204" pitchFamily="49" charset="0"/>
              </a:rPr>
              <a:t>div:nth-of-type</a:t>
            </a:r>
            <a:r>
              <a:rPr lang="de-AT" sz="1200" dirty="0">
                <a:solidFill>
                  <a:srgbClr val="D4D4D4"/>
                </a:solidFill>
                <a:latin typeface="Menlo" panose="020B0609030804020204" pitchFamily="49" charset="0"/>
              </a:rPr>
              <a:t>(</a:t>
            </a:r>
            <a:r>
              <a:rPr lang="de-AT" sz="1200" dirty="0">
                <a:solidFill>
                  <a:srgbClr val="B5CEA8"/>
                </a:solidFill>
                <a:latin typeface="Menlo" panose="020B0609030804020204" pitchFamily="49" charset="0"/>
              </a:rPr>
              <a:t>1</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600px</a:t>
            </a:r>
            <a:r>
              <a:rPr lang="de-AT" sz="1200" dirty="0">
                <a:solidFill>
                  <a:srgbClr val="D4D4D4"/>
                </a:solidFill>
                <a:latin typeface="Menlo" panose="020B0609030804020204" pitchFamily="49" charset="0"/>
              </a:rPr>
              <a:t> + </a:t>
            </a:r>
            <a:r>
              <a:rPr lang="de-AT" sz="1200" dirty="0">
                <a:solidFill>
                  <a:srgbClr val="B5CEA8"/>
                </a:solidFill>
                <a:latin typeface="Menlo" panose="020B0609030804020204" pitchFamily="49" charset="0"/>
              </a:rPr>
              <a:t>360px</a:t>
            </a:r>
            <a:r>
              <a:rPr lang="de-AT" sz="1200" dirty="0">
                <a:solidFill>
                  <a:srgbClr val="D4D4D4"/>
                </a:solidFill>
                <a:latin typeface="Menlo" panose="020B0609030804020204" pitchFamily="49" charset="0"/>
              </a:rPr>
              <a:t>) / </a:t>
            </a:r>
            <a:r>
              <a:rPr lang="de-AT" sz="1200" dirty="0">
                <a:solidFill>
                  <a:srgbClr val="B5CEA8"/>
                </a:solidFill>
                <a:latin typeface="Menlo" panose="020B0609030804020204" pitchFamily="49" charset="0"/>
              </a:rPr>
              <a:t>2</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endParaRPr lang="de-AT" sz="1200" dirty="0">
              <a:solidFill>
                <a:srgbClr val="D4D4D4"/>
              </a:solidFill>
              <a:latin typeface="Menlo" panose="020B0609030804020204" pitchFamily="49" charset="0"/>
            </a:endParaRPr>
          </a:p>
          <a:p>
            <a:r>
              <a:rPr lang="de-AT" sz="1200" dirty="0">
                <a:solidFill>
                  <a:srgbClr val="6A9955"/>
                </a:solidFill>
                <a:latin typeface="Menlo" panose="020B0609030804020204" pitchFamily="49" charset="0"/>
              </a:rPr>
              <a:t>// kompiliert zu</a:t>
            </a:r>
            <a:endParaRPr lang="de-AT" sz="1200" dirty="0">
              <a:solidFill>
                <a:srgbClr val="D4D4D4"/>
              </a:solidFill>
              <a:latin typeface="Menlo" panose="020B0609030804020204" pitchFamily="49" charset="0"/>
            </a:endParaRPr>
          </a:p>
          <a:p>
            <a:r>
              <a:rPr lang="de-AT" sz="1200" dirty="0" err="1">
                <a:solidFill>
                  <a:srgbClr val="D7BA7D"/>
                </a:solidFill>
                <a:latin typeface="Menlo" panose="020B0609030804020204" pitchFamily="49" charset="0"/>
              </a:rPr>
              <a:t>div:nth-of-type</a:t>
            </a:r>
            <a:r>
              <a:rPr lang="de-AT" sz="1200" dirty="0">
                <a:solidFill>
                  <a:srgbClr val="D4D4D4"/>
                </a:solidFill>
                <a:latin typeface="Menlo" panose="020B0609030804020204" pitchFamily="49" charset="0"/>
              </a:rPr>
              <a:t>(</a:t>
            </a:r>
            <a:r>
              <a:rPr lang="de-AT" sz="1200" dirty="0">
                <a:solidFill>
                  <a:srgbClr val="B5CEA8"/>
                </a:solidFill>
                <a:latin typeface="Menlo" panose="020B0609030804020204" pitchFamily="49" charset="0"/>
              </a:rPr>
              <a:t>1</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780px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err="1">
                <a:solidFill>
                  <a:srgbClr val="D7BA7D"/>
                </a:solidFill>
                <a:latin typeface="Menlo" panose="020B0609030804020204" pitchFamily="49" charset="0"/>
              </a:rPr>
              <a:t>div:nth-of-type</a:t>
            </a:r>
            <a:r>
              <a:rPr lang="de-AT" sz="1200" dirty="0">
                <a:solidFill>
                  <a:srgbClr val="D4D4D4"/>
                </a:solidFill>
                <a:latin typeface="Menlo" panose="020B0609030804020204" pitchFamily="49" charset="0"/>
              </a:rPr>
              <a:t>(</a:t>
            </a:r>
            <a:r>
              <a:rPr lang="de-AT" sz="1200" dirty="0">
                <a:solidFill>
                  <a:srgbClr val="B5CEA8"/>
                </a:solidFill>
                <a:latin typeface="Menlo" panose="020B0609030804020204" pitchFamily="49" charset="0"/>
              </a:rPr>
              <a:t>1</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480px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6A9955"/>
                </a:solidFill>
                <a:latin typeface="Menlo" panose="020B0609030804020204" pitchFamily="49" charset="0"/>
              </a:rPr>
              <a:t>// Rechnung mit Variablen</a:t>
            </a:r>
            <a:endParaRPr lang="de-AT" sz="1200" dirty="0">
              <a:solidFill>
                <a:srgbClr val="D4D4D4"/>
              </a:solidFill>
              <a:latin typeface="Menlo" panose="020B0609030804020204" pitchFamily="49" charset="0"/>
            </a:endParaRPr>
          </a:p>
          <a:p>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width</a:t>
            </a:r>
            <a:r>
              <a:rPr lang="de-AT" sz="1200" dirty="0">
                <a:solidFill>
                  <a:srgbClr val="9CDCFE"/>
                </a:solidFill>
                <a:latin typeface="Menlo" panose="020B0609030804020204" pitchFamily="49" charset="0"/>
              </a:rPr>
              <a:t>-site</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700px</a:t>
            </a:r>
            <a:r>
              <a:rPr lang="de-AT" sz="1200" dirty="0">
                <a:solidFill>
                  <a:srgbClr val="D4D4D4"/>
                </a:solidFill>
                <a:latin typeface="Menlo" panose="020B0609030804020204" pitchFamily="49" charset="0"/>
              </a:rPr>
              <a:t>;</a:t>
            </a:r>
          </a:p>
          <a:p>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width-sidebar</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260px</a:t>
            </a:r>
            <a:r>
              <a:rPr lang="de-AT" sz="1200" dirty="0">
                <a:solidFill>
                  <a:srgbClr val="D4D4D4"/>
                </a:solidFill>
                <a:latin typeface="Menlo" panose="020B0609030804020204" pitchFamily="49" charset="0"/>
              </a:rPr>
              <a:t>;</a:t>
            </a:r>
          </a:p>
          <a:p>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full-width</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width</a:t>
            </a:r>
            <a:r>
              <a:rPr lang="de-AT" sz="1200" dirty="0">
                <a:solidFill>
                  <a:srgbClr val="9CDCFE"/>
                </a:solidFill>
                <a:latin typeface="Menlo" panose="020B0609030804020204" pitchFamily="49" charset="0"/>
              </a:rPr>
              <a:t>-site</a:t>
            </a:r>
            <a:r>
              <a:rPr lang="de-AT" sz="1200" dirty="0">
                <a:solidFill>
                  <a:srgbClr val="D4D4D4"/>
                </a:solidFill>
                <a:latin typeface="Menlo" panose="020B0609030804020204" pitchFamily="49" charset="0"/>
              </a:rPr>
              <a:t> +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width-sidebar</a:t>
            </a:r>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container</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max-width</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full-width</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6A9955"/>
                </a:solidFill>
                <a:latin typeface="Menlo" panose="020B0609030804020204" pitchFamily="49" charset="0"/>
              </a:rPr>
              <a:t>// kompiliert zu</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container</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max-width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960px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6A9955"/>
                </a:solidFill>
                <a:latin typeface="Menlo" panose="020B0609030804020204" pitchFamily="49" charset="0"/>
              </a:rPr>
              <a:t>// Einheiten hinzufügen</a:t>
            </a:r>
            <a:endParaRPr lang="de-AT" sz="1200" dirty="0">
              <a:solidFill>
                <a:srgbClr val="D4D4D4"/>
              </a:solidFill>
              <a:latin typeface="Menlo" panose="020B0609030804020204" pitchFamily="49" charset="0"/>
            </a:endParaRPr>
          </a:p>
          <a:p>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base</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a:t>
            </a:r>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div</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base</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 </a:t>
            </a:r>
            <a:r>
              <a:rPr lang="de-AT" sz="1200" dirty="0">
                <a:solidFill>
                  <a:srgbClr val="B5CEA8"/>
                </a:solidFill>
                <a:latin typeface="Menlo" panose="020B0609030804020204" pitchFamily="49" charset="0"/>
              </a:rPr>
              <a:t>50%</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base</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 </a:t>
            </a:r>
            <a:r>
              <a:rPr lang="de-AT" sz="1200" dirty="0">
                <a:solidFill>
                  <a:srgbClr val="B5CEA8"/>
                </a:solidFill>
                <a:latin typeface="Menlo" panose="020B0609030804020204" pitchFamily="49" charset="0"/>
              </a:rPr>
              <a:t>1em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border</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base</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 </a:t>
            </a:r>
            <a:r>
              <a:rPr lang="de-AT" sz="1200" dirty="0">
                <a:solidFill>
                  <a:srgbClr val="B5CEA8"/>
                </a:solidFill>
                <a:latin typeface="Menlo" panose="020B0609030804020204" pitchFamily="49" charset="0"/>
              </a:rPr>
              <a:t>5px</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solid</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black</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6A9955"/>
                </a:solidFill>
                <a:latin typeface="Menlo" panose="020B0609030804020204" pitchFamily="49" charset="0"/>
              </a:rPr>
              <a:t>// kompiliert zu</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div</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50%</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border</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5px</a:t>
            </a:r>
            <a:r>
              <a:rPr lang="de-AT" sz="1200" dirty="0">
                <a:solidFill>
                  <a:srgbClr val="D4D4D4"/>
                </a:solidFill>
                <a:latin typeface="Menlo" panose="020B0609030804020204" pitchFamily="49" charset="0"/>
              </a:rPr>
              <a:t> </a:t>
            </a:r>
            <a:r>
              <a:rPr lang="de-AT" sz="1200" dirty="0">
                <a:solidFill>
                  <a:srgbClr val="CE9178"/>
                </a:solidFill>
                <a:latin typeface="Menlo" panose="020B0609030804020204" pitchFamily="49" charset="0"/>
              </a:rPr>
              <a:t>solid</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black</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endParaRPr lang="de-AT" sz="12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597895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B21E876-66BF-46E7-B431-1D32FB45C3E1}"/>
              </a:ext>
            </a:extLst>
          </p:cNvPr>
          <p:cNvSpPr>
            <a:spLocks noGrp="1"/>
          </p:cNvSpPr>
          <p:nvPr>
            <p:ph type="body" sz="quarter" idx="14"/>
          </p:nvPr>
        </p:nvSpPr>
        <p:spPr>
          <a:xfrm>
            <a:off x="2663972" y="2098674"/>
            <a:ext cx="6864055" cy="1643527"/>
          </a:xfrm>
        </p:spPr>
        <p:txBody>
          <a:bodyPr/>
          <a:lstStyle/>
          <a:p>
            <a:pPr marL="0" indent="0">
              <a:buNone/>
            </a:pPr>
            <a:r>
              <a:rPr lang="de-AT" dirty="0"/>
              <a:t>Seit dem Siegeszug von Responsive Design sind Media Queries aus Web-Projekten nicht mehr wegzudenken. Unabhängig davon, ob Mobile- oder Desktop-First gearbeitet wird, werden die Media Queries meist am Ende des Dokuments notiert. Innerhalb der verschiedenen Media-Query-Abschnitte werden zuvor vergebene CSS-Anweisungen überschrieben. Bei komplexen Websites ist diese Handhabung häufig etwas unübersichtlich und lästig. Wir müssen während der Entwicklung einer Website ständig im Code springen und Änderungen mal oben und mal unten im Stylesheet vornehmen.  </a:t>
            </a:r>
          </a:p>
        </p:txBody>
      </p:sp>
      <p:sp>
        <p:nvSpPr>
          <p:cNvPr id="3" name="Titel 2">
            <a:extLst>
              <a:ext uri="{FF2B5EF4-FFF2-40B4-BE49-F238E27FC236}">
                <a16:creationId xmlns:a16="http://schemas.microsoft.com/office/drawing/2014/main" id="{172116AF-B75B-48FF-8C25-302116F33F92}"/>
              </a:ext>
            </a:extLst>
          </p:cNvPr>
          <p:cNvSpPr>
            <a:spLocks noGrp="1"/>
          </p:cNvSpPr>
          <p:nvPr>
            <p:ph type="title"/>
          </p:nvPr>
        </p:nvSpPr>
        <p:spPr>
          <a:xfrm>
            <a:off x="486032" y="222423"/>
            <a:ext cx="4473147" cy="547319"/>
          </a:xfrm>
        </p:spPr>
        <p:txBody>
          <a:bodyPr/>
          <a:lstStyle/>
          <a:p>
            <a:r>
              <a:rPr lang="de-AT" dirty="0"/>
              <a:t>Media Queries</a:t>
            </a:r>
          </a:p>
        </p:txBody>
      </p:sp>
    </p:spTree>
    <p:extLst>
      <p:ext uri="{BB962C8B-B14F-4D97-AF65-F5344CB8AC3E}">
        <p14:creationId xmlns:p14="http://schemas.microsoft.com/office/powerpoint/2010/main" val="2337855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A70C566-7F2E-6649-80EE-1F64CC4825DB}"/>
              </a:ext>
            </a:extLst>
          </p:cNvPr>
          <p:cNvSpPr>
            <a:spLocks noGrp="1"/>
          </p:cNvSpPr>
          <p:nvPr>
            <p:ph type="body" sz="quarter" idx="14"/>
          </p:nvPr>
        </p:nvSpPr>
        <p:spPr>
          <a:xfrm>
            <a:off x="3284469" y="1413038"/>
            <a:ext cx="5623061" cy="3451201"/>
          </a:xfrm>
        </p:spPr>
        <p:txBody>
          <a:bodyPr/>
          <a:lstStyle/>
          <a:p>
            <a:pPr marL="0" indent="0">
              <a:buNone/>
            </a:pPr>
            <a:r>
              <a:rPr lang="de-AT" dirty="0"/>
              <a:t>Mit Sass sind sogenannte Inline Media Queries möglich. Das Beispiel ist Mobile First aufgebaut und erhöht die Schriftgröße, sowie die Höhe des Website-Headers bei größer werdendem Viewport</a:t>
            </a:r>
          </a:p>
          <a:p>
            <a:pPr marL="0" indent="0">
              <a:buNone/>
            </a:pPr>
            <a:r>
              <a:rPr lang="de-AT" dirty="0"/>
              <a:t>Gemessen am Umfang dieses Beispiels mag der Vorteil dieser Technik gering erscheinen. Bei großen Projekten stellen Inline Media Queries allerdings einen enormen Zeitgewinn dar, da alle Styles eines Elements in einem Code-Abschnitt notiert werden können. Unabhängig davon, in welchem Viewport das Element betrachtet wird. </a:t>
            </a:r>
          </a:p>
          <a:p>
            <a:pPr marL="0" indent="0">
              <a:buNone/>
            </a:pPr>
            <a:r>
              <a:rPr lang="de-DE" dirty="0"/>
              <a:t>Zweifel an der Effizienz dieser Lösung könnten auftreten, da im kompilierten Stylesheet Media </a:t>
            </a:r>
            <a:r>
              <a:rPr lang="de-DE" dirty="0" err="1"/>
              <a:t>Queries</a:t>
            </a:r>
            <a:r>
              <a:rPr lang="de-DE" dirty="0"/>
              <a:t> doppelt auftauchen. Das ist zwar in der Tat nicht optimal, wirkt sich in der Praxis jedoch nicht merklich negativ aus. Der Größenunterschied des Stylesheets liegt bei komprimierten CSS-Dateien im Byte- oder im kleinen Kilobyte-Bereich. Für mich steht die komfortable Pflege des Stylesheets klar im Vordergrund</a:t>
            </a:r>
          </a:p>
        </p:txBody>
      </p:sp>
      <p:sp>
        <p:nvSpPr>
          <p:cNvPr id="3" name="Titel 2">
            <a:extLst>
              <a:ext uri="{FF2B5EF4-FFF2-40B4-BE49-F238E27FC236}">
                <a16:creationId xmlns:a16="http://schemas.microsoft.com/office/drawing/2014/main" id="{247D5706-BDD6-CF4F-BAC5-99EF71745A9C}"/>
              </a:ext>
            </a:extLst>
          </p:cNvPr>
          <p:cNvSpPr>
            <a:spLocks noGrp="1"/>
          </p:cNvSpPr>
          <p:nvPr>
            <p:ph type="title"/>
          </p:nvPr>
        </p:nvSpPr>
        <p:spPr/>
        <p:txBody>
          <a:bodyPr>
            <a:normAutofit/>
          </a:bodyPr>
          <a:lstStyle/>
          <a:p>
            <a:r>
              <a:rPr lang="de-AT" dirty="0"/>
              <a:t>Inline Media Queries</a:t>
            </a:r>
            <a:endParaRPr lang="de-DE" dirty="0"/>
          </a:p>
        </p:txBody>
      </p:sp>
    </p:spTree>
    <p:extLst>
      <p:ext uri="{BB962C8B-B14F-4D97-AF65-F5344CB8AC3E}">
        <p14:creationId xmlns:p14="http://schemas.microsoft.com/office/powerpoint/2010/main" val="27354593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47D5706-BDD6-CF4F-BAC5-99EF71745A9C}"/>
              </a:ext>
            </a:extLst>
          </p:cNvPr>
          <p:cNvSpPr>
            <a:spLocks noGrp="1"/>
          </p:cNvSpPr>
          <p:nvPr>
            <p:ph type="title"/>
          </p:nvPr>
        </p:nvSpPr>
        <p:spPr/>
        <p:txBody>
          <a:bodyPr>
            <a:normAutofit/>
          </a:bodyPr>
          <a:lstStyle/>
          <a:p>
            <a:r>
              <a:rPr lang="de-AT" dirty="0"/>
              <a:t>Inline Media Queries</a:t>
            </a:r>
            <a:endParaRPr lang="de-DE" dirty="0"/>
          </a:p>
        </p:txBody>
      </p:sp>
      <p:sp>
        <p:nvSpPr>
          <p:cNvPr id="4" name="Rechteck 3">
            <a:extLst>
              <a:ext uri="{FF2B5EF4-FFF2-40B4-BE49-F238E27FC236}">
                <a16:creationId xmlns:a16="http://schemas.microsoft.com/office/drawing/2014/main" id="{721EF378-CF05-BF49-BCE8-D5109A4F45CC}"/>
              </a:ext>
            </a:extLst>
          </p:cNvPr>
          <p:cNvSpPr/>
          <p:nvPr/>
        </p:nvSpPr>
        <p:spPr>
          <a:xfrm>
            <a:off x="1616869" y="1113000"/>
            <a:ext cx="8958262" cy="5033181"/>
          </a:xfrm>
          <a:prstGeom prst="rect">
            <a:avLst/>
          </a:prstGeom>
          <a:solidFill>
            <a:schemeClr val="bg2">
              <a:lumMod val="25000"/>
            </a:schemeClr>
          </a:solidFill>
        </p:spPr>
        <p:txBody>
          <a:bodyPr numCol="2" spcCol="180000">
            <a:noAutofit/>
          </a:bodyPr>
          <a:lstStyle/>
          <a:p>
            <a:r>
              <a:rPr lang="de-AT" sz="1200" dirty="0" err="1">
                <a:solidFill>
                  <a:srgbClr val="D7BA7D"/>
                </a:solidFill>
                <a:latin typeface="Menlo" panose="020B0609030804020204" pitchFamily="49" charset="0"/>
              </a:rPr>
              <a:t>body</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1em</a:t>
            </a:r>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media</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screen</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and</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min-</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32em</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1.1em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media</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screen</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and</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min-</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50em</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1.2em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p>
          <a:p>
            <a:r>
              <a:rPr lang="de-AT" sz="1200" dirty="0" err="1">
                <a:solidFill>
                  <a:srgbClr val="D7BA7D"/>
                </a:solidFill>
                <a:latin typeface="Menlo" panose="020B0609030804020204" pitchFamily="49" charset="0"/>
              </a:rPr>
              <a:t>header</a:t>
            </a:r>
            <a:r>
              <a:rPr lang="de-AT" sz="1200" dirty="0">
                <a:solidFill>
                  <a:srgbClr val="D4D4D4"/>
                </a:solidFill>
                <a:latin typeface="Menlo" panose="020B0609030804020204" pitchFamily="49" charset="0"/>
              </a:rPr>
              <a:t>[</a:t>
            </a:r>
            <a:r>
              <a:rPr lang="de-AT" sz="1200" dirty="0" err="1">
                <a:solidFill>
                  <a:srgbClr val="D7BA7D"/>
                </a:solidFill>
                <a:latin typeface="Menlo" panose="020B0609030804020204" pitchFamily="49" charset="0"/>
              </a:rPr>
              <a:t>role</a:t>
            </a:r>
            <a:r>
              <a:rPr lang="de-AT" sz="1200" dirty="0">
                <a:solidFill>
                  <a:srgbClr val="D4D4D4"/>
                </a:solidFill>
                <a:latin typeface="Menlo" panose="020B0609030804020204" pitchFamily="49" charset="0"/>
              </a:rPr>
              <a:t>=</a:t>
            </a:r>
            <a:r>
              <a:rPr lang="de-AT" sz="1200" dirty="0">
                <a:solidFill>
                  <a:srgbClr val="CE9178"/>
                </a:solidFill>
                <a:latin typeface="Menlo" panose="020B0609030804020204" pitchFamily="49" charset="0"/>
              </a:rPr>
              <a:t>"</a:t>
            </a:r>
            <a:r>
              <a:rPr lang="de-AT" sz="1200" dirty="0" err="1">
                <a:solidFill>
                  <a:srgbClr val="D4D4D4"/>
                </a:solidFill>
                <a:latin typeface="Menlo" panose="020B0609030804020204" pitchFamily="49" charset="0"/>
              </a:rPr>
              <a:t>banner</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height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150px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media</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screen</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and</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min-</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32em</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height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200px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media</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screen</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and</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min-</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50em</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height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250px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p>
          <a:p>
            <a:endParaRPr lang="de-AT" sz="1200" dirty="0">
              <a:solidFill>
                <a:srgbClr val="D4D4D4"/>
              </a:solidFill>
              <a:latin typeface="Menlo" panose="020B0609030804020204" pitchFamily="49" charset="0"/>
            </a:endParaRPr>
          </a:p>
          <a:p>
            <a:endParaRPr lang="de-AT" sz="1200" dirty="0">
              <a:solidFill>
                <a:srgbClr val="D4D4D4"/>
              </a:solidFill>
              <a:latin typeface="Menlo" panose="020B0609030804020204" pitchFamily="49" charset="0"/>
            </a:endParaRPr>
          </a:p>
          <a:p>
            <a:endParaRPr lang="de-AT" sz="1200" dirty="0">
              <a:solidFill>
                <a:srgbClr val="D4D4D4"/>
              </a:solidFill>
              <a:latin typeface="Menlo" panose="020B0609030804020204" pitchFamily="49" charset="0"/>
            </a:endParaRPr>
          </a:p>
          <a:p>
            <a:endParaRPr lang="de-AT" sz="1200" dirty="0">
              <a:solidFill>
                <a:srgbClr val="D4D4D4"/>
              </a:solidFill>
              <a:latin typeface="Menlo" panose="020B0609030804020204" pitchFamily="49" charset="0"/>
            </a:endParaRPr>
          </a:p>
          <a:p>
            <a:endParaRPr lang="de-AT" sz="1200" dirty="0">
              <a:solidFill>
                <a:srgbClr val="D4D4D4"/>
              </a:solidFill>
              <a:latin typeface="Menlo" panose="020B0609030804020204" pitchFamily="49" charset="0"/>
            </a:endParaRPr>
          </a:p>
          <a:p>
            <a:endParaRPr lang="de-AT" sz="1200" dirty="0">
              <a:solidFill>
                <a:srgbClr val="D4D4D4"/>
              </a:solidFill>
              <a:latin typeface="Menlo" panose="020B0609030804020204" pitchFamily="49" charset="0"/>
            </a:endParaRPr>
          </a:p>
          <a:p>
            <a:endParaRPr lang="de-AT" sz="1200" dirty="0">
              <a:solidFill>
                <a:srgbClr val="D4D4D4"/>
              </a:solidFill>
              <a:latin typeface="Menlo" panose="020B0609030804020204" pitchFamily="49" charset="0"/>
            </a:endParaRPr>
          </a:p>
          <a:p>
            <a:br>
              <a:rPr lang="de-AT" sz="1200" dirty="0">
                <a:solidFill>
                  <a:srgbClr val="D4D4D4"/>
                </a:solidFill>
                <a:latin typeface="Menlo" panose="020B0609030804020204" pitchFamily="49" charset="0"/>
              </a:rPr>
            </a:br>
            <a:r>
              <a:rPr lang="de-AT" sz="1200" dirty="0">
                <a:solidFill>
                  <a:srgbClr val="6A9955"/>
                </a:solidFill>
                <a:latin typeface="Menlo" panose="020B0609030804020204" pitchFamily="49" charset="0"/>
              </a:rPr>
              <a:t>//kompiliert zu</a:t>
            </a:r>
            <a:endParaRPr lang="de-AT" sz="1200" dirty="0">
              <a:solidFill>
                <a:srgbClr val="D4D4D4"/>
              </a:solidFill>
              <a:latin typeface="Menlo" panose="020B0609030804020204" pitchFamily="49" charset="0"/>
            </a:endParaRPr>
          </a:p>
          <a:p>
            <a:r>
              <a:rPr lang="de-AT" sz="1200" dirty="0" err="1">
                <a:solidFill>
                  <a:srgbClr val="D7BA7D"/>
                </a:solidFill>
                <a:latin typeface="Menlo" panose="020B0609030804020204" pitchFamily="49" charset="0"/>
              </a:rPr>
              <a:t>body</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media</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screen</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and</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min-</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32em</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D7BA7D"/>
                </a:solidFill>
                <a:latin typeface="Menlo" panose="020B0609030804020204" pitchFamily="49" charset="0"/>
              </a:rPr>
              <a:t>body</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1.1em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p>
          <a:p>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media</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screen</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and</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min-</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50em</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D7BA7D"/>
                </a:solidFill>
                <a:latin typeface="Menlo" panose="020B0609030804020204" pitchFamily="49" charset="0"/>
              </a:rPr>
              <a:t>body</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1.2em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p>
          <a:p>
            <a:r>
              <a:rPr lang="de-AT" sz="1200" dirty="0" err="1">
                <a:solidFill>
                  <a:srgbClr val="D7BA7D"/>
                </a:solidFill>
                <a:latin typeface="Menlo" panose="020B0609030804020204" pitchFamily="49" charset="0"/>
              </a:rPr>
              <a:t>header</a:t>
            </a:r>
            <a:r>
              <a:rPr lang="de-AT" sz="1200" dirty="0">
                <a:solidFill>
                  <a:srgbClr val="D4D4D4"/>
                </a:solidFill>
                <a:latin typeface="Menlo" panose="020B0609030804020204" pitchFamily="49" charset="0"/>
              </a:rPr>
              <a:t>[</a:t>
            </a:r>
            <a:r>
              <a:rPr lang="de-AT" sz="1200" dirty="0" err="1">
                <a:solidFill>
                  <a:srgbClr val="D7BA7D"/>
                </a:solidFill>
                <a:latin typeface="Menlo" panose="020B0609030804020204" pitchFamily="49" charset="0"/>
              </a:rPr>
              <a:t>role</a:t>
            </a:r>
            <a:r>
              <a:rPr lang="de-AT" sz="1200" dirty="0">
                <a:solidFill>
                  <a:srgbClr val="D4D4D4"/>
                </a:solidFill>
                <a:latin typeface="Menlo" panose="020B0609030804020204" pitchFamily="49" charset="0"/>
              </a:rPr>
              <a:t>=</a:t>
            </a:r>
            <a:r>
              <a:rPr lang="de-AT" sz="1200" dirty="0">
                <a:solidFill>
                  <a:srgbClr val="CE9178"/>
                </a:solidFill>
                <a:latin typeface="Menlo" panose="020B0609030804020204" pitchFamily="49" charset="0"/>
              </a:rPr>
              <a:t>"</a:t>
            </a:r>
            <a:r>
              <a:rPr lang="de-AT" sz="1200" dirty="0" err="1">
                <a:solidFill>
                  <a:srgbClr val="D4D4D4"/>
                </a:solidFill>
                <a:latin typeface="Menlo" panose="020B0609030804020204" pitchFamily="49" charset="0"/>
              </a:rPr>
              <a:t>banner</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height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150px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media</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screen</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and</a:t>
            </a:r>
            <a:r>
              <a:rPr lang="de-AT" sz="1200" dirty="0">
                <a:solidFill>
                  <a:srgbClr val="D4D4D4"/>
                </a:solidFill>
                <a:latin typeface="Menlo" panose="020B0609030804020204" pitchFamily="49" charset="0"/>
              </a:rPr>
              <a:t> (min-</a:t>
            </a:r>
            <a:r>
              <a:rPr lang="de-AT" sz="1200" dirty="0" err="1">
                <a:solidFill>
                  <a:srgbClr val="D4D4D4"/>
                </a:solidFill>
                <a:latin typeface="Menlo" panose="020B0609030804020204" pitchFamily="49" charset="0"/>
              </a:rPr>
              <a:t>wdth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32em</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D7BA7D"/>
                </a:solidFill>
                <a:latin typeface="Menlo" panose="020B0609030804020204" pitchFamily="49" charset="0"/>
              </a:rPr>
              <a:t>header</a:t>
            </a:r>
            <a:r>
              <a:rPr lang="de-AT" sz="1200" dirty="0">
                <a:solidFill>
                  <a:srgbClr val="D4D4D4"/>
                </a:solidFill>
                <a:latin typeface="Menlo" panose="020B0609030804020204" pitchFamily="49" charset="0"/>
              </a:rPr>
              <a:t>[</a:t>
            </a:r>
            <a:r>
              <a:rPr lang="de-AT" sz="1200" dirty="0" err="1">
                <a:solidFill>
                  <a:srgbClr val="D7BA7D"/>
                </a:solidFill>
                <a:latin typeface="Menlo" panose="020B0609030804020204" pitchFamily="49" charset="0"/>
              </a:rPr>
              <a:t>role</a:t>
            </a:r>
            <a:r>
              <a:rPr lang="de-AT" sz="1200" dirty="0">
                <a:solidFill>
                  <a:srgbClr val="D4D4D4"/>
                </a:solidFill>
                <a:latin typeface="Menlo" panose="020B0609030804020204" pitchFamily="49" charset="0"/>
              </a:rPr>
              <a:t>=</a:t>
            </a:r>
            <a:r>
              <a:rPr lang="de-AT" sz="1200" dirty="0">
                <a:solidFill>
                  <a:srgbClr val="CE9178"/>
                </a:solidFill>
                <a:latin typeface="Menlo" panose="020B0609030804020204" pitchFamily="49" charset="0"/>
              </a:rPr>
              <a:t>"</a:t>
            </a:r>
            <a:r>
              <a:rPr lang="de-AT" sz="1200" dirty="0" err="1">
                <a:solidFill>
                  <a:srgbClr val="D4D4D4"/>
                </a:solidFill>
                <a:latin typeface="Menlo" panose="020B0609030804020204" pitchFamily="49" charset="0"/>
              </a:rPr>
              <a:t>banner</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height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200px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   </a:t>
            </a:r>
          </a:p>
          <a:p>
            <a:r>
              <a:rPr lang="de-AT" sz="1200" dirty="0">
                <a:solidFill>
                  <a:srgbClr val="D4D4D4"/>
                </a:solidFill>
                <a:latin typeface="Menlo" panose="020B0609030804020204" pitchFamily="49" charset="0"/>
              </a:rPr>
              <a:t>}</a:t>
            </a:r>
          </a:p>
          <a:p>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media</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screen</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and</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min-</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50em</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D7BA7D"/>
                </a:solidFill>
                <a:latin typeface="Menlo" panose="020B0609030804020204" pitchFamily="49" charset="0"/>
              </a:rPr>
              <a:t>header</a:t>
            </a:r>
            <a:r>
              <a:rPr lang="de-AT" sz="1200" dirty="0">
                <a:solidFill>
                  <a:srgbClr val="D4D4D4"/>
                </a:solidFill>
                <a:latin typeface="Menlo" panose="020B0609030804020204" pitchFamily="49" charset="0"/>
              </a:rPr>
              <a:t>[</a:t>
            </a:r>
            <a:r>
              <a:rPr lang="de-AT" sz="1200" dirty="0" err="1">
                <a:solidFill>
                  <a:srgbClr val="D7BA7D"/>
                </a:solidFill>
                <a:latin typeface="Menlo" panose="020B0609030804020204" pitchFamily="49" charset="0"/>
              </a:rPr>
              <a:t>role</a:t>
            </a:r>
            <a:r>
              <a:rPr lang="de-AT" sz="1200" dirty="0">
                <a:solidFill>
                  <a:srgbClr val="D4D4D4"/>
                </a:solidFill>
                <a:latin typeface="Menlo" panose="020B0609030804020204" pitchFamily="49" charset="0"/>
              </a:rPr>
              <a:t>=</a:t>
            </a:r>
            <a:r>
              <a:rPr lang="de-AT" sz="1200" dirty="0">
                <a:solidFill>
                  <a:srgbClr val="CE9178"/>
                </a:solidFill>
                <a:latin typeface="Menlo" panose="020B0609030804020204" pitchFamily="49" charset="0"/>
              </a:rPr>
              <a:t>"</a:t>
            </a:r>
            <a:r>
              <a:rPr lang="de-AT" sz="1200" dirty="0" err="1">
                <a:solidFill>
                  <a:srgbClr val="D4D4D4"/>
                </a:solidFill>
                <a:latin typeface="Menlo" panose="020B0609030804020204" pitchFamily="49" charset="0"/>
              </a:rPr>
              <a:t>banner</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height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250px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endParaRPr lang="de-AT" sz="12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925742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CD111F0-C3AD-6E4D-AC78-71712E2A830E}"/>
              </a:ext>
            </a:extLst>
          </p:cNvPr>
          <p:cNvSpPr>
            <a:spLocks noGrp="1"/>
          </p:cNvSpPr>
          <p:nvPr>
            <p:ph type="body" sz="quarter" idx="14"/>
          </p:nvPr>
        </p:nvSpPr>
        <p:spPr>
          <a:xfrm>
            <a:off x="3284469" y="2341563"/>
            <a:ext cx="5623061" cy="1061829"/>
          </a:xfrm>
        </p:spPr>
        <p:txBody>
          <a:bodyPr/>
          <a:lstStyle/>
          <a:p>
            <a:pPr marL="0" indent="0">
              <a:buNone/>
            </a:pPr>
            <a:r>
              <a:rPr lang="de-DE" dirty="0"/>
              <a:t>Media </a:t>
            </a:r>
            <a:r>
              <a:rPr lang="de-DE" dirty="0" err="1"/>
              <a:t>Queries</a:t>
            </a:r>
            <a:r>
              <a:rPr lang="de-DE" dirty="0"/>
              <a:t> werden in einem Dokument viele Male definiert, insbesondere wenn wir die Media </a:t>
            </a:r>
            <a:r>
              <a:rPr lang="de-DE" dirty="0" err="1"/>
              <a:t>Queries</a:t>
            </a:r>
            <a:r>
              <a:rPr lang="de-DE" dirty="0"/>
              <a:t> inline schreiben. Es bietet sich also an, die Breakpoints als Variablen zu definieren. Außerdem können auf Variablen definierten Breakpoints Rechenoperatoren anwenden. </a:t>
            </a:r>
          </a:p>
        </p:txBody>
      </p:sp>
      <p:sp>
        <p:nvSpPr>
          <p:cNvPr id="3" name="Titel 2">
            <a:extLst>
              <a:ext uri="{FF2B5EF4-FFF2-40B4-BE49-F238E27FC236}">
                <a16:creationId xmlns:a16="http://schemas.microsoft.com/office/drawing/2014/main" id="{E62CC00A-1BEB-534B-9FC7-686A90563FBD}"/>
              </a:ext>
            </a:extLst>
          </p:cNvPr>
          <p:cNvSpPr>
            <a:spLocks noGrp="1"/>
          </p:cNvSpPr>
          <p:nvPr>
            <p:ph type="title"/>
          </p:nvPr>
        </p:nvSpPr>
        <p:spPr/>
        <p:txBody>
          <a:bodyPr>
            <a:normAutofit fontScale="90000"/>
          </a:bodyPr>
          <a:lstStyle/>
          <a:p>
            <a:r>
              <a:rPr lang="de-DE" dirty="0"/>
              <a:t>Variablen für Media </a:t>
            </a:r>
            <a:r>
              <a:rPr lang="de-DE" dirty="0" err="1"/>
              <a:t>Queries</a:t>
            </a:r>
            <a:r>
              <a:rPr lang="de-DE" dirty="0"/>
              <a:t> verwenden</a:t>
            </a:r>
          </a:p>
        </p:txBody>
      </p:sp>
    </p:spTree>
    <p:extLst>
      <p:ext uri="{BB962C8B-B14F-4D97-AF65-F5344CB8AC3E}">
        <p14:creationId xmlns:p14="http://schemas.microsoft.com/office/powerpoint/2010/main" val="1011830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02AC5E1C-3588-D64E-B8DF-660299A42878}"/>
              </a:ext>
            </a:extLst>
          </p:cNvPr>
          <p:cNvSpPr>
            <a:spLocks noGrp="1"/>
          </p:cNvSpPr>
          <p:nvPr>
            <p:ph type="title"/>
          </p:nvPr>
        </p:nvSpPr>
        <p:spPr/>
        <p:txBody>
          <a:bodyPr>
            <a:normAutofit fontScale="90000"/>
          </a:bodyPr>
          <a:lstStyle/>
          <a:p>
            <a:r>
              <a:rPr lang="de-DE" dirty="0"/>
              <a:t>Variablen für Media </a:t>
            </a:r>
            <a:r>
              <a:rPr lang="de-DE" dirty="0" err="1"/>
              <a:t>Queries</a:t>
            </a:r>
            <a:r>
              <a:rPr lang="de-DE" dirty="0"/>
              <a:t> verwenden</a:t>
            </a:r>
          </a:p>
        </p:txBody>
      </p:sp>
      <p:sp>
        <p:nvSpPr>
          <p:cNvPr id="4" name="Rechteck 3">
            <a:extLst>
              <a:ext uri="{FF2B5EF4-FFF2-40B4-BE49-F238E27FC236}">
                <a16:creationId xmlns:a16="http://schemas.microsoft.com/office/drawing/2014/main" id="{067C7A8B-CD9B-C041-B7B6-07AB31022D34}"/>
              </a:ext>
            </a:extLst>
          </p:cNvPr>
          <p:cNvSpPr/>
          <p:nvPr/>
        </p:nvSpPr>
        <p:spPr>
          <a:xfrm>
            <a:off x="0" y="936798"/>
            <a:ext cx="12191999" cy="5378277"/>
          </a:xfrm>
          <a:prstGeom prst="rect">
            <a:avLst/>
          </a:prstGeom>
          <a:solidFill>
            <a:schemeClr val="bg2">
              <a:lumMod val="25000"/>
            </a:schemeClr>
          </a:solidFill>
        </p:spPr>
        <p:txBody>
          <a:bodyPr numCol="2" spcCol="180000">
            <a:noAutofit/>
          </a:bodyPr>
          <a:lstStyle/>
          <a:p>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mq</a:t>
            </a:r>
            <a:r>
              <a:rPr lang="de-AT" sz="1200" dirty="0">
                <a:solidFill>
                  <a:srgbClr val="9CDCFE"/>
                </a:solidFill>
                <a:latin typeface="Menlo" panose="020B0609030804020204" pitchFamily="49" charset="0"/>
              </a:rPr>
              <a:t>-medium</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32em</a:t>
            </a:r>
            <a:r>
              <a:rPr lang="de-AT" sz="1200" dirty="0">
                <a:solidFill>
                  <a:srgbClr val="D4D4D4"/>
                </a:solidFill>
                <a:latin typeface="Menlo" panose="020B0609030804020204" pitchFamily="49" charset="0"/>
              </a:rPr>
              <a:t>;</a:t>
            </a:r>
          </a:p>
          <a:p>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mq</a:t>
            </a:r>
            <a:r>
              <a:rPr lang="de-AT" sz="1200" dirty="0">
                <a:solidFill>
                  <a:srgbClr val="9CDCFE"/>
                </a:solidFill>
                <a:latin typeface="Menlo" panose="020B0609030804020204" pitchFamily="49" charset="0"/>
              </a:rPr>
              <a:t>-large</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50em</a:t>
            </a:r>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err="1">
                <a:solidFill>
                  <a:srgbClr val="D7BA7D"/>
                </a:solidFill>
                <a:latin typeface="Menlo" panose="020B0609030804020204" pitchFamily="49" charset="0"/>
              </a:rPr>
              <a:t>body</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1em</a:t>
            </a:r>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media</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screen</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and</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min-</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mq</a:t>
            </a:r>
            <a:r>
              <a:rPr lang="de-AT" sz="1200" dirty="0">
                <a:solidFill>
                  <a:srgbClr val="9CDCFE"/>
                </a:solidFill>
                <a:latin typeface="Menlo" panose="020B0609030804020204" pitchFamily="49" charset="0"/>
              </a:rPr>
              <a:t>-medium</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and</a:t>
            </a:r>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max-width</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mq</a:t>
            </a:r>
            <a:r>
              <a:rPr lang="de-AT" sz="1200" dirty="0">
                <a:solidFill>
                  <a:srgbClr val="9CDCFE"/>
                </a:solidFill>
                <a:latin typeface="Menlo" panose="020B0609030804020204" pitchFamily="49" charset="0"/>
              </a:rPr>
              <a:t>-large</a:t>
            </a:r>
            <a:r>
              <a:rPr lang="de-AT" sz="1200" dirty="0">
                <a:solidFill>
                  <a:srgbClr val="D4D4D4"/>
                </a:solidFill>
                <a:latin typeface="Menlo" panose="020B0609030804020204" pitchFamily="49" charset="0"/>
              </a:rPr>
              <a:t> - </a:t>
            </a:r>
            <a:r>
              <a:rPr lang="de-AT" sz="1200" dirty="0">
                <a:solidFill>
                  <a:srgbClr val="B5CEA8"/>
                </a:solidFill>
                <a:latin typeface="Menlo" panose="020B0609030804020204" pitchFamily="49" charset="0"/>
              </a:rPr>
              <a:t>0.1</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1.1em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media</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screen</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and</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min-</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mq</a:t>
            </a:r>
            <a:r>
              <a:rPr lang="de-AT" sz="1200" dirty="0">
                <a:solidFill>
                  <a:srgbClr val="9CDCFE"/>
                </a:solidFill>
                <a:latin typeface="Menlo" panose="020B0609030804020204" pitchFamily="49" charset="0"/>
              </a:rPr>
              <a:t>-large</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1.2em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p>
          <a:p>
            <a:r>
              <a:rPr lang="de-AT" sz="1200" dirty="0" err="1">
                <a:solidFill>
                  <a:srgbClr val="D7BA7D"/>
                </a:solidFill>
                <a:latin typeface="Menlo" panose="020B0609030804020204" pitchFamily="49" charset="0"/>
              </a:rPr>
              <a:t>header</a:t>
            </a:r>
            <a:r>
              <a:rPr lang="de-AT" sz="1200" dirty="0">
                <a:solidFill>
                  <a:srgbClr val="D4D4D4"/>
                </a:solidFill>
                <a:latin typeface="Menlo" panose="020B0609030804020204" pitchFamily="49" charset="0"/>
              </a:rPr>
              <a:t>[</a:t>
            </a:r>
            <a:r>
              <a:rPr lang="de-AT" sz="1200" dirty="0" err="1">
                <a:solidFill>
                  <a:srgbClr val="D7BA7D"/>
                </a:solidFill>
                <a:latin typeface="Menlo" panose="020B0609030804020204" pitchFamily="49" charset="0"/>
              </a:rPr>
              <a:t>role</a:t>
            </a:r>
            <a:r>
              <a:rPr lang="de-AT" sz="1200" dirty="0">
                <a:solidFill>
                  <a:srgbClr val="D4D4D4"/>
                </a:solidFill>
                <a:latin typeface="Menlo" panose="020B0609030804020204" pitchFamily="49" charset="0"/>
              </a:rPr>
              <a:t>=</a:t>
            </a:r>
            <a:r>
              <a:rPr lang="de-AT" sz="1200" dirty="0">
                <a:solidFill>
                  <a:srgbClr val="CE9178"/>
                </a:solidFill>
                <a:latin typeface="Menlo" panose="020B0609030804020204" pitchFamily="49" charset="0"/>
              </a:rPr>
              <a:t>"</a:t>
            </a:r>
            <a:r>
              <a:rPr lang="de-AT" sz="1200" dirty="0" err="1">
                <a:solidFill>
                  <a:srgbClr val="D4D4D4"/>
                </a:solidFill>
                <a:latin typeface="Menlo" panose="020B0609030804020204" pitchFamily="49" charset="0"/>
              </a:rPr>
              <a:t>banner</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height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150px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media</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screen</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and</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min-</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mq</a:t>
            </a:r>
            <a:r>
              <a:rPr lang="de-AT" sz="1200" dirty="0">
                <a:solidFill>
                  <a:srgbClr val="9CDCFE"/>
                </a:solidFill>
                <a:latin typeface="Menlo" panose="020B0609030804020204" pitchFamily="49" charset="0"/>
              </a:rPr>
              <a:t>-medium</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height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200px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media</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screen</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and</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min-</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mq</a:t>
            </a:r>
            <a:r>
              <a:rPr lang="de-AT" sz="1200" dirty="0">
                <a:solidFill>
                  <a:srgbClr val="9CDCFE"/>
                </a:solidFill>
                <a:latin typeface="Menlo" panose="020B0609030804020204" pitchFamily="49" charset="0"/>
              </a:rPr>
              <a:t>-large</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height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250px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p>
          <a:p>
            <a:endParaRPr lang="de-AT" sz="1200" dirty="0">
              <a:solidFill>
                <a:srgbClr val="D4D4D4"/>
              </a:solidFill>
              <a:latin typeface="Menlo" panose="020B0609030804020204" pitchFamily="49" charset="0"/>
            </a:endParaRPr>
          </a:p>
          <a:p>
            <a:endParaRPr lang="de-AT" sz="1200" dirty="0">
              <a:solidFill>
                <a:srgbClr val="D4D4D4"/>
              </a:solidFill>
              <a:latin typeface="Menlo" panose="020B0609030804020204" pitchFamily="49" charset="0"/>
            </a:endParaRPr>
          </a:p>
          <a:p>
            <a:endParaRPr lang="de-AT" sz="1200" dirty="0">
              <a:solidFill>
                <a:srgbClr val="D4D4D4"/>
              </a:solidFill>
              <a:latin typeface="Menlo" panose="020B0609030804020204" pitchFamily="49" charset="0"/>
            </a:endParaRPr>
          </a:p>
          <a:p>
            <a:endParaRPr lang="de-AT" sz="1200" dirty="0">
              <a:solidFill>
                <a:srgbClr val="D4D4D4"/>
              </a:solidFill>
              <a:latin typeface="Menlo" panose="020B0609030804020204" pitchFamily="49" charset="0"/>
            </a:endParaRPr>
          </a:p>
          <a:p>
            <a:endParaRPr lang="de-AT" sz="1200" dirty="0">
              <a:solidFill>
                <a:srgbClr val="D4D4D4"/>
              </a:solidFill>
              <a:latin typeface="Menlo" panose="020B0609030804020204" pitchFamily="49" charset="0"/>
            </a:endParaRPr>
          </a:p>
          <a:p>
            <a:r>
              <a:rPr lang="de-AT" sz="1200" dirty="0">
                <a:solidFill>
                  <a:srgbClr val="6A9955"/>
                </a:solidFill>
                <a:latin typeface="Menlo" panose="020B0609030804020204" pitchFamily="49" charset="0"/>
              </a:rPr>
              <a:t>//kompiliert zu</a:t>
            </a:r>
            <a:endParaRPr lang="de-AT" sz="1200" dirty="0">
              <a:solidFill>
                <a:srgbClr val="D4D4D4"/>
              </a:solidFill>
              <a:latin typeface="Menlo" panose="020B0609030804020204" pitchFamily="49" charset="0"/>
            </a:endParaRPr>
          </a:p>
          <a:p>
            <a:r>
              <a:rPr lang="de-AT" sz="1200" dirty="0" err="1">
                <a:solidFill>
                  <a:srgbClr val="D7BA7D"/>
                </a:solidFill>
                <a:latin typeface="Menlo" panose="020B0609030804020204" pitchFamily="49" charset="0"/>
              </a:rPr>
              <a:t>body</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media</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screen</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and</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min-</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32em</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and</a:t>
            </a:r>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max-width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49.9em</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D7BA7D"/>
                </a:solidFill>
                <a:latin typeface="Menlo" panose="020B0609030804020204" pitchFamily="49" charset="0"/>
              </a:rPr>
              <a:t>body</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1.1em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p>
          <a:p>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media</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screen</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and</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min-</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50em</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D7BA7D"/>
                </a:solidFill>
                <a:latin typeface="Menlo" panose="020B0609030804020204" pitchFamily="49" charset="0"/>
              </a:rPr>
              <a:t>body</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1.2em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p>
          <a:p>
            <a:r>
              <a:rPr lang="de-AT" sz="1200" dirty="0" err="1">
                <a:solidFill>
                  <a:srgbClr val="D7BA7D"/>
                </a:solidFill>
                <a:latin typeface="Menlo" panose="020B0609030804020204" pitchFamily="49" charset="0"/>
              </a:rPr>
              <a:t>header</a:t>
            </a:r>
            <a:r>
              <a:rPr lang="de-AT" sz="1200" dirty="0">
                <a:solidFill>
                  <a:srgbClr val="D4D4D4"/>
                </a:solidFill>
                <a:latin typeface="Menlo" panose="020B0609030804020204" pitchFamily="49" charset="0"/>
              </a:rPr>
              <a:t>[</a:t>
            </a:r>
            <a:r>
              <a:rPr lang="de-AT" sz="1200" dirty="0" err="1">
                <a:solidFill>
                  <a:srgbClr val="D7BA7D"/>
                </a:solidFill>
                <a:latin typeface="Menlo" panose="020B0609030804020204" pitchFamily="49" charset="0"/>
              </a:rPr>
              <a:t>role</a:t>
            </a:r>
            <a:r>
              <a:rPr lang="de-AT" sz="1200" dirty="0">
                <a:solidFill>
                  <a:srgbClr val="D4D4D4"/>
                </a:solidFill>
                <a:latin typeface="Menlo" panose="020B0609030804020204" pitchFamily="49" charset="0"/>
              </a:rPr>
              <a:t>=</a:t>
            </a:r>
            <a:r>
              <a:rPr lang="de-AT" sz="1200" dirty="0">
                <a:solidFill>
                  <a:srgbClr val="CE9178"/>
                </a:solidFill>
                <a:latin typeface="Menlo" panose="020B0609030804020204" pitchFamily="49" charset="0"/>
              </a:rPr>
              <a:t>"</a:t>
            </a:r>
            <a:r>
              <a:rPr lang="de-AT" sz="1200" dirty="0" err="1">
                <a:solidFill>
                  <a:srgbClr val="D4D4D4"/>
                </a:solidFill>
                <a:latin typeface="Menlo" panose="020B0609030804020204" pitchFamily="49" charset="0"/>
              </a:rPr>
              <a:t>banner</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height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150px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media</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screen</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and</a:t>
            </a:r>
            <a:r>
              <a:rPr lang="de-AT" sz="1200" dirty="0">
                <a:solidFill>
                  <a:srgbClr val="D4D4D4"/>
                </a:solidFill>
                <a:latin typeface="Menlo" panose="020B0609030804020204" pitchFamily="49" charset="0"/>
              </a:rPr>
              <a:t> (min-</a:t>
            </a:r>
            <a:r>
              <a:rPr lang="de-AT" sz="1200" dirty="0" err="1">
                <a:solidFill>
                  <a:srgbClr val="D4D4D4"/>
                </a:solidFill>
                <a:latin typeface="Menlo" panose="020B0609030804020204" pitchFamily="49" charset="0"/>
              </a:rPr>
              <a:t>wdth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32em</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D7BA7D"/>
                </a:solidFill>
                <a:latin typeface="Menlo" panose="020B0609030804020204" pitchFamily="49" charset="0"/>
              </a:rPr>
              <a:t>header</a:t>
            </a:r>
            <a:r>
              <a:rPr lang="de-AT" sz="1200" dirty="0">
                <a:solidFill>
                  <a:srgbClr val="D4D4D4"/>
                </a:solidFill>
                <a:latin typeface="Menlo" panose="020B0609030804020204" pitchFamily="49" charset="0"/>
              </a:rPr>
              <a:t>[</a:t>
            </a:r>
            <a:r>
              <a:rPr lang="de-AT" sz="1200" dirty="0" err="1">
                <a:solidFill>
                  <a:srgbClr val="D7BA7D"/>
                </a:solidFill>
                <a:latin typeface="Menlo" panose="020B0609030804020204" pitchFamily="49" charset="0"/>
              </a:rPr>
              <a:t>role</a:t>
            </a:r>
            <a:r>
              <a:rPr lang="de-AT" sz="1200" dirty="0">
                <a:solidFill>
                  <a:srgbClr val="D4D4D4"/>
                </a:solidFill>
                <a:latin typeface="Menlo" panose="020B0609030804020204" pitchFamily="49" charset="0"/>
              </a:rPr>
              <a:t>=</a:t>
            </a:r>
            <a:r>
              <a:rPr lang="de-AT" sz="1200" dirty="0">
                <a:solidFill>
                  <a:srgbClr val="CE9178"/>
                </a:solidFill>
                <a:latin typeface="Menlo" panose="020B0609030804020204" pitchFamily="49" charset="0"/>
              </a:rPr>
              <a:t>"</a:t>
            </a:r>
            <a:r>
              <a:rPr lang="de-AT" sz="1200" dirty="0" err="1">
                <a:solidFill>
                  <a:srgbClr val="D4D4D4"/>
                </a:solidFill>
                <a:latin typeface="Menlo" panose="020B0609030804020204" pitchFamily="49" charset="0"/>
              </a:rPr>
              <a:t>banner</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height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200px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   </a:t>
            </a:r>
          </a:p>
          <a:p>
            <a:r>
              <a:rPr lang="de-AT" sz="1200" dirty="0">
                <a:solidFill>
                  <a:srgbClr val="D4D4D4"/>
                </a:solidFill>
                <a:latin typeface="Menlo" panose="020B0609030804020204" pitchFamily="49" charset="0"/>
              </a:rPr>
              <a:t>}</a:t>
            </a:r>
          </a:p>
          <a:p>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media</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screen</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and</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min-</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50em</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D7BA7D"/>
                </a:solidFill>
                <a:latin typeface="Menlo" panose="020B0609030804020204" pitchFamily="49" charset="0"/>
              </a:rPr>
              <a:t>header</a:t>
            </a:r>
            <a:r>
              <a:rPr lang="de-AT" sz="1200" dirty="0">
                <a:solidFill>
                  <a:srgbClr val="D4D4D4"/>
                </a:solidFill>
                <a:latin typeface="Menlo" panose="020B0609030804020204" pitchFamily="49" charset="0"/>
              </a:rPr>
              <a:t>[</a:t>
            </a:r>
            <a:r>
              <a:rPr lang="de-AT" sz="1200" dirty="0" err="1">
                <a:solidFill>
                  <a:srgbClr val="D7BA7D"/>
                </a:solidFill>
                <a:latin typeface="Menlo" panose="020B0609030804020204" pitchFamily="49" charset="0"/>
              </a:rPr>
              <a:t>role</a:t>
            </a:r>
            <a:r>
              <a:rPr lang="de-AT" sz="1200" dirty="0">
                <a:solidFill>
                  <a:srgbClr val="D4D4D4"/>
                </a:solidFill>
                <a:latin typeface="Menlo" panose="020B0609030804020204" pitchFamily="49" charset="0"/>
              </a:rPr>
              <a:t>=</a:t>
            </a:r>
            <a:r>
              <a:rPr lang="de-AT" sz="1200" dirty="0">
                <a:solidFill>
                  <a:srgbClr val="CE9178"/>
                </a:solidFill>
                <a:latin typeface="Menlo" panose="020B0609030804020204" pitchFamily="49" charset="0"/>
              </a:rPr>
              <a:t>"</a:t>
            </a:r>
            <a:r>
              <a:rPr lang="de-AT" sz="1200" dirty="0" err="1">
                <a:solidFill>
                  <a:srgbClr val="D4D4D4"/>
                </a:solidFill>
                <a:latin typeface="Menlo" panose="020B0609030804020204" pitchFamily="49" charset="0"/>
              </a:rPr>
              <a:t>banner</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height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250px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endParaRPr lang="de-AT" sz="12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1213358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1B48457-4F3F-784C-84E6-3A08BEC20C5D}"/>
              </a:ext>
            </a:extLst>
          </p:cNvPr>
          <p:cNvSpPr>
            <a:spLocks noGrp="1"/>
          </p:cNvSpPr>
          <p:nvPr>
            <p:ph type="body" sz="quarter" idx="14"/>
          </p:nvPr>
        </p:nvSpPr>
        <p:spPr>
          <a:xfrm>
            <a:off x="371114" y="1455738"/>
            <a:ext cx="5623061" cy="2481705"/>
          </a:xfrm>
        </p:spPr>
        <p:txBody>
          <a:bodyPr/>
          <a:lstStyle/>
          <a:p>
            <a:pPr marL="0" indent="0">
              <a:buNone/>
            </a:pPr>
            <a:r>
              <a:rPr lang="de-DE" dirty="0"/>
              <a:t>Wir können Media </a:t>
            </a:r>
            <a:r>
              <a:rPr lang="de-DE" dirty="0" err="1"/>
              <a:t>Queries</a:t>
            </a:r>
            <a:r>
              <a:rPr lang="de-DE" dirty="0"/>
              <a:t> auch mit Hilfe von </a:t>
            </a:r>
            <a:r>
              <a:rPr lang="de-DE" dirty="0" err="1"/>
              <a:t>Mixins</a:t>
            </a:r>
            <a:r>
              <a:rPr lang="de-DE" dirty="0"/>
              <a:t> erzeugen. Techniken gibt es in diesem Zusammenhang viele – hier ein Lösungsansatz mit Hilfe von </a:t>
            </a:r>
            <a:r>
              <a:rPr lang="de-DE" b="1" dirty="0">
                <a:solidFill>
                  <a:srgbClr val="0070C0"/>
                </a:solidFill>
                <a:latin typeface="Consolas" panose="020B0609020204030204" pitchFamily="49" charset="0"/>
              </a:rPr>
              <a:t>@</a:t>
            </a:r>
            <a:r>
              <a:rPr lang="de-DE" b="1" dirty="0" err="1">
                <a:solidFill>
                  <a:srgbClr val="0070C0"/>
                </a:solidFill>
                <a:latin typeface="Consolas" panose="020B0609020204030204" pitchFamily="49" charset="0"/>
              </a:rPr>
              <a:t>content</a:t>
            </a:r>
            <a:r>
              <a:rPr lang="de-DE" dirty="0"/>
              <a:t>.</a:t>
            </a:r>
          </a:p>
          <a:p>
            <a:pPr marL="0" indent="0">
              <a:buNone/>
            </a:pPr>
            <a:r>
              <a:rPr lang="de-DE" dirty="0" err="1"/>
              <a:t>Mixins</a:t>
            </a:r>
            <a:r>
              <a:rPr lang="de-DE" dirty="0"/>
              <a:t> mit Argumenten haben wir bereits kennengelernt, mit </a:t>
            </a:r>
            <a:r>
              <a:rPr lang="de-DE" b="1" dirty="0">
                <a:solidFill>
                  <a:srgbClr val="0070C0"/>
                </a:solidFill>
                <a:latin typeface="Consolas" panose="020B0609020204030204" pitchFamily="49" charset="0"/>
              </a:rPr>
              <a:t>@</a:t>
            </a:r>
            <a:r>
              <a:rPr lang="de-DE" b="1" dirty="0" err="1">
                <a:solidFill>
                  <a:srgbClr val="0070C0"/>
                </a:solidFill>
                <a:latin typeface="Consolas" panose="020B0609020204030204" pitchFamily="49" charset="0"/>
              </a:rPr>
              <a:t>content</a:t>
            </a:r>
            <a:r>
              <a:rPr lang="de-DE" dirty="0"/>
              <a:t> kann ein Inhalt in ein </a:t>
            </a:r>
            <a:r>
              <a:rPr lang="de-DE" dirty="0" err="1"/>
              <a:t>Mixin</a:t>
            </a:r>
            <a:r>
              <a:rPr lang="de-DE" dirty="0"/>
              <a:t> eingeschleust werden. Das </a:t>
            </a:r>
            <a:r>
              <a:rPr lang="de-DE" dirty="0" err="1"/>
              <a:t>Mixin</a:t>
            </a:r>
            <a:r>
              <a:rPr lang="de-DE" dirty="0"/>
              <a:t> fungiert dann als Container um den Inhalt herum. Für Media </a:t>
            </a:r>
            <a:r>
              <a:rPr lang="de-DE" dirty="0" err="1"/>
              <a:t>Queries</a:t>
            </a:r>
            <a:r>
              <a:rPr lang="de-DE" dirty="0"/>
              <a:t> ist diese Technik prädestiniert.</a:t>
            </a:r>
          </a:p>
          <a:p>
            <a:pPr marL="0" indent="0">
              <a:buNone/>
            </a:pPr>
            <a:r>
              <a:rPr lang="de-DE" dirty="0"/>
              <a:t>Das folgende Beispiel zeigt, wie Inhalt mit Hilfe von </a:t>
            </a:r>
            <a:r>
              <a:rPr lang="de-DE" b="1" dirty="0">
                <a:solidFill>
                  <a:srgbClr val="0070C0"/>
                </a:solidFill>
                <a:latin typeface="Consolas" panose="020B0609020204030204" pitchFamily="49" charset="0"/>
              </a:rPr>
              <a:t>@</a:t>
            </a:r>
            <a:r>
              <a:rPr lang="de-DE" b="1" dirty="0" err="1">
                <a:solidFill>
                  <a:srgbClr val="0070C0"/>
                </a:solidFill>
                <a:latin typeface="Consolas" panose="020B0609020204030204" pitchFamily="49" charset="0"/>
              </a:rPr>
              <a:t>content</a:t>
            </a:r>
            <a:r>
              <a:rPr lang="de-DE" dirty="0"/>
              <a:t> in ein </a:t>
            </a:r>
            <a:r>
              <a:rPr lang="de-DE" dirty="0" err="1"/>
              <a:t>Mixin</a:t>
            </a:r>
            <a:r>
              <a:rPr lang="de-DE" dirty="0"/>
              <a:t> eingeschleust werden kann. Bei der Definition des </a:t>
            </a:r>
            <a:r>
              <a:rPr lang="de-DE" dirty="0" err="1"/>
              <a:t>Mixins</a:t>
            </a:r>
            <a:r>
              <a:rPr lang="de-DE" dirty="0"/>
              <a:t> steht </a:t>
            </a:r>
            <a:r>
              <a:rPr lang="de-DE" b="1" dirty="0">
                <a:solidFill>
                  <a:srgbClr val="0070C0"/>
                </a:solidFill>
                <a:latin typeface="Consolas" panose="020B0609020204030204" pitchFamily="49" charset="0"/>
              </a:rPr>
              <a:t>@</a:t>
            </a:r>
            <a:r>
              <a:rPr lang="de-DE" b="1" dirty="0" err="1">
                <a:solidFill>
                  <a:srgbClr val="0070C0"/>
                </a:solidFill>
                <a:latin typeface="Consolas" panose="020B0609020204030204" pitchFamily="49" charset="0"/>
              </a:rPr>
              <a:t>content</a:t>
            </a:r>
            <a:r>
              <a:rPr lang="de-DE" dirty="0"/>
              <a:t> an der Stelle, an der später beim Kompilieren der Inhalt eingefügt werden soll:</a:t>
            </a:r>
          </a:p>
        </p:txBody>
      </p:sp>
      <p:sp>
        <p:nvSpPr>
          <p:cNvPr id="3" name="Titel 2">
            <a:extLst>
              <a:ext uri="{FF2B5EF4-FFF2-40B4-BE49-F238E27FC236}">
                <a16:creationId xmlns:a16="http://schemas.microsoft.com/office/drawing/2014/main" id="{D0FBC531-323A-C240-BBE7-924D4F445D1C}"/>
              </a:ext>
            </a:extLst>
          </p:cNvPr>
          <p:cNvSpPr>
            <a:spLocks noGrp="1"/>
          </p:cNvSpPr>
          <p:nvPr>
            <p:ph type="title"/>
          </p:nvPr>
        </p:nvSpPr>
        <p:spPr/>
        <p:txBody>
          <a:bodyPr>
            <a:normAutofit fontScale="90000"/>
          </a:bodyPr>
          <a:lstStyle/>
          <a:p>
            <a:r>
              <a:rPr lang="de-DE" dirty="0"/>
              <a:t>Media </a:t>
            </a:r>
            <a:r>
              <a:rPr lang="de-DE" dirty="0" err="1"/>
              <a:t>Queries</a:t>
            </a:r>
            <a:r>
              <a:rPr lang="de-DE" dirty="0"/>
              <a:t> mit </a:t>
            </a:r>
            <a:r>
              <a:rPr lang="de-DE" dirty="0" err="1"/>
              <a:t>Mixins</a:t>
            </a:r>
            <a:r>
              <a:rPr lang="de-DE" dirty="0"/>
              <a:t> und @</a:t>
            </a:r>
            <a:r>
              <a:rPr lang="de-DE" dirty="0" err="1"/>
              <a:t>content</a:t>
            </a:r>
            <a:endParaRPr lang="de-DE" dirty="0"/>
          </a:p>
        </p:txBody>
      </p:sp>
      <p:sp>
        <p:nvSpPr>
          <p:cNvPr id="4" name="Rechteck 3">
            <a:extLst>
              <a:ext uri="{FF2B5EF4-FFF2-40B4-BE49-F238E27FC236}">
                <a16:creationId xmlns:a16="http://schemas.microsoft.com/office/drawing/2014/main" id="{A66A0B1E-8A83-F541-8B87-9A06798E94DA}"/>
              </a:ext>
            </a:extLst>
          </p:cNvPr>
          <p:cNvSpPr/>
          <p:nvPr/>
        </p:nvSpPr>
        <p:spPr>
          <a:xfrm>
            <a:off x="7291387" y="1357762"/>
            <a:ext cx="3452813" cy="2677656"/>
          </a:xfrm>
          <a:prstGeom prst="rect">
            <a:avLst/>
          </a:prstGeom>
          <a:solidFill>
            <a:schemeClr val="bg2">
              <a:lumMod val="25000"/>
            </a:schemeClr>
          </a:solidFill>
        </p:spPr>
        <p:txBody>
          <a:bodyPr wrap="square">
            <a:spAutoFit/>
          </a:bodyPr>
          <a:lstStyle/>
          <a:p>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mixin</a:t>
            </a:r>
            <a:r>
              <a:rPr lang="de-AT" sz="1200" dirty="0">
                <a:solidFill>
                  <a:srgbClr val="D4D4D4"/>
                </a:solidFill>
                <a:latin typeface="Menlo" panose="020B0609030804020204" pitchFamily="49" charset="0"/>
              </a:rPr>
              <a:t> </a:t>
            </a:r>
            <a:r>
              <a:rPr lang="de-AT" sz="1200" dirty="0">
                <a:solidFill>
                  <a:srgbClr val="DCDCAA"/>
                </a:solidFill>
                <a:latin typeface="Menlo" panose="020B0609030804020204" pitchFamily="49" charset="0"/>
              </a:rPr>
              <a:t>NAME-DES-MIXINS</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selector</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content</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include</a:t>
            </a:r>
            <a:r>
              <a:rPr lang="de-AT" sz="1200" dirty="0">
                <a:solidFill>
                  <a:srgbClr val="D4D4D4"/>
                </a:solidFill>
                <a:latin typeface="Menlo" panose="020B0609030804020204" pitchFamily="49" charset="0"/>
              </a:rPr>
              <a:t> </a:t>
            </a:r>
            <a:r>
              <a:rPr lang="de-AT" sz="1200" dirty="0">
                <a:solidFill>
                  <a:srgbClr val="DCDCAA"/>
                </a:solidFill>
                <a:latin typeface="Menlo" panose="020B0609030804020204" pitchFamily="49" charset="0"/>
              </a:rPr>
              <a:t>NAME-DES-MIXINS</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6A9955"/>
                </a:solidFill>
                <a:latin typeface="Menlo" panose="020B0609030804020204" pitchFamily="49" charset="0"/>
              </a:rPr>
              <a:t>/* INHALT */</a:t>
            </a:r>
            <a:endParaRPr lang="de-AT" sz="1200" dirty="0">
              <a:solidFill>
                <a:srgbClr val="D4D4D4"/>
              </a:solidFill>
              <a:latin typeface="Menlo" panose="020B0609030804020204" pitchFamily="49" charset="0"/>
            </a:endParaRPr>
          </a:p>
          <a:p>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6A9955"/>
                </a:solidFill>
                <a:latin typeface="Menlo" panose="020B0609030804020204" pitchFamily="49" charset="0"/>
              </a:rPr>
              <a:t>// kompiliert zu</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selector</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6A9955"/>
                </a:solidFill>
                <a:latin typeface="Menlo" panose="020B0609030804020204" pitchFamily="49" charset="0"/>
              </a:rPr>
              <a:t>/* INHALT */</a:t>
            </a:r>
            <a:endParaRPr lang="de-AT" sz="1200" dirty="0">
              <a:solidFill>
                <a:srgbClr val="D4D4D4"/>
              </a:solidFill>
              <a:latin typeface="Menlo" panose="020B0609030804020204" pitchFamily="49" charset="0"/>
            </a:endParaRPr>
          </a:p>
          <a:p>
            <a:r>
              <a:rPr lang="de-AT" sz="1200" dirty="0">
                <a:solidFill>
                  <a:srgbClr val="D4D4D4"/>
                </a:solidFill>
                <a:latin typeface="Menlo" panose="020B0609030804020204" pitchFamily="49" charset="0"/>
              </a:rPr>
              <a:t>}</a:t>
            </a:r>
            <a:endParaRPr lang="de-AT" sz="12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20426826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437FBCA-61AA-9B45-8887-420EF3A1609D}"/>
              </a:ext>
            </a:extLst>
          </p:cNvPr>
          <p:cNvSpPr>
            <a:spLocks noGrp="1"/>
          </p:cNvSpPr>
          <p:nvPr>
            <p:ph type="title"/>
          </p:nvPr>
        </p:nvSpPr>
        <p:spPr/>
        <p:txBody>
          <a:bodyPr>
            <a:normAutofit fontScale="90000"/>
          </a:bodyPr>
          <a:lstStyle/>
          <a:p>
            <a:r>
              <a:rPr lang="de-DE" dirty="0"/>
              <a:t>Media </a:t>
            </a:r>
            <a:r>
              <a:rPr lang="de-DE" dirty="0" err="1"/>
              <a:t>Queries</a:t>
            </a:r>
            <a:r>
              <a:rPr lang="de-DE" dirty="0"/>
              <a:t> mit </a:t>
            </a:r>
            <a:r>
              <a:rPr lang="de-DE" dirty="0" err="1"/>
              <a:t>Mixins</a:t>
            </a:r>
            <a:r>
              <a:rPr lang="de-DE" dirty="0"/>
              <a:t> und @</a:t>
            </a:r>
            <a:r>
              <a:rPr lang="de-DE" dirty="0" err="1"/>
              <a:t>content</a:t>
            </a:r>
            <a:endParaRPr lang="de-DE" dirty="0"/>
          </a:p>
        </p:txBody>
      </p:sp>
      <p:sp>
        <p:nvSpPr>
          <p:cNvPr id="4" name="Rechteck 3">
            <a:extLst>
              <a:ext uri="{FF2B5EF4-FFF2-40B4-BE49-F238E27FC236}">
                <a16:creationId xmlns:a16="http://schemas.microsoft.com/office/drawing/2014/main" id="{EDE0AC03-E169-3D4A-9D04-9883F4ACB170}"/>
              </a:ext>
            </a:extLst>
          </p:cNvPr>
          <p:cNvSpPr/>
          <p:nvPr/>
        </p:nvSpPr>
        <p:spPr>
          <a:xfrm>
            <a:off x="1468040" y="1638668"/>
            <a:ext cx="9255919" cy="3819157"/>
          </a:xfrm>
          <a:prstGeom prst="rect">
            <a:avLst/>
          </a:prstGeom>
          <a:solidFill>
            <a:schemeClr val="bg2">
              <a:lumMod val="25000"/>
            </a:schemeClr>
          </a:solidFill>
        </p:spPr>
        <p:txBody>
          <a:bodyPr wrap="square" numCol="2" spcCol="180000">
            <a:noAutofit/>
          </a:bodyPr>
          <a:lstStyle/>
          <a:p>
            <a:r>
              <a:rPr lang="de-AT" sz="1200" dirty="0">
                <a:solidFill>
                  <a:srgbClr val="6A9955"/>
                </a:solidFill>
                <a:latin typeface="Menlo" panose="020B0609030804020204" pitchFamily="49" charset="0"/>
              </a:rPr>
              <a:t>/* Variablen */</a:t>
            </a:r>
            <a:endParaRPr lang="de-AT" sz="1200" dirty="0">
              <a:solidFill>
                <a:srgbClr val="D4D4D4"/>
              </a:solidFill>
              <a:latin typeface="Menlo" panose="020B0609030804020204" pitchFamily="49" charset="0"/>
            </a:endParaRPr>
          </a:p>
          <a:p>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mq</a:t>
            </a:r>
            <a:r>
              <a:rPr lang="de-AT" sz="1200" dirty="0">
                <a:solidFill>
                  <a:srgbClr val="9CDCFE"/>
                </a:solidFill>
                <a:latin typeface="Menlo" panose="020B0609030804020204" pitchFamily="49" charset="0"/>
              </a:rPr>
              <a:t>-medium</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32em</a:t>
            </a:r>
            <a:r>
              <a:rPr lang="de-AT" sz="1200" dirty="0">
                <a:solidFill>
                  <a:srgbClr val="D4D4D4"/>
                </a:solidFill>
                <a:latin typeface="Menlo" panose="020B0609030804020204" pitchFamily="49" charset="0"/>
              </a:rPr>
              <a:t>;</a:t>
            </a:r>
          </a:p>
          <a:p>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mq</a:t>
            </a:r>
            <a:r>
              <a:rPr lang="de-AT" sz="1200" dirty="0">
                <a:solidFill>
                  <a:srgbClr val="9CDCFE"/>
                </a:solidFill>
                <a:latin typeface="Menlo" panose="020B0609030804020204" pitchFamily="49" charset="0"/>
              </a:rPr>
              <a:t>-large</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50em</a:t>
            </a:r>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6A9955"/>
                </a:solidFill>
                <a:latin typeface="Menlo" panose="020B0609030804020204" pitchFamily="49" charset="0"/>
              </a:rPr>
              <a:t>/* </a:t>
            </a:r>
            <a:r>
              <a:rPr lang="de-AT" sz="1200" dirty="0" err="1">
                <a:solidFill>
                  <a:srgbClr val="6A9955"/>
                </a:solidFill>
                <a:latin typeface="Menlo" panose="020B0609030804020204" pitchFamily="49" charset="0"/>
              </a:rPr>
              <a:t>Mixins</a:t>
            </a:r>
            <a:r>
              <a:rPr lang="de-AT" sz="1200" dirty="0">
                <a:solidFill>
                  <a:srgbClr val="6A9955"/>
                </a:solidFill>
                <a:latin typeface="Menlo" panose="020B0609030804020204" pitchFamily="49" charset="0"/>
              </a:rPr>
              <a:t> */</a:t>
            </a:r>
            <a:endParaRPr lang="de-AT" sz="1200" dirty="0">
              <a:solidFill>
                <a:srgbClr val="D4D4D4"/>
              </a:solidFill>
              <a:latin typeface="Menlo" panose="020B0609030804020204" pitchFamily="49" charset="0"/>
            </a:endParaRPr>
          </a:p>
          <a:p>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mixin</a:t>
            </a:r>
            <a:r>
              <a:rPr lang="de-AT" sz="1200" dirty="0">
                <a:solidFill>
                  <a:srgbClr val="D4D4D4"/>
                </a:solidFill>
                <a:latin typeface="Menlo" panose="020B0609030804020204" pitchFamily="49" charset="0"/>
              </a:rPr>
              <a:t> </a:t>
            </a:r>
            <a:r>
              <a:rPr lang="de-AT" sz="1200" dirty="0" err="1">
                <a:solidFill>
                  <a:srgbClr val="DCDCAA"/>
                </a:solidFill>
                <a:latin typeface="Menlo" panose="020B0609030804020204" pitchFamily="49" charset="0"/>
              </a:rPr>
              <a:t>breakpoint</a:t>
            </a:r>
            <a:r>
              <a:rPr lang="de-AT" sz="1200" dirty="0">
                <a:solidFill>
                  <a:srgbClr val="D4D4D4"/>
                </a:solidFill>
                <a:latin typeface="Menlo" panose="020B0609030804020204" pitchFamily="49" charset="0"/>
              </a:rPr>
              <a:t>(</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mq-width</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media</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screen</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and</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min-</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mq-width</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content</a:t>
            </a:r>
            <a:endParaRPr lang="de-AT" sz="1200" dirty="0">
              <a:solidFill>
                <a:srgbClr val="D4D4D4"/>
              </a:solidFill>
              <a:latin typeface="Menlo" panose="020B0609030804020204" pitchFamily="49" charset="0"/>
            </a:endParaRP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p>
          <a:p>
            <a:r>
              <a:rPr lang="de-AT" sz="1200" dirty="0" err="1">
                <a:solidFill>
                  <a:srgbClr val="D7BA7D"/>
                </a:solidFill>
                <a:latin typeface="Menlo" panose="020B0609030804020204" pitchFamily="49" charset="0"/>
              </a:rPr>
              <a:t>body</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include</a:t>
            </a:r>
            <a:r>
              <a:rPr lang="de-AT" sz="1200" dirty="0">
                <a:solidFill>
                  <a:srgbClr val="D4D4D4"/>
                </a:solidFill>
                <a:latin typeface="Menlo" panose="020B0609030804020204" pitchFamily="49" charset="0"/>
              </a:rPr>
              <a:t> </a:t>
            </a:r>
            <a:r>
              <a:rPr lang="de-AT" sz="1200" dirty="0" err="1">
                <a:solidFill>
                  <a:srgbClr val="DCDCAA"/>
                </a:solidFill>
                <a:latin typeface="Menlo" panose="020B0609030804020204" pitchFamily="49" charset="0"/>
              </a:rPr>
              <a:t>breakpoint</a:t>
            </a:r>
            <a:r>
              <a:rPr lang="de-AT" sz="1200" dirty="0">
                <a:solidFill>
                  <a:srgbClr val="D4D4D4"/>
                </a:solidFill>
                <a:latin typeface="Menlo" panose="020B0609030804020204" pitchFamily="49" charset="0"/>
              </a:rPr>
              <a:t>(</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mq</a:t>
            </a:r>
            <a:r>
              <a:rPr lang="de-AT" sz="1200" dirty="0">
                <a:solidFill>
                  <a:srgbClr val="9CDCFE"/>
                </a:solidFill>
                <a:latin typeface="Menlo" panose="020B0609030804020204" pitchFamily="49" charset="0"/>
              </a:rPr>
              <a:t>-medium</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1.1em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include</a:t>
            </a:r>
            <a:r>
              <a:rPr lang="de-AT" sz="1200" dirty="0">
                <a:solidFill>
                  <a:srgbClr val="D4D4D4"/>
                </a:solidFill>
                <a:latin typeface="Menlo" panose="020B0609030804020204" pitchFamily="49" charset="0"/>
              </a:rPr>
              <a:t> </a:t>
            </a:r>
            <a:r>
              <a:rPr lang="de-AT" sz="1200" dirty="0" err="1">
                <a:solidFill>
                  <a:srgbClr val="DCDCAA"/>
                </a:solidFill>
                <a:latin typeface="Menlo" panose="020B0609030804020204" pitchFamily="49" charset="0"/>
              </a:rPr>
              <a:t>breakpoint</a:t>
            </a:r>
            <a:r>
              <a:rPr lang="de-AT" sz="1200" dirty="0">
                <a:solidFill>
                  <a:srgbClr val="D4D4D4"/>
                </a:solidFill>
                <a:latin typeface="Menlo" panose="020B0609030804020204" pitchFamily="49" charset="0"/>
              </a:rPr>
              <a:t>(</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mq</a:t>
            </a:r>
            <a:r>
              <a:rPr lang="de-AT" sz="1200" dirty="0">
                <a:solidFill>
                  <a:srgbClr val="9CDCFE"/>
                </a:solidFill>
                <a:latin typeface="Menlo" panose="020B0609030804020204" pitchFamily="49" charset="0"/>
              </a:rPr>
              <a:t>-large</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1.2em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6A9955"/>
                </a:solidFill>
                <a:latin typeface="Menlo" panose="020B0609030804020204" pitchFamily="49" charset="0"/>
              </a:rPr>
              <a:t>//kompiliert zu</a:t>
            </a:r>
            <a:endParaRPr lang="de-AT" sz="1200" dirty="0">
              <a:solidFill>
                <a:srgbClr val="D4D4D4"/>
              </a:solidFill>
              <a:latin typeface="Menlo" panose="020B0609030804020204" pitchFamily="49" charset="0"/>
            </a:endParaRPr>
          </a:p>
          <a:p>
            <a:r>
              <a:rPr lang="de-AT" sz="1200" dirty="0" err="1">
                <a:solidFill>
                  <a:srgbClr val="D7BA7D"/>
                </a:solidFill>
                <a:latin typeface="Menlo" panose="020B0609030804020204" pitchFamily="49" charset="0"/>
              </a:rPr>
              <a:t>body</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media</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screen</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and</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min-</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32em</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D7BA7D"/>
                </a:solidFill>
                <a:latin typeface="Menlo" panose="020B0609030804020204" pitchFamily="49" charset="0"/>
              </a:rPr>
              <a:t>body</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1.1em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p>
          <a:p>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media</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screen</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and</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min-</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50em</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D7BA7D"/>
                </a:solidFill>
                <a:latin typeface="Menlo" panose="020B0609030804020204" pitchFamily="49" charset="0"/>
              </a:rPr>
              <a:t>body</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font</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1.2em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endParaRPr lang="de-AT" sz="12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39369848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260D329-DE46-4624-9041-CEB33213CD49}"/>
              </a:ext>
            </a:extLst>
          </p:cNvPr>
          <p:cNvSpPr>
            <a:spLocks noGrp="1"/>
          </p:cNvSpPr>
          <p:nvPr>
            <p:ph type="body" sz="quarter" idx="14"/>
          </p:nvPr>
        </p:nvSpPr>
        <p:spPr>
          <a:xfrm>
            <a:off x="371114" y="1409206"/>
            <a:ext cx="5623061" cy="674031"/>
          </a:xfrm>
        </p:spPr>
        <p:txBody>
          <a:bodyPr/>
          <a:lstStyle/>
          <a:p>
            <a:pPr marL="0" indent="0">
              <a:buNone/>
            </a:pPr>
            <a:r>
              <a:rPr lang="de-AT" dirty="0"/>
              <a:t>In CSS steht nur eine Schreibweise für Kommentare zur Verfügung (</a:t>
            </a:r>
            <a:r>
              <a:rPr lang="de-AT" b="1" dirty="0">
                <a:solidFill>
                  <a:srgbClr val="0070C0"/>
                </a:solidFill>
                <a:latin typeface="Consolas" panose="020B0609020204030204" pitchFamily="49" charset="0"/>
              </a:rPr>
              <a:t>/* Kommentar */</a:t>
            </a:r>
            <a:r>
              <a:rPr lang="de-AT" dirty="0"/>
              <a:t>). In SCSS können insgesamt drei verschiedene Kommentare verwendet werden.</a:t>
            </a:r>
          </a:p>
        </p:txBody>
      </p:sp>
      <p:sp>
        <p:nvSpPr>
          <p:cNvPr id="3" name="Titel 2">
            <a:extLst>
              <a:ext uri="{FF2B5EF4-FFF2-40B4-BE49-F238E27FC236}">
                <a16:creationId xmlns:a16="http://schemas.microsoft.com/office/drawing/2014/main" id="{19D3A526-45C3-41C7-9AB6-0732FE17714E}"/>
              </a:ext>
            </a:extLst>
          </p:cNvPr>
          <p:cNvSpPr>
            <a:spLocks noGrp="1"/>
          </p:cNvSpPr>
          <p:nvPr>
            <p:ph type="title"/>
          </p:nvPr>
        </p:nvSpPr>
        <p:spPr/>
        <p:txBody>
          <a:bodyPr/>
          <a:lstStyle/>
          <a:p>
            <a:r>
              <a:rPr lang="de-AT" dirty="0"/>
              <a:t>Kommentare</a:t>
            </a:r>
          </a:p>
        </p:txBody>
      </p:sp>
      <p:sp>
        <p:nvSpPr>
          <p:cNvPr id="4" name="Textplatzhalter 1">
            <a:extLst>
              <a:ext uri="{FF2B5EF4-FFF2-40B4-BE49-F238E27FC236}">
                <a16:creationId xmlns:a16="http://schemas.microsoft.com/office/drawing/2014/main" id="{BD353B37-0B9F-AB41-8C8C-CC555B7ADECE}"/>
              </a:ext>
            </a:extLst>
          </p:cNvPr>
          <p:cNvSpPr txBox="1">
            <a:spLocks/>
          </p:cNvSpPr>
          <p:nvPr/>
        </p:nvSpPr>
        <p:spPr>
          <a:xfrm>
            <a:off x="371114" y="3696154"/>
            <a:ext cx="5623061" cy="1383969"/>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de-AT" sz="1400" kern="120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AT" b="1" dirty="0"/>
              <a:t>Einzeiliger Kommentar</a:t>
            </a:r>
          </a:p>
          <a:p>
            <a:pPr marL="0" indent="0">
              <a:buFont typeface="Arial" panose="020B0604020202020204" pitchFamily="34" charset="0"/>
              <a:buNone/>
            </a:pPr>
            <a:r>
              <a:rPr lang="de-AT" dirty="0"/>
              <a:t>Wie aus PHP und anderen Programmiersprachen bekannt, existiert in Sass auch der einzeilige Kommentar. Dieser Kommentar wird bei allen Output-Typen entfernt. Er bietet sich für umfangreiche Dokumentationen des Codes an, die unabhängig vom Output-Style in der Live-Version der Website nicht erscheinen sollen.</a:t>
            </a:r>
          </a:p>
        </p:txBody>
      </p:sp>
      <p:sp>
        <p:nvSpPr>
          <p:cNvPr id="5" name="Rechteck 4">
            <a:extLst>
              <a:ext uri="{FF2B5EF4-FFF2-40B4-BE49-F238E27FC236}">
                <a16:creationId xmlns:a16="http://schemas.microsoft.com/office/drawing/2014/main" id="{0DC23FF9-7A43-DD4B-9534-B9F18EB46990}"/>
              </a:ext>
            </a:extLst>
          </p:cNvPr>
          <p:cNvSpPr/>
          <p:nvPr/>
        </p:nvSpPr>
        <p:spPr>
          <a:xfrm>
            <a:off x="6197827" y="1330724"/>
            <a:ext cx="4989286" cy="830997"/>
          </a:xfrm>
          <a:prstGeom prst="rect">
            <a:avLst/>
          </a:prstGeom>
          <a:solidFill>
            <a:schemeClr val="bg2">
              <a:lumMod val="25000"/>
            </a:schemeClr>
          </a:solidFill>
        </p:spPr>
        <p:txBody>
          <a:bodyPr wrap="square">
            <a:spAutoFit/>
          </a:bodyPr>
          <a:lstStyle/>
          <a:p>
            <a:r>
              <a:rPr lang="de-AT" sz="1200" dirty="0">
                <a:solidFill>
                  <a:srgbClr val="6A9955"/>
                </a:solidFill>
                <a:latin typeface="Menlo" panose="020B0609030804020204" pitchFamily="49" charset="0"/>
              </a:rPr>
              <a:t>//</a:t>
            </a:r>
            <a:r>
              <a:rPr lang="de-AT" sz="1200" dirty="0" err="1">
                <a:solidFill>
                  <a:srgbClr val="6A9955"/>
                </a:solidFill>
                <a:latin typeface="Menlo" panose="020B0609030804020204" pitchFamily="49" charset="0"/>
              </a:rPr>
              <a:t>scss</a:t>
            </a:r>
            <a:endParaRPr lang="de-AT" sz="1200" dirty="0">
              <a:solidFill>
                <a:srgbClr val="D4D4D4"/>
              </a:solidFill>
              <a:latin typeface="Menlo" panose="020B0609030804020204" pitchFamily="49" charset="0"/>
            </a:endParaRPr>
          </a:p>
          <a:p>
            <a:r>
              <a:rPr lang="de-AT" sz="1200" dirty="0">
                <a:solidFill>
                  <a:srgbClr val="6A9955"/>
                </a:solidFill>
                <a:latin typeface="Menlo" panose="020B0609030804020204" pitchFamily="49" charset="0"/>
              </a:rPr>
              <a:t>/* Dieser mehrzeilige Kommentar</a:t>
            </a:r>
            <a:endParaRPr lang="de-AT" sz="1200" dirty="0">
              <a:solidFill>
                <a:srgbClr val="D4D4D4"/>
              </a:solidFill>
              <a:latin typeface="Menlo" panose="020B0609030804020204" pitchFamily="49" charset="0"/>
            </a:endParaRPr>
          </a:p>
          <a:p>
            <a:r>
              <a:rPr lang="de-AT" sz="1200" dirty="0">
                <a:solidFill>
                  <a:srgbClr val="6A9955"/>
                </a:solidFill>
                <a:latin typeface="Menlo" panose="020B0609030804020204" pitchFamily="49" charset="0"/>
              </a:rPr>
              <a:t>ist auch im kompilierten Stylesheet sichtbar. </a:t>
            </a:r>
            <a:endParaRPr lang="de-AT" sz="1200" dirty="0">
              <a:solidFill>
                <a:srgbClr val="D4D4D4"/>
              </a:solidFill>
              <a:latin typeface="Menlo" panose="020B0609030804020204" pitchFamily="49" charset="0"/>
            </a:endParaRPr>
          </a:p>
          <a:p>
            <a:r>
              <a:rPr lang="de-AT" sz="1200" dirty="0">
                <a:solidFill>
                  <a:srgbClr val="6A9955"/>
                </a:solidFill>
                <a:latin typeface="Menlo" panose="020B0609030804020204" pitchFamily="49" charset="0"/>
              </a:rPr>
              <a:t>Allerdings nicht in komprimierten Stylesheets! */</a:t>
            </a:r>
            <a:endParaRPr lang="de-AT" sz="1200" b="0" dirty="0">
              <a:solidFill>
                <a:srgbClr val="D4D4D4"/>
              </a:solidFill>
              <a:effectLst/>
              <a:latin typeface="Menlo" panose="020B0609030804020204" pitchFamily="49" charset="0"/>
            </a:endParaRPr>
          </a:p>
        </p:txBody>
      </p:sp>
      <p:sp>
        <p:nvSpPr>
          <p:cNvPr id="6" name="Rechteck 5">
            <a:extLst>
              <a:ext uri="{FF2B5EF4-FFF2-40B4-BE49-F238E27FC236}">
                <a16:creationId xmlns:a16="http://schemas.microsoft.com/office/drawing/2014/main" id="{39C88D35-3B6F-454B-A4AE-84BFD6CE5C4F}"/>
              </a:ext>
            </a:extLst>
          </p:cNvPr>
          <p:cNvSpPr/>
          <p:nvPr/>
        </p:nvSpPr>
        <p:spPr>
          <a:xfrm>
            <a:off x="6197827" y="2469862"/>
            <a:ext cx="4989286" cy="830997"/>
          </a:xfrm>
          <a:prstGeom prst="rect">
            <a:avLst/>
          </a:prstGeom>
          <a:solidFill>
            <a:schemeClr val="bg2">
              <a:lumMod val="25000"/>
            </a:schemeClr>
          </a:solidFill>
        </p:spPr>
        <p:txBody>
          <a:bodyPr wrap="square">
            <a:spAutoFit/>
          </a:bodyPr>
          <a:lstStyle/>
          <a:p>
            <a:r>
              <a:rPr lang="de-AT" sz="1200" dirty="0">
                <a:solidFill>
                  <a:srgbClr val="6A9955"/>
                </a:solidFill>
                <a:latin typeface="Menlo" panose="020B0609030804020204" pitchFamily="49" charset="0"/>
              </a:rPr>
              <a:t>//</a:t>
            </a:r>
            <a:r>
              <a:rPr lang="de-AT" sz="1200" dirty="0" err="1">
                <a:solidFill>
                  <a:srgbClr val="6A9955"/>
                </a:solidFill>
                <a:latin typeface="Menlo" panose="020B0609030804020204" pitchFamily="49" charset="0"/>
              </a:rPr>
              <a:t>scss</a:t>
            </a:r>
            <a:endParaRPr lang="de-AT" sz="1200" dirty="0">
              <a:solidFill>
                <a:srgbClr val="D4D4D4"/>
              </a:solidFill>
              <a:latin typeface="Menlo" panose="020B0609030804020204" pitchFamily="49" charset="0"/>
            </a:endParaRPr>
          </a:p>
          <a:p>
            <a:r>
              <a:rPr lang="de-AT" sz="1200" dirty="0">
                <a:solidFill>
                  <a:srgbClr val="6A9955"/>
                </a:solidFill>
                <a:latin typeface="Menlo" panose="020B0609030804020204" pitchFamily="49" charset="0"/>
              </a:rPr>
              <a:t>/*! Ein mit Ausrufezeichen </a:t>
            </a:r>
            <a:r>
              <a:rPr lang="de-AT" sz="1200" dirty="0" err="1">
                <a:solidFill>
                  <a:srgbClr val="6A9955"/>
                </a:solidFill>
                <a:latin typeface="Menlo" panose="020B0609030804020204" pitchFamily="49" charset="0"/>
              </a:rPr>
              <a:t>arkierter</a:t>
            </a:r>
            <a:r>
              <a:rPr lang="de-AT" sz="1200" dirty="0">
                <a:solidFill>
                  <a:srgbClr val="6A9955"/>
                </a:solidFill>
                <a:latin typeface="Menlo" panose="020B0609030804020204" pitchFamily="49" charset="0"/>
              </a:rPr>
              <a:t>, </a:t>
            </a:r>
            <a:endParaRPr lang="de-AT" sz="1200" dirty="0">
              <a:solidFill>
                <a:srgbClr val="D4D4D4"/>
              </a:solidFill>
              <a:latin typeface="Menlo" panose="020B0609030804020204" pitchFamily="49" charset="0"/>
            </a:endParaRPr>
          </a:p>
          <a:p>
            <a:r>
              <a:rPr lang="de-AT" sz="1200" dirty="0">
                <a:solidFill>
                  <a:srgbClr val="6A9955"/>
                </a:solidFill>
                <a:latin typeface="Menlo" panose="020B0609030804020204" pitchFamily="49" charset="0"/>
              </a:rPr>
              <a:t>mehrzeiliger Kommentar ist auch in </a:t>
            </a:r>
            <a:endParaRPr lang="de-AT" sz="1200" dirty="0">
              <a:solidFill>
                <a:srgbClr val="D4D4D4"/>
              </a:solidFill>
              <a:latin typeface="Menlo" panose="020B0609030804020204" pitchFamily="49" charset="0"/>
            </a:endParaRPr>
          </a:p>
          <a:p>
            <a:r>
              <a:rPr lang="de-AT" sz="1200" dirty="0">
                <a:solidFill>
                  <a:srgbClr val="6A9955"/>
                </a:solidFill>
                <a:latin typeface="Menlo" panose="020B0609030804020204" pitchFamily="49" charset="0"/>
              </a:rPr>
              <a:t>komprimierten Stylesheets sichtbar !*/</a:t>
            </a:r>
            <a:endParaRPr lang="de-AT" sz="1200" b="0" dirty="0">
              <a:solidFill>
                <a:srgbClr val="D4D4D4"/>
              </a:solidFill>
              <a:effectLst/>
              <a:latin typeface="Menlo" panose="020B0609030804020204" pitchFamily="49" charset="0"/>
            </a:endParaRPr>
          </a:p>
        </p:txBody>
      </p:sp>
      <p:sp>
        <p:nvSpPr>
          <p:cNvPr id="7" name="Rechteck 6">
            <a:extLst>
              <a:ext uri="{FF2B5EF4-FFF2-40B4-BE49-F238E27FC236}">
                <a16:creationId xmlns:a16="http://schemas.microsoft.com/office/drawing/2014/main" id="{DFD4A172-1781-8840-A426-F9BD5348CB74}"/>
              </a:ext>
            </a:extLst>
          </p:cNvPr>
          <p:cNvSpPr/>
          <p:nvPr/>
        </p:nvSpPr>
        <p:spPr>
          <a:xfrm>
            <a:off x="6197827" y="3972639"/>
            <a:ext cx="4989286" cy="646331"/>
          </a:xfrm>
          <a:prstGeom prst="rect">
            <a:avLst/>
          </a:prstGeom>
          <a:solidFill>
            <a:schemeClr val="bg2">
              <a:lumMod val="25000"/>
            </a:schemeClr>
          </a:solidFill>
        </p:spPr>
        <p:txBody>
          <a:bodyPr wrap="square">
            <a:spAutoFit/>
          </a:bodyPr>
          <a:lstStyle/>
          <a:p>
            <a:r>
              <a:rPr lang="de-AT" sz="1200" dirty="0">
                <a:solidFill>
                  <a:srgbClr val="6A9955"/>
                </a:solidFill>
                <a:latin typeface="Menlo" panose="020B0609030804020204" pitchFamily="49" charset="0"/>
              </a:rPr>
              <a:t>//</a:t>
            </a:r>
            <a:r>
              <a:rPr lang="de-AT" sz="1200" dirty="0" err="1">
                <a:solidFill>
                  <a:srgbClr val="6A9955"/>
                </a:solidFill>
                <a:latin typeface="Menlo" panose="020B0609030804020204" pitchFamily="49" charset="0"/>
              </a:rPr>
              <a:t>scss</a:t>
            </a:r>
            <a:endParaRPr lang="de-AT" sz="1200" dirty="0">
              <a:solidFill>
                <a:srgbClr val="D4D4D4"/>
              </a:solidFill>
              <a:latin typeface="Menlo" panose="020B0609030804020204" pitchFamily="49" charset="0"/>
            </a:endParaRPr>
          </a:p>
          <a:p>
            <a:r>
              <a:rPr lang="de-AT" sz="1200" dirty="0">
                <a:solidFill>
                  <a:srgbClr val="6A9955"/>
                </a:solidFill>
                <a:latin typeface="Menlo" panose="020B0609030804020204" pitchFamily="49" charset="0"/>
              </a:rPr>
              <a:t>// Ein einzeiliger Kommentar ist im kompilierten </a:t>
            </a:r>
          </a:p>
          <a:p>
            <a:r>
              <a:rPr lang="de-AT" sz="1200" dirty="0">
                <a:solidFill>
                  <a:srgbClr val="6A9955"/>
                </a:solidFill>
                <a:latin typeface="Menlo" panose="020B0609030804020204" pitchFamily="49" charset="0"/>
              </a:rPr>
              <a:t>// Stylesheet nicht enthalten</a:t>
            </a:r>
            <a:endParaRPr lang="de-AT" sz="1200" b="0" dirty="0">
              <a:solidFill>
                <a:srgbClr val="D4D4D4"/>
              </a:solidFill>
              <a:effectLst/>
              <a:latin typeface="Menlo" panose="020B0609030804020204" pitchFamily="49" charset="0"/>
            </a:endParaRPr>
          </a:p>
        </p:txBody>
      </p:sp>
      <p:sp>
        <p:nvSpPr>
          <p:cNvPr id="8" name="Rechteck 7">
            <a:extLst>
              <a:ext uri="{FF2B5EF4-FFF2-40B4-BE49-F238E27FC236}">
                <a16:creationId xmlns:a16="http://schemas.microsoft.com/office/drawing/2014/main" id="{0DA3443B-8BED-4F41-BFD5-43B6D3E6B11C}"/>
              </a:ext>
            </a:extLst>
          </p:cNvPr>
          <p:cNvSpPr/>
          <p:nvPr/>
        </p:nvSpPr>
        <p:spPr>
          <a:xfrm>
            <a:off x="371114" y="2374425"/>
            <a:ext cx="5623060" cy="996170"/>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vert="horz" wrap="square" lIns="91440" tIns="45720" rIns="91440" bIns="45720" rtlCol="0">
            <a:spAutoFit/>
          </a:bodyPr>
          <a:lstStyle/>
          <a:p>
            <a:pPr>
              <a:lnSpc>
                <a:spcPct val="90000"/>
              </a:lnSpc>
              <a:spcBef>
                <a:spcPts val="1000"/>
              </a:spcBef>
            </a:pPr>
            <a:r>
              <a:rPr lang="de-AT" sz="1400" b="1" dirty="0">
                <a:latin typeface="Arial" panose="020B0604020202020204" pitchFamily="34" charset="0"/>
                <a:cs typeface="Arial" panose="020B0604020202020204" pitchFamily="34" charset="0"/>
              </a:rPr>
              <a:t>Wichtiger mehrzeiliger Kommentar</a:t>
            </a:r>
          </a:p>
          <a:p>
            <a:pPr>
              <a:lnSpc>
                <a:spcPct val="90000"/>
              </a:lnSpc>
              <a:spcBef>
                <a:spcPts val="1000"/>
              </a:spcBef>
            </a:pPr>
            <a:r>
              <a:rPr lang="de-AT" sz="1400" dirty="0">
                <a:latin typeface="Arial" panose="020B0604020202020204" pitchFamily="34" charset="0"/>
                <a:cs typeface="Arial" panose="020B0604020202020204" pitchFamily="34" charset="0"/>
              </a:rPr>
              <a:t>Wenn der Kommentar auch im komprimierten Stylesheets (Output-Style </a:t>
            </a:r>
            <a:r>
              <a:rPr lang="de-AT" sz="1400" b="1" dirty="0" err="1">
                <a:solidFill>
                  <a:srgbClr val="0070C0"/>
                </a:solidFill>
                <a:latin typeface="Consolas" panose="020B0609020204030204" pitchFamily="49" charset="0"/>
                <a:cs typeface="Arial" panose="020B0604020202020204" pitchFamily="34" charset="0"/>
              </a:rPr>
              <a:t>compressed</a:t>
            </a:r>
            <a:r>
              <a:rPr lang="de-AT" sz="1400" dirty="0">
                <a:latin typeface="Arial" panose="020B0604020202020204" pitchFamily="34" charset="0"/>
                <a:cs typeface="Arial" panose="020B0604020202020204" pitchFamily="34" charset="0"/>
              </a:rPr>
              <a:t>) sichtbar sein soll, verwendet folgende Syntax. Diese Kommentare werden auch als "</a:t>
            </a:r>
            <a:r>
              <a:rPr lang="de-AT" sz="1400" dirty="0" err="1">
                <a:latin typeface="Arial" panose="020B0604020202020204" pitchFamily="34" charset="0"/>
                <a:cs typeface="Arial" panose="020B0604020202020204" pitchFamily="34" charset="0"/>
              </a:rPr>
              <a:t>loud</a:t>
            </a:r>
            <a:r>
              <a:rPr lang="de-AT" sz="1400" dirty="0">
                <a:latin typeface="Arial" panose="020B0604020202020204" pitchFamily="34" charset="0"/>
                <a:cs typeface="Arial" panose="020B0604020202020204" pitchFamily="34" charset="0"/>
              </a:rPr>
              <a:t> </a:t>
            </a:r>
            <a:r>
              <a:rPr lang="de-AT" sz="1400" dirty="0" err="1">
                <a:latin typeface="Arial" panose="020B0604020202020204" pitchFamily="34" charset="0"/>
                <a:cs typeface="Arial" panose="020B0604020202020204" pitchFamily="34" charset="0"/>
              </a:rPr>
              <a:t>comments</a:t>
            </a:r>
            <a:r>
              <a:rPr lang="de-AT" sz="1400" dirty="0">
                <a:latin typeface="Arial" panose="020B0604020202020204" pitchFamily="34" charset="0"/>
                <a:cs typeface="Arial" panose="020B0604020202020204" pitchFamily="34" charset="0"/>
              </a:rPr>
              <a:t>" bezeichnet.</a:t>
            </a:r>
          </a:p>
        </p:txBody>
      </p:sp>
    </p:spTree>
    <p:extLst>
      <p:ext uri="{BB962C8B-B14F-4D97-AF65-F5344CB8AC3E}">
        <p14:creationId xmlns:p14="http://schemas.microsoft.com/office/powerpoint/2010/main" val="4210884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t>Was ist Sass</a:t>
            </a:r>
          </a:p>
        </p:txBody>
      </p:sp>
    </p:spTree>
    <p:extLst>
      <p:ext uri="{BB962C8B-B14F-4D97-AF65-F5344CB8AC3E}">
        <p14:creationId xmlns:p14="http://schemas.microsoft.com/office/powerpoint/2010/main" val="1501564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F2791F4-ECD3-47ED-A970-63DFBA755EA9}"/>
              </a:ext>
            </a:extLst>
          </p:cNvPr>
          <p:cNvSpPr>
            <a:spLocks noGrp="1"/>
          </p:cNvSpPr>
          <p:nvPr>
            <p:ph type="body" sz="quarter" idx="14"/>
          </p:nvPr>
        </p:nvSpPr>
        <p:spPr>
          <a:xfrm>
            <a:off x="3284469" y="2312988"/>
            <a:ext cx="5623061" cy="1061829"/>
          </a:xfrm>
        </p:spPr>
        <p:txBody>
          <a:bodyPr/>
          <a:lstStyle/>
          <a:p>
            <a:pPr marL="0" indent="0">
              <a:buNone/>
            </a:pPr>
            <a:r>
              <a:rPr lang="de-AT" dirty="0"/>
              <a:t>Mit Sass ist es auch möglich zu programmieren, was in CSS sonst bekanntlich nicht möglich ist. mit Hilfe von </a:t>
            </a:r>
            <a:r>
              <a:rPr lang="de-AT" dirty="0" err="1"/>
              <a:t>if</a:t>
            </a:r>
            <a:r>
              <a:rPr lang="de-AT" dirty="0"/>
              <a:t>/</a:t>
            </a:r>
            <a:r>
              <a:rPr lang="de-AT" dirty="0" err="1"/>
              <a:t>else</a:t>
            </a:r>
            <a:r>
              <a:rPr lang="de-AT" dirty="0"/>
              <a:t>-Bedingungen, Schleifen und Funktionen könnt ihr Logiken und Abhängigkeiten in eurem Stylesheets einbauen und euren Workflow noch weiter optimieren.</a:t>
            </a:r>
          </a:p>
        </p:txBody>
      </p:sp>
      <p:sp>
        <p:nvSpPr>
          <p:cNvPr id="3" name="Titel 2">
            <a:extLst>
              <a:ext uri="{FF2B5EF4-FFF2-40B4-BE49-F238E27FC236}">
                <a16:creationId xmlns:a16="http://schemas.microsoft.com/office/drawing/2014/main" id="{591D6BC5-21A3-491A-96D2-1B97278EA44F}"/>
              </a:ext>
            </a:extLst>
          </p:cNvPr>
          <p:cNvSpPr>
            <a:spLocks noGrp="1"/>
          </p:cNvSpPr>
          <p:nvPr>
            <p:ph type="title"/>
          </p:nvPr>
        </p:nvSpPr>
        <p:spPr/>
        <p:txBody>
          <a:bodyPr/>
          <a:lstStyle/>
          <a:p>
            <a:r>
              <a:rPr lang="de-AT" dirty="0"/>
              <a:t>Fortgeschrittene Techniken</a:t>
            </a:r>
          </a:p>
        </p:txBody>
      </p:sp>
    </p:spTree>
    <p:extLst>
      <p:ext uri="{BB962C8B-B14F-4D97-AF65-F5344CB8AC3E}">
        <p14:creationId xmlns:p14="http://schemas.microsoft.com/office/powerpoint/2010/main" val="906095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57D7D24-DB51-4043-89D5-F4678686287E}"/>
              </a:ext>
            </a:extLst>
          </p:cNvPr>
          <p:cNvSpPr>
            <a:spLocks noGrp="1"/>
          </p:cNvSpPr>
          <p:nvPr>
            <p:ph type="body" sz="quarter" idx="14"/>
          </p:nvPr>
        </p:nvSpPr>
        <p:spPr>
          <a:xfrm>
            <a:off x="371114" y="1455738"/>
            <a:ext cx="5623061" cy="2800767"/>
          </a:xfrm>
        </p:spPr>
        <p:txBody>
          <a:bodyPr/>
          <a:lstStyle/>
          <a:p>
            <a:pPr marL="0" indent="0">
              <a:buNone/>
            </a:pPr>
            <a:r>
              <a:rPr lang="de-AT" dirty="0"/>
              <a:t>Mit Hilfe von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if</a:t>
            </a:r>
            <a:r>
              <a:rPr lang="de-AT" dirty="0"/>
              <a:t> könnt ihr überprüfen, ob eine Bedingung zutrifft. Wenn das der Fall ist, wird ein entsprechender Codeabschnitt kompiliert. Um die Überprüfung vorzunehmen, stehen euch verschiedene Operatoren zur Verfügung</a:t>
            </a:r>
          </a:p>
          <a:p>
            <a:pPr>
              <a:buFontTx/>
              <a:buChar char="-"/>
            </a:pPr>
            <a:r>
              <a:rPr lang="de-AT" b="1" dirty="0">
                <a:solidFill>
                  <a:srgbClr val="0070C0"/>
                </a:solidFill>
                <a:latin typeface="Consolas" panose="020B0609020204030204" pitchFamily="49" charset="0"/>
              </a:rPr>
              <a:t>==</a:t>
            </a:r>
            <a:r>
              <a:rPr lang="de-AT" dirty="0"/>
              <a:t> gleich </a:t>
            </a:r>
          </a:p>
          <a:p>
            <a:pPr>
              <a:buFontTx/>
              <a:buChar char="-"/>
            </a:pPr>
            <a:r>
              <a:rPr lang="de-AT" b="1" dirty="0">
                <a:solidFill>
                  <a:srgbClr val="0070C0"/>
                </a:solidFill>
                <a:latin typeface="Consolas" panose="020B0609020204030204" pitchFamily="49" charset="0"/>
              </a:rPr>
              <a:t>!=</a:t>
            </a:r>
            <a:r>
              <a:rPr lang="de-AT" dirty="0"/>
              <a:t> ungleich</a:t>
            </a:r>
          </a:p>
          <a:p>
            <a:pPr>
              <a:buFontTx/>
              <a:buChar char="-"/>
            </a:pPr>
            <a:r>
              <a:rPr lang="de-AT" b="1" dirty="0">
                <a:solidFill>
                  <a:srgbClr val="0070C0"/>
                </a:solidFill>
                <a:latin typeface="Consolas" panose="020B0609020204030204" pitchFamily="49" charset="0"/>
              </a:rPr>
              <a:t>&gt;</a:t>
            </a:r>
            <a:r>
              <a:rPr lang="de-AT" dirty="0"/>
              <a:t> größer als</a:t>
            </a:r>
          </a:p>
          <a:p>
            <a:pPr>
              <a:buFontTx/>
              <a:buChar char="-"/>
            </a:pPr>
            <a:r>
              <a:rPr lang="de-AT" b="1" dirty="0">
                <a:solidFill>
                  <a:srgbClr val="0070C0"/>
                </a:solidFill>
                <a:latin typeface="Consolas" panose="020B0609020204030204" pitchFamily="49" charset="0"/>
              </a:rPr>
              <a:t>&lt;</a:t>
            </a:r>
            <a:r>
              <a:rPr lang="de-AT" dirty="0"/>
              <a:t> kleiner als</a:t>
            </a:r>
          </a:p>
          <a:p>
            <a:pPr>
              <a:buFontTx/>
              <a:buChar char="-"/>
            </a:pPr>
            <a:r>
              <a:rPr lang="de-AT" b="1" dirty="0">
                <a:solidFill>
                  <a:srgbClr val="0070C0"/>
                </a:solidFill>
                <a:latin typeface="Consolas" panose="020B0609020204030204" pitchFamily="49" charset="0"/>
              </a:rPr>
              <a:t>&gt;=</a:t>
            </a:r>
            <a:r>
              <a:rPr lang="de-AT" dirty="0"/>
              <a:t> größer gleich</a:t>
            </a:r>
          </a:p>
          <a:p>
            <a:pPr>
              <a:buFontTx/>
              <a:buChar char="-"/>
            </a:pPr>
            <a:r>
              <a:rPr lang="de-AT" b="1" dirty="0">
                <a:solidFill>
                  <a:srgbClr val="0070C0"/>
                </a:solidFill>
                <a:latin typeface="Consolas" panose="020B0609020204030204" pitchFamily="49" charset="0"/>
              </a:rPr>
              <a:t>&lt;=</a:t>
            </a:r>
            <a:r>
              <a:rPr lang="de-AT" dirty="0"/>
              <a:t> kleiner gleich</a:t>
            </a:r>
          </a:p>
        </p:txBody>
      </p:sp>
      <p:sp>
        <p:nvSpPr>
          <p:cNvPr id="3" name="Titel 2">
            <a:extLst>
              <a:ext uri="{FF2B5EF4-FFF2-40B4-BE49-F238E27FC236}">
                <a16:creationId xmlns:a16="http://schemas.microsoft.com/office/drawing/2014/main" id="{214C154A-DB60-4BE0-9D46-61E029454711}"/>
              </a:ext>
            </a:extLst>
          </p:cNvPr>
          <p:cNvSpPr>
            <a:spLocks noGrp="1"/>
          </p:cNvSpPr>
          <p:nvPr>
            <p:ph type="title"/>
          </p:nvPr>
        </p:nvSpPr>
        <p:spPr/>
        <p:txBody>
          <a:bodyPr/>
          <a:lstStyle/>
          <a:p>
            <a:r>
              <a:rPr lang="de-AT" dirty="0"/>
              <a:t>@</a:t>
            </a:r>
            <a:r>
              <a:rPr lang="de-AT" dirty="0" err="1"/>
              <a:t>if</a:t>
            </a:r>
            <a:endParaRPr lang="de-AT" dirty="0"/>
          </a:p>
        </p:txBody>
      </p:sp>
      <p:sp>
        <p:nvSpPr>
          <p:cNvPr id="4" name="Rechteck 3">
            <a:extLst>
              <a:ext uri="{FF2B5EF4-FFF2-40B4-BE49-F238E27FC236}">
                <a16:creationId xmlns:a16="http://schemas.microsoft.com/office/drawing/2014/main" id="{9B33DA97-16FB-B74B-97F1-E8DEEB624386}"/>
              </a:ext>
            </a:extLst>
          </p:cNvPr>
          <p:cNvSpPr/>
          <p:nvPr/>
        </p:nvSpPr>
        <p:spPr>
          <a:xfrm>
            <a:off x="6348412" y="3083689"/>
            <a:ext cx="4210050" cy="1938992"/>
          </a:xfrm>
          <a:prstGeom prst="rect">
            <a:avLst/>
          </a:prstGeom>
          <a:solidFill>
            <a:schemeClr val="bg2">
              <a:lumMod val="25000"/>
            </a:schemeClr>
          </a:solidFill>
        </p:spPr>
        <p:txBody>
          <a:bodyPr wrap="square">
            <a:spAutoFit/>
          </a:bodyPr>
          <a:lstStyle/>
          <a:p>
            <a:r>
              <a:rPr lang="de-AT" sz="1200" dirty="0">
                <a:solidFill>
                  <a:srgbClr val="D7BA7D"/>
                </a:solidFill>
                <a:latin typeface="Menlo" panose="020B0609030804020204" pitchFamily="49" charset="0"/>
              </a:rPr>
              <a:t>div</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if</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a:t>
            </a:r>
            <a:r>
              <a:rPr lang="de-AT" sz="1200" dirty="0">
                <a:solidFill>
                  <a:srgbClr val="D4D4D4"/>
                </a:solidFill>
                <a:latin typeface="Menlo" panose="020B0609030804020204" pitchFamily="49" charset="0"/>
              </a:rPr>
              <a:t> &gt; </a:t>
            </a:r>
            <a:r>
              <a:rPr lang="de-AT" sz="1200" dirty="0">
                <a:solidFill>
                  <a:srgbClr val="B5CEA8"/>
                </a:solidFill>
                <a:latin typeface="Menlo" panose="020B0609030804020204" pitchFamily="49" charset="0"/>
              </a:rPr>
              <a:t>1</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background</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red</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if</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a:t>
            </a:r>
            <a:r>
              <a:rPr lang="de-AT" sz="1200" dirty="0">
                <a:solidFill>
                  <a:srgbClr val="D4D4D4"/>
                </a:solidFill>
                <a:latin typeface="Menlo" panose="020B0609030804020204" pitchFamily="49" charset="0"/>
              </a:rPr>
              <a:t> == </a:t>
            </a:r>
            <a:r>
              <a:rPr lang="de-AT" sz="1200" dirty="0">
                <a:solidFill>
                  <a:srgbClr val="B5CEA8"/>
                </a:solidFill>
                <a:latin typeface="Menlo" panose="020B0609030804020204" pitchFamily="49" charset="0"/>
              </a:rPr>
              <a:t>1</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background</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green</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if</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a:t>
            </a:r>
            <a:r>
              <a:rPr lang="de-AT" sz="1200" dirty="0">
                <a:solidFill>
                  <a:srgbClr val="D4D4D4"/>
                </a:solidFill>
                <a:latin typeface="Menlo" panose="020B0609030804020204" pitchFamily="49" charset="0"/>
              </a:rPr>
              <a:t> &lt; </a:t>
            </a:r>
            <a:r>
              <a:rPr lang="de-AT" sz="1200" dirty="0">
                <a:solidFill>
                  <a:srgbClr val="B5CEA8"/>
                </a:solidFill>
                <a:latin typeface="Menlo" panose="020B0609030804020204" pitchFamily="49" charset="0"/>
              </a:rPr>
              <a:t>1</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background</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blue</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6A9955"/>
                </a:solidFill>
                <a:latin typeface="Menlo" panose="020B0609030804020204" pitchFamily="49" charset="0"/>
              </a:rPr>
              <a:t>// kompiliert zu</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div</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background</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red</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endParaRPr lang="de-AT" sz="12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1657588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57D7D24-DB51-4043-89D5-F4678686287E}"/>
              </a:ext>
            </a:extLst>
          </p:cNvPr>
          <p:cNvSpPr>
            <a:spLocks noGrp="1"/>
          </p:cNvSpPr>
          <p:nvPr>
            <p:ph type="body" sz="quarter" idx="14"/>
          </p:nvPr>
        </p:nvSpPr>
        <p:spPr>
          <a:xfrm>
            <a:off x="371114" y="1455738"/>
            <a:ext cx="5623061" cy="867930"/>
          </a:xfrm>
        </p:spPr>
        <p:txBody>
          <a:bodyPr/>
          <a:lstStyle/>
          <a:p>
            <a:pPr marL="0" indent="0">
              <a:buNone/>
            </a:pPr>
            <a:r>
              <a:rPr lang="de-AT" dirty="0"/>
              <a:t>Im folgenden Beispiel wird geprüft, ab die Sidebar links oder rechts vom Inhalt positioniert wurde. Wenn sie sich links befindet, fügen wir rechts einen Abstand hinzu. Bei einer Sidebar auf der rechten Seite wird links der Abstand ergänzt.</a:t>
            </a:r>
          </a:p>
        </p:txBody>
      </p:sp>
      <p:sp>
        <p:nvSpPr>
          <p:cNvPr id="3" name="Titel 2">
            <a:extLst>
              <a:ext uri="{FF2B5EF4-FFF2-40B4-BE49-F238E27FC236}">
                <a16:creationId xmlns:a16="http://schemas.microsoft.com/office/drawing/2014/main" id="{214C154A-DB60-4BE0-9D46-61E029454711}"/>
              </a:ext>
            </a:extLst>
          </p:cNvPr>
          <p:cNvSpPr>
            <a:spLocks noGrp="1"/>
          </p:cNvSpPr>
          <p:nvPr>
            <p:ph type="title"/>
          </p:nvPr>
        </p:nvSpPr>
        <p:spPr/>
        <p:txBody>
          <a:bodyPr/>
          <a:lstStyle/>
          <a:p>
            <a:r>
              <a:rPr lang="de-AT" dirty="0"/>
              <a:t>@</a:t>
            </a:r>
            <a:r>
              <a:rPr lang="de-AT" dirty="0" err="1"/>
              <a:t>if</a:t>
            </a:r>
            <a:r>
              <a:rPr lang="de-AT" dirty="0"/>
              <a:t>/@</a:t>
            </a:r>
            <a:r>
              <a:rPr lang="de-AT" dirty="0" err="1"/>
              <a:t>else</a:t>
            </a:r>
            <a:endParaRPr lang="de-AT" dirty="0"/>
          </a:p>
        </p:txBody>
      </p:sp>
      <p:sp>
        <p:nvSpPr>
          <p:cNvPr id="4" name="Rechteck 3">
            <a:extLst>
              <a:ext uri="{FF2B5EF4-FFF2-40B4-BE49-F238E27FC236}">
                <a16:creationId xmlns:a16="http://schemas.microsoft.com/office/drawing/2014/main" id="{90204E15-FBE3-B446-B4FC-DC78C3440656}"/>
              </a:ext>
            </a:extLst>
          </p:cNvPr>
          <p:cNvSpPr/>
          <p:nvPr/>
        </p:nvSpPr>
        <p:spPr>
          <a:xfrm>
            <a:off x="486032" y="2824193"/>
            <a:ext cx="4800343" cy="3046988"/>
          </a:xfrm>
          <a:prstGeom prst="rect">
            <a:avLst/>
          </a:prstGeom>
          <a:solidFill>
            <a:schemeClr val="bg2">
              <a:lumMod val="25000"/>
            </a:schemeClr>
          </a:solidFill>
        </p:spPr>
        <p:txBody>
          <a:bodyPr wrap="square">
            <a:spAutoFit/>
          </a:bodyPr>
          <a:lstStyle/>
          <a:p>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sidebar-alignment</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left</a:t>
            </a:r>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sidebar</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float</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sidebar-alignment</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if</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sidebar-alignment</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left</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margin-right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2em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else</a:t>
            </a:r>
            <a:r>
              <a:rPr lang="de-AT" sz="1200" dirty="0">
                <a:solidFill>
                  <a:srgbClr val="C586C0"/>
                </a:solidFill>
                <a:latin typeface="Menlo" panose="020B0609030804020204" pitchFamily="49" charset="0"/>
              </a:rPr>
              <a:t> </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margin-left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2em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6A9955"/>
                </a:solidFill>
                <a:latin typeface="Menlo" panose="020B0609030804020204" pitchFamily="49" charset="0"/>
              </a:rPr>
              <a:t>// kompiliert zu</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sidebar</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float</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left</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margin-right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2em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endParaRPr lang="de-AT" sz="1200" b="0" dirty="0">
              <a:solidFill>
                <a:srgbClr val="D4D4D4"/>
              </a:solidFill>
              <a:effectLst/>
              <a:latin typeface="Menlo" panose="020B0609030804020204" pitchFamily="49" charset="0"/>
            </a:endParaRPr>
          </a:p>
        </p:txBody>
      </p:sp>
      <p:sp>
        <p:nvSpPr>
          <p:cNvPr id="5" name="Rechteck 4">
            <a:extLst>
              <a:ext uri="{FF2B5EF4-FFF2-40B4-BE49-F238E27FC236}">
                <a16:creationId xmlns:a16="http://schemas.microsoft.com/office/drawing/2014/main" id="{8FDBF66E-167D-A74B-8F8A-9F25567802BA}"/>
              </a:ext>
            </a:extLst>
          </p:cNvPr>
          <p:cNvSpPr/>
          <p:nvPr/>
        </p:nvSpPr>
        <p:spPr>
          <a:xfrm>
            <a:off x="7054645" y="1312307"/>
            <a:ext cx="4484858" cy="4708981"/>
          </a:xfrm>
          <a:prstGeom prst="rect">
            <a:avLst/>
          </a:prstGeom>
          <a:solidFill>
            <a:schemeClr val="bg2">
              <a:lumMod val="25000"/>
            </a:schemeClr>
          </a:solidFill>
        </p:spPr>
        <p:txBody>
          <a:bodyPr wrap="square">
            <a:spAutoFit/>
          </a:bodyPr>
          <a:lstStyle/>
          <a:p>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sidebar-alignment</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bottom</a:t>
            </a:r>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sidebar</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if</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sidebar-alignment</a:t>
            </a:r>
            <a:r>
              <a:rPr lang="de-AT" sz="1200" dirty="0">
                <a:solidFill>
                  <a:srgbClr val="D4D4D4"/>
                </a:solidFill>
                <a:latin typeface="Menlo" panose="020B0609030804020204" pitchFamily="49" charset="0"/>
              </a:rPr>
              <a:t> == </a:t>
            </a:r>
            <a:r>
              <a:rPr lang="de-AT" sz="1200" dirty="0" err="1">
                <a:solidFill>
                  <a:srgbClr val="CE9178"/>
                </a:solidFill>
                <a:latin typeface="Menlo" panose="020B0609030804020204" pitchFamily="49" charset="0"/>
              </a:rPr>
              <a:t>left</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margin-right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2em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float</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sidebar-alignment</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30%</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else</a:t>
            </a:r>
            <a:r>
              <a:rPr lang="de-AT" sz="1200" dirty="0">
                <a:solidFill>
                  <a:srgbClr val="C586C0"/>
                </a:solidFill>
                <a:latin typeface="Menlo" panose="020B0609030804020204" pitchFamily="49" charset="0"/>
              </a:rPr>
              <a:t> </a:t>
            </a:r>
            <a:r>
              <a:rPr lang="de-AT" sz="1200" dirty="0" err="1">
                <a:solidFill>
                  <a:srgbClr val="C586C0"/>
                </a:solidFill>
                <a:latin typeface="Menlo" panose="020B0609030804020204" pitchFamily="49" charset="0"/>
              </a:rPr>
              <a:t>if</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sidebar-alignment</a:t>
            </a:r>
            <a:r>
              <a:rPr lang="de-AT" sz="1200" dirty="0">
                <a:solidFill>
                  <a:srgbClr val="D4D4D4"/>
                </a:solidFill>
                <a:latin typeface="Menlo" panose="020B0609030804020204" pitchFamily="49" charset="0"/>
              </a:rPr>
              <a:t> == </a:t>
            </a:r>
            <a:r>
              <a:rPr lang="de-AT" sz="1200" dirty="0" err="1">
                <a:solidFill>
                  <a:srgbClr val="CE9178"/>
                </a:solidFill>
                <a:latin typeface="Menlo" panose="020B0609030804020204" pitchFamily="49" charset="0"/>
              </a:rPr>
              <a:t>right</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margin-left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2em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float</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sidebar-alignment</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30%</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else</a:t>
            </a:r>
            <a:r>
              <a:rPr lang="de-AT" sz="1200" dirty="0">
                <a:solidFill>
                  <a:srgbClr val="C586C0"/>
                </a:solidFill>
                <a:latin typeface="Menlo" panose="020B0609030804020204" pitchFamily="49" charset="0"/>
              </a:rPr>
              <a:t> </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margin</a:t>
            </a:r>
            <a:r>
              <a:rPr lang="de-AT" sz="1200" dirty="0">
                <a:solidFill>
                  <a:srgbClr val="9CDCFE"/>
                </a:solidFill>
                <a:latin typeface="Menlo" panose="020B0609030804020204" pitchFamily="49" charset="0"/>
              </a:rPr>
              <a:t>-top</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2em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float</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left</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100%</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6A9955"/>
                </a:solidFill>
                <a:latin typeface="Menlo" panose="020B0609030804020204" pitchFamily="49" charset="0"/>
              </a:rPr>
              <a:t>// kompiliert zu</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sidebar</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float</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none</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margin</a:t>
            </a:r>
            <a:r>
              <a:rPr lang="de-AT" sz="1200" dirty="0">
                <a:solidFill>
                  <a:srgbClr val="9CDCFE"/>
                </a:solidFill>
                <a:latin typeface="Menlo" panose="020B0609030804020204" pitchFamily="49" charset="0"/>
              </a:rPr>
              <a:t>-top</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2em</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100%</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endParaRPr lang="de-AT" sz="12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5259520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9C53F4D-9E89-4F32-9CF0-1CE7D6765A0D}"/>
              </a:ext>
            </a:extLst>
          </p:cNvPr>
          <p:cNvSpPr>
            <a:spLocks noGrp="1"/>
          </p:cNvSpPr>
          <p:nvPr>
            <p:ph type="body" sz="quarter" idx="14"/>
          </p:nvPr>
        </p:nvSpPr>
        <p:spPr>
          <a:xfrm>
            <a:off x="3284469" y="1628698"/>
            <a:ext cx="5623061" cy="1061829"/>
          </a:xfrm>
        </p:spPr>
        <p:txBody>
          <a:bodyPr/>
          <a:lstStyle/>
          <a:p>
            <a:pPr marL="0" indent="0">
              <a:buNone/>
            </a:pPr>
            <a:r>
              <a:rPr lang="de-AT" dirty="0"/>
              <a:t>Die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for</a:t>
            </a:r>
            <a:r>
              <a:rPr lang="de-AT" dirty="0"/>
              <a:t>-Schleife ermöglicht es euch, Code beliebig oft zu wiederholen und nach jeder Wiederholung anzupassen. Um die Anzahl der Wiederholungen festzulegen, werden ein Start- und ein Endwert definiert. Anschließend habt ihr zwei Möglichkeiten der Ausführung</a:t>
            </a:r>
          </a:p>
        </p:txBody>
      </p:sp>
      <p:sp>
        <p:nvSpPr>
          <p:cNvPr id="3" name="Titel 2">
            <a:extLst>
              <a:ext uri="{FF2B5EF4-FFF2-40B4-BE49-F238E27FC236}">
                <a16:creationId xmlns:a16="http://schemas.microsoft.com/office/drawing/2014/main" id="{4949B575-A2AD-4698-A90D-774D000DB9C0}"/>
              </a:ext>
            </a:extLst>
          </p:cNvPr>
          <p:cNvSpPr>
            <a:spLocks noGrp="1"/>
          </p:cNvSpPr>
          <p:nvPr>
            <p:ph type="title"/>
          </p:nvPr>
        </p:nvSpPr>
        <p:spPr/>
        <p:txBody>
          <a:bodyPr/>
          <a:lstStyle/>
          <a:p>
            <a:r>
              <a:rPr lang="de-AT" dirty="0"/>
              <a:t>@</a:t>
            </a:r>
            <a:r>
              <a:rPr lang="de-AT" dirty="0" err="1"/>
              <a:t>for</a:t>
            </a:r>
            <a:endParaRPr lang="de-AT" dirty="0"/>
          </a:p>
        </p:txBody>
      </p:sp>
      <p:sp>
        <p:nvSpPr>
          <p:cNvPr id="4" name="Textplatzhalter 1">
            <a:extLst>
              <a:ext uri="{FF2B5EF4-FFF2-40B4-BE49-F238E27FC236}">
                <a16:creationId xmlns:a16="http://schemas.microsoft.com/office/drawing/2014/main" id="{A5A113CD-A7C1-364E-BBBF-5BCC26F0F7C9}"/>
              </a:ext>
            </a:extLst>
          </p:cNvPr>
          <p:cNvSpPr txBox="1">
            <a:spLocks/>
          </p:cNvSpPr>
          <p:nvPr/>
        </p:nvSpPr>
        <p:spPr>
          <a:xfrm>
            <a:off x="3284469" y="3567500"/>
            <a:ext cx="5623061" cy="867930"/>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de-AT" sz="1400" kern="120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AT" dirty="0"/>
              <a:t>Der Unterschied liegt in der Anzahl der Schleifendurchläufe. Angenommen, der Startwert ist </a:t>
            </a:r>
            <a:r>
              <a:rPr lang="de-AT" b="1" dirty="0">
                <a:solidFill>
                  <a:srgbClr val="0070C0"/>
                </a:solidFill>
                <a:latin typeface="Consolas" panose="020B0609020204030204" pitchFamily="49" charset="0"/>
              </a:rPr>
              <a:t>1</a:t>
            </a:r>
            <a:r>
              <a:rPr lang="de-AT" dirty="0"/>
              <a:t> und der Endwert </a:t>
            </a:r>
            <a:r>
              <a:rPr lang="de-AT" b="1" dirty="0">
                <a:solidFill>
                  <a:srgbClr val="0070C0"/>
                </a:solidFill>
                <a:latin typeface="Consolas" panose="020B0609020204030204" pitchFamily="49" charset="0"/>
              </a:rPr>
              <a:t>4</a:t>
            </a:r>
            <a:r>
              <a:rPr lang="de-AT" dirty="0"/>
              <a:t>, dann wird die Schleife mit </a:t>
            </a:r>
            <a:r>
              <a:rPr lang="de-AT" b="1" dirty="0" err="1">
                <a:solidFill>
                  <a:srgbClr val="0070C0"/>
                </a:solidFill>
                <a:latin typeface="Consolas" panose="020B0609020204030204" pitchFamily="49" charset="0"/>
              </a:rPr>
              <a:t>through</a:t>
            </a:r>
            <a:r>
              <a:rPr lang="de-AT" dirty="0"/>
              <a:t> viermal ausgeführt, bei </a:t>
            </a:r>
            <a:r>
              <a:rPr lang="de-AT" b="1" dirty="0" err="1">
                <a:solidFill>
                  <a:srgbClr val="0070C0"/>
                </a:solidFill>
                <a:latin typeface="Consolas" panose="020B0609020204030204" pitchFamily="49" charset="0"/>
              </a:rPr>
              <a:t>to</a:t>
            </a:r>
            <a:r>
              <a:rPr lang="de-AT" dirty="0"/>
              <a:t> allerdings nur dreimal. Sie läuft bis zum Endpunkt, stoppt aber davor</a:t>
            </a:r>
          </a:p>
        </p:txBody>
      </p:sp>
      <p:sp>
        <p:nvSpPr>
          <p:cNvPr id="6" name="Rechteck 5">
            <a:extLst>
              <a:ext uri="{FF2B5EF4-FFF2-40B4-BE49-F238E27FC236}">
                <a16:creationId xmlns:a16="http://schemas.microsoft.com/office/drawing/2014/main" id="{1EE550E2-12C4-4E4C-AA72-45B9F402DB3C}"/>
              </a:ext>
            </a:extLst>
          </p:cNvPr>
          <p:cNvSpPr/>
          <p:nvPr/>
        </p:nvSpPr>
        <p:spPr>
          <a:xfrm>
            <a:off x="3612355" y="2898181"/>
            <a:ext cx="4967288" cy="461665"/>
          </a:xfrm>
          <a:prstGeom prst="rect">
            <a:avLst/>
          </a:prstGeom>
          <a:solidFill>
            <a:schemeClr val="bg2">
              <a:lumMod val="25000"/>
            </a:schemeClr>
          </a:solidFill>
        </p:spPr>
        <p:txBody>
          <a:bodyPr wrap="square">
            <a:spAutoFit/>
          </a:bodyPr>
          <a:lstStyle/>
          <a:p>
            <a:r>
              <a:rPr lang="de-AT" sz="1200" dirty="0">
                <a:solidFill>
                  <a:srgbClr val="D4D4D4"/>
                </a:solidFill>
                <a:latin typeface="Menlo" panose="020B0609030804020204" pitchFamily="49" charset="0"/>
              </a:rPr>
              <a:t>.</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for</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$variable</a:t>
            </a:r>
            <a:r>
              <a:rPr lang="de-AT" sz="1200" dirty="0">
                <a:solidFill>
                  <a:srgbClr val="D4D4D4"/>
                </a:solidFill>
                <a:latin typeface="Menlo" panose="020B0609030804020204" pitchFamily="49" charset="0"/>
              </a:rPr>
              <a:t> </a:t>
            </a:r>
            <a:r>
              <a:rPr lang="de-AT" sz="1200" dirty="0" err="1">
                <a:solidFill>
                  <a:srgbClr val="C586C0"/>
                </a:solidFill>
                <a:latin typeface="Menlo" panose="020B0609030804020204" pitchFamily="49" charset="0"/>
              </a:rPr>
              <a:t>from</a:t>
            </a:r>
            <a:r>
              <a:rPr lang="de-AT" sz="1200" dirty="0">
                <a:solidFill>
                  <a:srgbClr val="D4D4D4"/>
                </a:solidFill>
                <a:latin typeface="Menlo" panose="020B0609030804020204" pitchFamily="49" charset="0"/>
              </a:rPr>
              <a:t> [</a:t>
            </a:r>
            <a:r>
              <a:rPr lang="de-AT" sz="1200" dirty="0">
                <a:solidFill>
                  <a:srgbClr val="D7BA7D"/>
                </a:solidFill>
                <a:latin typeface="Menlo" panose="020B0609030804020204" pitchFamily="49" charset="0"/>
              </a:rPr>
              <a:t>Startwert</a:t>
            </a:r>
            <a:r>
              <a:rPr lang="de-AT" sz="1200" dirty="0">
                <a:solidFill>
                  <a:srgbClr val="D4D4D4"/>
                </a:solidFill>
                <a:latin typeface="Menlo" panose="020B0609030804020204" pitchFamily="49" charset="0"/>
              </a:rPr>
              <a:t>] </a:t>
            </a:r>
            <a:r>
              <a:rPr lang="de-AT" sz="1200" dirty="0" err="1">
                <a:solidFill>
                  <a:srgbClr val="C586C0"/>
                </a:solidFill>
                <a:latin typeface="Menlo" panose="020B0609030804020204" pitchFamily="49" charset="0"/>
              </a:rPr>
              <a:t>through</a:t>
            </a:r>
            <a:r>
              <a:rPr lang="de-AT" sz="1200" dirty="0">
                <a:solidFill>
                  <a:srgbClr val="D4D4D4"/>
                </a:solidFill>
                <a:latin typeface="Menlo" panose="020B0609030804020204" pitchFamily="49" charset="0"/>
              </a:rPr>
              <a:t> [</a:t>
            </a:r>
            <a:r>
              <a:rPr lang="de-AT" sz="1200" dirty="0">
                <a:solidFill>
                  <a:srgbClr val="D7BA7D"/>
                </a:solidFill>
                <a:latin typeface="Menlo" panose="020B0609030804020204" pitchFamily="49" charset="0"/>
              </a:rPr>
              <a:t>Endwert</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for</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$variable</a:t>
            </a:r>
            <a:r>
              <a:rPr lang="de-AT" sz="1200" dirty="0">
                <a:solidFill>
                  <a:srgbClr val="D4D4D4"/>
                </a:solidFill>
                <a:latin typeface="Menlo" panose="020B0609030804020204" pitchFamily="49" charset="0"/>
              </a:rPr>
              <a:t> </a:t>
            </a:r>
            <a:r>
              <a:rPr lang="de-AT" sz="1200" dirty="0" err="1">
                <a:solidFill>
                  <a:srgbClr val="C586C0"/>
                </a:solidFill>
                <a:latin typeface="Menlo" panose="020B0609030804020204" pitchFamily="49" charset="0"/>
              </a:rPr>
              <a:t>from</a:t>
            </a:r>
            <a:r>
              <a:rPr lang="de-AT" sz="1200" dirty="0">
                <a:solidFill>
                  <a:srgbClr val="D4D4D4"/>
                </a:solidFill>
                <a:latin typeface="Menlo" panose="020B0609030804020204" pitchFamily="49" charset="0"/>
              </a:rPr>
              <a:t> [</a:t>
            </a:r>
            <a:r>
              <a:rPr lang="de-AT" sz="1200" dirty="0">
                <a:solidFill>
                  <a:srgbClr val="D7BA7D"/>
                </a:solidFill>
                <a:latin typeface="Menlo" panose="020B0609030804020204" pitchFamily="49" charset="0"/>
              </a:rPr>
              <a:t>Startwert</a:t>
            </a:r>
            <a:r>
              <a:rPr lang="de-AT" sz="1200" dirty="0">
                <a:solidFill>
                  <a:srgbClr val="D4D4D4"/>
                </a:solidFill>
                <a:latin typeface="Menlo" panose="020B0609030804020204" pitchFamily="49" charset="0"/>
              </a:rPr>
              <a:t>] </a:t>
            </a:r>
            <a:r>
              <a:rPr lang="de-AT" sz="1200" dirty="0" err="1">
                <a:solidFill>
                  <a:srgbClr val="C586C0"/>
                </a:solidFill>
                <a:latin typeface="Menlo" panose="020B0609030804020204" pitchFamily="49" charset="0"/>
              </a:rPr>
              <a:t>to</a:t>
            </a:r>
            <a:r>
              <a:rPr lang="de-AT" sz="1200" dirty="0">
                <a:solidFill>
                  <a:srgbClr val="D4D4D4"/>
                </a:solidFill>
                <a:latin typeface="Menlo" panose="020B0609030804020204" pitchFamily="49" charset="0"/>
              </a:rPr>
              <a:t> [</a:t>
            </a:r>
            <a:r>
              <a:rPr lang="de-AT" sz="1200" dirty="0">
                <a:solidFill>
                  <a:srgbClr val="D7BA7D"/>
                </a:solidFill>
                <a:latin typeface="Menlo" panose="020B0609030804020204" pitchFamily="49" charset="0"/>
              </a:rPr>
              <a:t>Endwert</a:t>
            </a:r>
            <a:r>
              <a:rPr lang="de-AT" sz="1200" dirty="0">
                <a:solidFill>
                  <a:srgbClr val="D4D4D4"/>
                </a:solidFill>
                <a:latin typeface="Menlo" panose="020B0609030804020204" pitchFamily="49" charset="0"/>
              </a:rPr>
              <a:t>]</a:t>
            </a:r>
            <a:endParaRPr lang="de-AT" sz="12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12955904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4074988-359D-BB4D-9F05-DD58BB87D56E}"/>
              </a:ext>
            </a:extLst>
          </p:cNvPr>
          <p:cNvSpPr>
            <a:spLocks noGrp="1"/>
          </p:cNvSpPr>
          <p:nvPr>
            <p:ph type="body" sz="quarter" idx="14"/>
          </p:nvPr>
        </p:nvSpPr>
        <p:spPr>
          <a:xfrm>
            <a:off x="371114" y="1455738"/>
            <a:ext cx="5623061" cy="4742837"/>
          </a:xfrm>
        </p:spPr>
        <p:txBody>
          <a:bodyPr/>
          <a:lstStyle/>
          <a:p>
            <a:pPr marL="0" indent="0">
              <a:buNone/>
            </a:pPr>
            <a:r>
              <a:rPr lang="de-DE" dirty="0"/>
              <a:t>Die Schleife beginnt mit </a:t>
            </a:r>
            <a:r>
              <a:rPr lang="de-DE" b="1" dirty="0">
                <a:solidFill>
                  <a:srgbClr val="0070C0"/>
                </a:solidFill>
                <a:latin typeface="Consolas" panose="020B0609020204030204" pitchFamily="49" charset="0"/>
              </a:rPr>
              <a:t>@</a:t>
            </a:r>
            <a:r>
              <a:rPr lang="de-DE" b="1" dirty="0" err="1">
                <a:solidFill>
                  <a:srgbClr val="0070C0"/>
                </a:solidFill>
                <a:latin typeface="Consolas" panose="020B0609020204030204" pitchFamily="49" charset="0"/>
              </a:rPr>
              <a:t>for</a:t>
            </a:r>
            <a:r>
              <a:rPr lang="de-DE" dirty="0"/>
              <a:t> – damit wird </a:t>
            </a:r>
            <a:r>
              <a:rPr lang="de-DE" dirty="0" err="1"/>
              <a:t>Sass</a:t>
            </a:r>
            <a:r>
              <a:rPr lang="de-DE" dirty="0"/>
              <a:t> darüber informiert, dass wir jetzt eine </a:t>
            </a:r>
            <a:r>
              <a:rPr lang="de-DE" b="1" dirty="0">
                <a:solidFill>
                  <a:srgbClr val="0070C0"/>
                </a:solidFill>
                <a:latin typeface="Consolas" panose="020B0609020204030204" pitchFamily="49" charset="0"/>
              </a:rPr>
              <a:t>@</a:t>
            </a:r>
            <a:r>
              <a:rPr lang="de-DE" b="1" dirty="0" err="1">
                <a:solidFill>
                  <a:srgbClr val="0070C0"/>
                </a:solidFill>
                <a:latin typeface="Consolas" panose="020B0609020204030204" pitchFamily="49" charset="0"/>
              </a:rPr>
              <a:t>for</a:t>
            </a:r>
            <a:r>
              <a:rPr lang="de-DE" dirty="0"/>
              <a:t>-Schleife schreiben wollen. Es folgt die Variable </a:t>
            </a:r>
            <a:r>
              <a:rPr lang="de-DE" b="1" dirty="0">
                <a:solidFill>
                  <a:srgbClr val="0070C0"/>
                </a:solidFill>
                <a:latin typeface="Consolas" panose="020B0609020204030204" pitchFamily="49" charset="0"/>
              </a:rPr>
              <a:t>$i</a:t>
            </a:r>
            <a:r>
              <a:rPr lang="de-DE" dirty="0"/>
              <a:t>. Der Wert dieser Variable wird bei jedem Schleifendurchlauf um </a:t>
            </a:r>
            <a:r>
              <a:rPr lang="de-DE" b="1" dirty="0">
                <a:solidFill>
                  <a:srgbClr val="0070C0"/>
                </a:solidFill>
                <a:latin typeface="Consolas" panose="020B0609020204030204" pitchFamily="49" charset="0"/>
              </a:rPr>
              <a:t>1</a:t>
            </a:r>
            <a:r>
              <a:rPr lang="de-DE" dirty="0"/>
              <a:t> erhöht. Ihr könnt die Variable nennen wie ihr möchtet, </a:t>
            </a:r>
            <a:r>
              <a:rPr lang="de-DE" b="1" dirty="0">
                <a:solidFill>
                  <a:srgbClr val="0070C0"/>
                </a:solidFill>
                <a:latin typeface="Consolas" panose="020B0609020204030204" pitchFamily="49" charset="0"/>
              </a:rPr>
              <a:t>$i</a:t>
            </a:r>
            <a:r>
              <a:rPr lang="de-DE" dirty="0"/>
              <a:t> hat sich allerdings als Bezeichnung für die sogenannte Iterations-Variable eingebürgert. </a:t>
            </a:r>
          </a:p>
          <a:p>
            <a:pPr marL="0" indent="0">
              <a:buNone/>
            </a:pPr>
            <a:r>
              <a:rPr lang="de-DE" dirty="0"/>
              <a:t>Nach der Variable folgt der Schlüsselbegriff </a:t>
            </a:r>
            <a:r>
              <a:rPr lang="de-DE" b="1" dirty="0" err="1">
                <a:solidFill>
                  <a:srgbClr val="0070C0"/>
                </a:solidFill>
                <a:latin typeface="Consolas" panose="020B0609020204030204" pitchFamily="49" charset="0"/>
              </a:rPr>
              <a:t>from</a:t>
            </a:r>
            <a:r>
              <a:rPr lang="de-DE" dirty="0"/>
              <a:t> gefolgt von einem entsprechenden </a:t>
            </a:r>
            <a:r>
              <a:rPr lang="de-DE" dirty="0" err="1"/>
              <a:t>Zahlwert</a:t>
            </a:r>
            <a:r>
              <a:rPr lang="de-DE" dirty="0"/>
              <a:t>. Der Schlüsselbegriff </a:t>
            </a:r>
            <a:r>
              <a:rPr lang="de-DE" b="1" dirty="0" err="1">
                <a:solidFill>
                  <a:srgbClr val="0070C0"/>
                </a:solidFill>
                <a:latin typeface="Consolas" panose="020B0609020204030204" pitchFamily="49" charset="0"/>
              </a:rPr>
              <a:t>through</a:t>
            </a:r>
            <a:r>
              <a:rPr lang="de-DE" dirty="0"/>
              <a:t> mit folgendem </a:t>
            </a:r>
            <a:r>
              <a:rPr lang="de-DE" dirty="0" err="1"/>
              <a:t>Zahlwert</a:t>
            </a:r>
            <a:r>
              <a:rPr lang="de-DE" dirty="0"/>
              <a:t> legt fest wie oft die Schleife durchlaufen werden soll. </a:t>
            </a:r>
          </a:p>
          <a:p>
            <a:pPr marL="0" indent="0">
              <a:buNone/>
            </a:pPr>
            <a:r>
              <a:rPr lang="de-DE" dirty="0"/>
              <a:t>Zwischen den geschwungenen Klammern steht der Code, der bei jedem Schleifendurchlauf erneut ausgegeben werden soll. Da der Code sich an zwei Stellen verändern soll, schleusen wir die Variable </a:t>
            </a:r>
            <a:r>
              <a:rPr lang="de-DE" b="1" dirty="0">
                <a:solidFill>
                  <a:srgbClr val="0070C0"/>
                </a:solidFill>
                <a:latin typeface="Consolas" panose="020B0609020204030204" pitchFamily="49" charset="0"/>
              </a:rPr>
              <a:t>$i</a:t>
            </a:r>
            <a:r>
              <a:rPr lang="de-DE" dirty="0"/>
              <a:t> ein.</a:t>
            </a:r>
          </a:p>
          <a:p>
            <a:pPr marL="0" indent="0">
              <a:buNone/>
            </a:pPr>
            <a:r>
              <a:rPr lang="de-DE" b="1" dirty="0">
                <a:solidFill>
                  <a:srgbClr val="0070C0"/>
                </a:solidFill>
                <a:latin typeface="Consolas" panose="020B0609020204030204" pitchFamily="49" charset="0"/>
              </a:rPr>
              <a:t>$i</a:t>
            </a:r>
            <a:r>
              <a:rPr lang="de-DE" dirty="0"/>
              <a:t> wird zunächst verwendet, um den Namen der CSS-Klasse mit einem </a:t>
            </a:r>
            <a:r>
              <a:rPr lang="de-DE" dirty="0" err="1"/>
              <a:t>Zahlwert</a:t>
            </a:r>
            <a:r>
              <a:rPr lang="de-DE" dirty="0"/>
              <a:t> zu ergänzen. Da die Variable an dieser Stelle interpoliert wird, muss sie mit </a:t>
            </a:r>
            <a:r>
              <a:rPr lang="de-DE" b="1" dirty="0">
                <a:solidFill>
                  <a:srgbClr val="0070C0"/>
                </a:solidFill>
                <a:latin typeface="Consolas" panose="020B0609020204030204" pitchFamily="49" charset="0"/>
              </a:rPr>
              <a:t># { }</a:t>
            </a:r>
            <a:r>
              <a:rPr lang="de-DE" dirty="0"/>
              <a:t> umschlossen werden, um keinen Fehler zu erzeugen. Interpolation bedeutet, dass eine </a:t>
            </a:r>
            <a:r>
              <a:rPr lang="de-DE" dirty="0" err="1"/>
              <a:t>Sass</a:t>
            </a:r>
            <a:r>
              <a:rPr lang="de-DE" dirty="0"/>
              <a:t>-Variable an einer anderen Stelle im Code importiert wird. Etwas weiter rechts verwenden wir </a:t>
            </a:r>
            <a:r>
              <a:rPr lang="de-DE" b="1" dirty="0">
                <a:solidFill>
                  <a:srgbClr val="0070C0"/>
                </a:solidFill>
                <a:latin typeface="Consolas" panose="020B0609020204030204" pitchFamily="49" charset="0"/>
              </a:rPr>
              <a:t>$i</a:t>
            </a:r>
            <a:r>
              <a:rPr lang="de-DE" dirty="0"/>
              <a:t> noch einmal. Diesmal berechnen wir die Breite des Elements, indem wir mit dem Wert von </a:t>
            </a:r>
            <a:r>
              <a:rPr lang="de-DE" b="1" dirty="0">
                <a:solidFill>
                  <a:srgbClr val="0070C0"/>
                </a:solidFill>
                <a:latin typeface="Consolas" panose="020B0609020204030204" pitchFamily="49" charset="0"/>
              </a:rPr>
              <a:t>$i</a:t>
            </a:r>
            <a:r>
              <a:rPr lang="de-DE" dirty="0"/>
              <a:t> multiplizieren.</a:t>
            </a:r>
          </a:p>
        </p:txBody>
      </p:sp>
      <p:sp>
        <p:nvSpPr>
          <p:cNvPr id="3" name="Titel 2">
            <a:extLst>
              <a:ext uri="{FF2B5EF4-FFF2-40B4-BE49-F238E27FC236}">
                <a16:creationId xmlns:a16="http://schemas.microsoft.com/office/drawing/2014/main" id="{AD3097E1-0AB4-6642-86DB-43EBBD8133E1}"/>
              </a:ext>
            </a:extLst>
          </p:cNvPr>
          <p:cNvSpPr>
            <a:spLocks noGrp="1"/>
          </p:cNvSpPr>
          <p:nvPr>
            <p:ph type="title"/>
          </p:nvPr>
        </p:nvSpPr>
        <p:spPr/>
        <p:txBody>
          <a:bodyPr/>
          <a:lstStyle/>
          <a:p>
            <a:r>
              <a:rPr lang="de-AT" dirty="0"/>
              <a:t>@</a:t>
            </a:r>
            <a:r>
              <a:rPr lang="de-AT" dirty="0" err="1"/>
              <a:t>for</a:t>
            </a:r>
            <a:endParaRPr lang="de-DE" dirty="0"/>
          </a:p>
        </p:txBody>
      </p:sp>
      <p:sp>
        <p:nvSpPr>
          <p:cNvPr id="4" name="Rechteck 3">
            <a:extLst>
              <a:ext uri="{FF2B5EF4-FFF2-40B4-BE49-F238E27FC236}">
                <a16:creationId xmlns:a16="http://schemas.microsoft.com/office/drawing/2014/main" id="{0283CB7C-8536-2943-AA45-E537BCCFFF28}"/>
              </a:ext>
            </a:extLst>
          </p:cNvPr>
          <p:cNvSpPr/>
          <p:nvPr/>
        </p:nvSpPr>
        <p:spPr>
          <a:xfrm>
            <a:off x="6309108" y="222423"/>
            <a:ext cx="4081463" cy="3231654"/>
          </a:xfrm>
          <a:prstGeom prst="rect">
            <a:avLst/>
          </a:prstGeom>
          <a:solidFill>
            <a:schemeClr val="bg2">
              <a:lumMod val="25000"/>
            </a:schemeClr>
          </a:solidFill>
        </p:spPr>
        <p:txBody>
          <a:bodyPr wrap="square">
            <a:spAutoFit/>
          </a:bodyPr>
          <a:lstStyle/>
          <a:p>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for</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$i</a:t>
            </a:r>
            <a:r>
              <a:rPr lang="de-AT" sz="1200" dirty="0">
                <a:solidFill>
                  <a:srgbClr val="D4D4D4"/>
                </a:solidFill>
                <a:latin typeface="Menlo" panose="020B0609030804020204" pitchFamily="49" charset="0"/>
              </a:rPr>
              <a:t> </a:t>
            </a:r>
            <a:r>
              <a:rPr lang="de-AT" sz="1200" dirty="0" err="1">
                <a:solidFill>
                  <a:srgbClr val="C586C0"/>
                </a:solidFill>
                <a:latin typeface="Menlo" panose="020B0609030804020204" pitchFamily="49" charset="0"/>
              </a:rPr>
              <a:t>from</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a:t>
            </a:r>
            <a:r>
              <a:rPr lang="de-AT" sz="1200" dirty="0">
                <a:solidFill>
                  <a:srgbClr val="D4D4D4"/>
                </a:solidFill>
                <a:latin typeface="Menlo" panose="020B0609030804020204" pitchFamily="49" charset="0"/>
              </a:rPr>
              <a:t> </a:t>
            </a:r>
            <a:r>
              <a:rPr lang="de-AT" sz="1200" dirty="0" err="1">
                <a:solidFill>
                  <a:srgbClr val="C586C0"/>
                </a:solidFill>
                <a:latin typeface="Menlo" panose="020B0609030804020204" pitchFamily="49" charset="0"/>
              </a:rPr>
              <a:t>through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4</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class</a:t>
            </a:r>
            <a:r>
              <a:rPr lang="de-AT" sz="1200" dirty="0">
                <a:solidFill>
                  <a:srgbClr val="D7BA7D"/>
                </a:solidFill>
                <a:latin typeface="Menlo" panose="020B0609030804020204" pitchFamily="49" charset="0"/>
              </a:rPr>
              <a:t>-</a:t>
            </a:r>
            <a:r>
              <a:rPr lang="de-AT" sz="1200" dirty="0">
                <a:solidFill>
                  <a:srgbClr val="9CDCFE"/>
                </a:solidFill>
                <a:latin typeface="Menlo" panose="020B0609030804020204" pitchFamily="49" charset="0"/>
              </a:rPr>
              <a:t>#{$i}</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10px</a:t>
            </a:r>
            <a:r>
              <a:rPr lang="de-AT" sz="1200" dirty="0">
                <a:solidFill>
                  <a:srgbClr val="D4D4D4"/>
                </a:solidFill>
                <a:latin typeface="Menlo" panose="020B0609030804020204" pitchFamily="49" charset="0"/>
              </a:rPr>
              <a:t> * </a:t>
            </a:r>
            <a:r>
              <a:rPr lang="de-AT" sz="1200" dirty="0">
                <a:solidFill>
                  <a:srgbClr val="9CDCFE"/>
                </a:solidFill>
                <a:latin typeface="Menlo" panose="020B0609030804020204" pitchFamily="49" charset="0"/>
              </a:rPr>
              <a:t>$i</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6A9955"/>
                </a:solidFill>
                <a:latin typeface="Menlo" panose="020B0609030804020204" pitchFamily="49" charset="0"/>
              </a:rPr>
              <a:t>//kompiliert zu</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.class-1</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.class-2</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20px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.class-3</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.class-4</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40px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p:txBody>
      </p:sp>
      <p:sp>
        <p:nvSpPr>
          <p:cNvPr id="6" name="Rechteck 5">
            <a:extLst>
              <a:ext uri="{FF2B5EF4-FFF2-40B4-BE49-F238E27FC236}">
                <a16:creationId xmlns:a16="http://schemas.microsoft.com/office/drawing/2014/main" id="{8C24DA74-70CB-694A-AC02-82B11EFAE024}"/>
              </a:ext>
            </a:extLst>
          </p:cNvPr>
          <p:cNvSpPr/>
          <p:nvPr/>
        </p:nvSpPr>
        <p:spPr>
          <a:xfrm>
            <a:off x="6309109" y="3520919"/>
            <a:ext cx="4081463" cy="2677656"/>
          </a:xfrm>
          <a:prstGeom prst="rect">
            <a:avLst/>
          </a:prstGeom>
          <a:solidFill>
            <a:schemeClr val="bg2">
              <a:lumMod val="25000"/>
            </a:schemeClr>
          </a:solidFill>
        </p:spPr>
        <p:txBody>
          <a:bodyPr wrap="square">
            <a:spAutoFit/>
          </a:bodyPr>
          <a:lstStyle/>
          <a:p>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for</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$i</a:t>
            </a:r>
            <a:r>
              <a:rPr lang="de-AT" sz="1200" dirty="0">
                <a:solidFill>
                  <a:srgbClr val="D4D4D4"/>
                </a:solidFill>
                <a:latin typeface="Menlo" panose="020B0609030804020204" pitchFamily="49" charset="0"/>
              </a:rPr>
              <a:t> </a:t>
            </a:r>
            <a:r>
              <a:rPr lang="de-AT" sz="1200" dirty="0" err="1">
                <a:solidFill>
                  <a:srgbClr val="C586C0"/>
                </a:solidFill>
                <a:latin typeface="Menlo" panose="020B0609030804020204" pitchFamily="49" charset="0"/>
              </a:rPr>
              <a:t>to</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a:t>
            </a:r>
            <a:r>
              <a:rPr lang="de-AT" sz="1200" dirty="0">
                <a:solidFill>
                  <a:srgbClr val="D4D4D4"/>
                </a:solidFill>
                <a:latin typeface="Menlo" panose="020B0609030804020204" pitchFamily="49" charset="0"/>
              </a:rPr>
              <a:t> </a:t>
            </a:r>
            <a:r>
              <a:rPr lang="de-AT" sz="1200" dirty="0" err="1">
                <a:solidFill>
                  <a:srgbClr val="C586C0"/>
                </a:solidFill>
                <a:latin typeface="Menlo" panose="020B0609030804020204" pitchFamily="49" charset="0"/>
              </a:rPr>
              <a:t>through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4</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class</a:t>
            </a:r>
            <a:r>
              <a:rPr lang="de-AT" sz="1200" dirty="0">
                <a:solidFill>
                  <a:srgbClr val="D7BA7D"/>
                </a:solidFill>
                <a:latin typeface="Menlo" panose="020B0609030804020204" pitchFamily="49" charset="0"/>
              </a:rPr>
              <a:t>-</a:t>
            </a:r>
            <a:r>
              <a:rPr lang="de-AT" sz="1200" dirty="0">
                <a:solidFill>
                  <a:srgbClr val="9CDCFE"/>
                </a:solidFill>
                <a:latin typeface="Menlo" panose="020B0609030804020204" pitchFamily="49" charset="0"/>
              </a:rPr>
              <a:t>#{$i}</a:t>
            </a:r>
            <a:r>
              <a:rPr lang="de-AT" sz="1200" dirty="0">
                <a:solidFill>
                  <a:srgbClr val="D7BA7D"/>
                </a:solidFill>
                <a:latin typeface="Menlo" panose="020B0609030804020204" pitchFamily="49" charset="0"/>
              </a:rPr>
              <a:t> </a:t>
            </a:r>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10px</a:t>
            </a:r>
            <a:r>
              <a:rPr lang="de-AT" sz="1200" dirty="0">
                <a:solidFill>
                  <a:srgbClr val="D4D4D4"/>
                </a:solidFill>
                <a:latin typeface="Menlo" panose="020B0609030804020204" pitchFamily="49" charset="0"/>
              </a:rPr>
              <a:t> * </a:t>
            </a:r>
            <a:r>
              <a:rPr lang="de-AT" sz="1200" dirty="0">
                <a:solidFill>
                  <a:srgbClr val="9CDCFE"/>
                </a:solidFill>
                <a:latin typeface="Menlo" panose="020B0609030804020204" pitchFamily="49" charset="0"/>
              </a:rPr>
              <a:t>$i</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6A9955"/>
                </a:solidFill>
                <a:latin typeface="Menlo" panose="020B0609030804020204" pitchFamily="49" charset="0"/>
              </a:rPr>
              <a:t>//kompiliert zu</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.class-1</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.class-2</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20px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.class-3</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endParaRPr lang="de-AT" sz="1200" b="0" dirty="0">
              <a:solidFill>
                <a:srgbClr val="D4D4D4"/>
              </a:solidFill>
              <a:effectLst/>
              <a:latin typeface="Menlo" panose="020B0609030804020204" pitchFamily="49" charset="0"/>
            </a:endParaRPr>
          </a:p>
        </p:txBody>
      </p:sp>
      <p:sp>
        <p:nvSpPr>
          <p:cNvPr id="7" name="Rechteck 6">
            <a:extLst>
              <a:ext uri="{FF2B5EF4-FFF2-40B4-BE49-F238E27FC236}">
                <a16:creationId xmlns:a16="http://schemas.microsoft.com/office/drawing/2014/main" id="{E1DB0D42-0AD5-514B-91E7-CBDF89012820}"/>
              </a:ext>
            </a:extLst>
          </p:cNvPr>
          <p:cNvSpPr/>
          <p:nvPr/>
        </p:nvSpPr>
        <p:spPr>
          <a:xfrm>
            <a:off x="10705506" y="5597792"/>
            <a:ext cx="1486493" cy="861774"/>
          </a:xfrm>
          <a:prstGeom prst="rect">
            <a:avLst/>
          </a:prstGeom>
          <a:solidFill>
            <a:schemeClr val="accent5">
              <a:lumMod val="40000"/>
              <a:lumOff val="60000"/>
            </a:schemeClr>
          </a:solidFill>
        </p:spPr>
        <p:txBody>
          <a:bodyPr wrap="square">
            <a:spAutoFit/>
          </a:bodyPr>
          <a:lstStyle/>
          <a:p>
            <a:r>
              <a:rPr lang="de-AT" sz="1000" b="1" dirty="0"/>
              <a:t>Interpolation:</a:t>
            </a:r>
          </a:p>
          <a:p>
            <a:r>
              <a:rPr lang="de-AT" sz="1000" dirty="0"/>
              <a:t>Das bedeutet dass ein Ausdruck durch den zugewiesenen Wert ersetzt wird.</a:t>
            </a:r>
            <a:endParaRPr lang="de-DE" sz="1000" dirty="0"/>
          </a:p>
        </p:txBody>
      </p:sp>
    </p:spTree>
    <p:extLst>
      <p:ext uri="{BB962C8B-B14F-4D97-AF65-F5344CB8AC3E}">
        <p14:creationId xmlns:p14="http://schemas.microsoft.com/office/powerpoint/2010/main" val="29140487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A33A118-9395-8046-B94E-E5ED6E499113}"/>
              </a:ext>
            </a:extLst>
          </p:cNvPr>
          <p:cNvSpPr>
            <a:spLocks noGrp="1"/>
          </p:cNvSpPr>
          <p:nvPr>
            <p:ph type="title"/>
          </p:nvPr>
        </p:nvSpPr>
        <p:spPr/>
        <p:txBody>
          <a:bodyPr/>
          <a:lstStyle/>
          <a:p>
            <a:r>
              <a:rPr lang="de-DE" dirty="0"/>
              <a:t>Beispiel 2</a:t>
            </a:r>
          </a:p>
        </p:txBody>
      </p:sp>
      <p:sp>
        <p:nvSpPr>
          <p:cNvPr id="4" name="Rechteck 3">
            <a:extLst>
              <a:ext uri="{FF2B5EF4-FFF2-40B4-BE49-F238E27FC236}">
                <a16:creationId xmlns:a16="http://schemas.microsoft.com/office/drawing/2014/main" id="{A3F5CFFE-B8C0-B94F-A86E-D2223F813830}"/>
              </a:ext>
            </a:extLst>
          </p:cNvPr>
          <p:cNvSpPr/>
          <p:nvPr/>
        </p:nvSpPr>
        <p:spPr>
          <a:xfrm>
            <a:off x="3755231" y="1655833"/>
            <a:ext cx="4681537" cy="3785652"/>
          </a:xfrm>
          <a:prstGeom prst="rect">
            <a:avLst/>
          </a:prstGeom>
          <a:solidFill>
            <a:schemeClr val="bg2">
              <a:lumMod val="25000"/>
            </a:schemeClr>
          </a:solidFill>
        </p:spPr>
        <p:txBody>
          <a:bodyPr wrap="square">
            <a:spAutoFit/>
          </a:bodyPr>
          <a:lstStyle/>
          <a:p>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grid-columns</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12</a:t>
            </a:r>
            <a:r>
              <a:rPr lang="de-AT" sz="1200" dirty="0">
                <a:solidFill>
                  <a:srgbClr val="D4D4D4"/>
                </a:solidFill>
                <a:latin typeface="Menlo" panose="020B0609030804020204" pitchFamily="49" charset="0"/>
              </a:rPr>
              <a:t>;</a:t>
            </a:r>
          </a:p>
          <a:p>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for</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$i</a:t>
            </a:r>
            <a:r>
              <a:rPr lang="de-AT" sz="1200" dirty="0">
                <a:solidFill>
                  <a:srgbClr val="D4D4D4"/>
                </a:solidFill>
                <a:latin typeface="Menlo" panose="020B0609030804020204" pitchFamily="49" charset="0"/>
              </a:rPr>
              <a:t> </a:t>
            </a:r>
            <a:r>
              <a:rPr lang="de-AT" sz="1200" dirty="0" err="1">
                <a:solidFill>
                  <a:srgbClr val="C586C0"/>
                </a:solidFill>
                <a:latin typeface="Menlo" panose="020B0609030804020204" pitchFamily="49" charset="0"/>
              </a:rPr>
              <a:t>from</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a:t>
            </a:r>
            <a:r>
              <a:rPr lang="de-AT" sz="1200" dirty="0">
                <a:solidFill>
                  <a:srgbClr val="D4D4D4"/>
                </a:solidFill>
                <a:latin typeface="Menlo" panose="020B0609030804020204" pitchFamily="49" charset="0"/>
              </a:rPr>
              <a:t> </a:t>
            </a:r>
            <a:r>
              <a:rPr lang="de-AT" sz="1200" dirty="0" err="1">
                <a:solidFill>
                  <a:srgbClr val="C586C0"/>
                </a:solidFill>
                <a:latin typeface="Menlo" panose="020B0609030804020204" pitchFamily="49" charset="0"/>
              </a:rPr>
              <a:t>through</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grid-columns</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column</a:t>
            </a:r>
            <a:r>
              <a:rPr lang="de-AT" sz="1200" dirty="0">
                <a:solidFill>
                  <a:srgbClr val="D7BA7D"/>
                </a:solidFill>
                <a:latin typeface="Menlo" panose="020B0609030804020204" pitchFamily="49" charset="0"/>
              </a:rPr>
              <a:t>-span-</a:t>
            </a:r>
            <a:r>
              <a:rPr lang="de-AT" sz="1200" dirty="0">
                <a:solidFill>
                  <a:srgbClr val="9CDCFE"/>
                </a:solidFill>
                <a:latin typeface="Menlo" panose="020B0609030804020204" pitchFamily="49" charset="0"/>
              </a:rPr>
              <a:t>#{$i}</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100%</a:t>
            </a:r>
            <a:r>
              <a:rPr lang="de-AT" sz="1200" dirty="0">
                <a:solidFill>
                  <a:srgbClr val="D4D4D4"/>
                </a:solidFill>
                <a:latin typeface="Menlo" panose="020B0609030804020204" pitchFamily="49" charset="0"/>
              </a:rPr>
              <a:t> /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grid-columns</a:t>
            </a:r>
            <a:r>
              <a:rPr lang="de-AT" sz="1200" dirty="0">
                <a:solidFill>
                  <a:srgbClr val="D4D4D4"/>
                </a:solidFill>
                <a:latin typeface="Menlo" panose="020B0609030804020204" pitchFamily="49" charset="0"/>
              </a:rPr>
              <a:t> * </a:t>
            </a:r>
            <a:r>
              <a:rPr lang="de-AT" sz="1200" dirty="0">
                <a:solidFill>
                  <a:srgbClr val="9CDCFE"/>
                </a:solidFill>
                <a:latin typeface="Menlo" panose="020B0609030804020204" pitchFamily="49" charset="0"/>
              </a:rPr>
              <a:t>$i</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6A9955"/>
                </a:solidFill>
                <a:latin typeface="Menlo" panose="020B0609030804020204" pitchFamily="49" charset="0"/>
              </a:rPr>
              <a:t>// kompiliert zu</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.column-span-1</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8.33333%</a:t>
            </a:r>
            <a:r>
              <a:rPr lang="de-AT" sz="1200" dirty="0">
                <a:solidFill>
                  <a:srgbClr val="D4D4D4"/>
                </a:solidFill>
                <a:latin typeface="Menlo" panose="020B0609030804020204" pitchFamily="49" charset="0"/>
              </a:rPr>
              <a:t>; }</a:t>
            </a:r>
          </a:p>
          <a:p>
            <a:r>
              <a:rPr lang="de-AT" sz="1200" dirty="0">
                <a:solidFill>
                  <a:srgbClr val="D7BA7D"/>
                </a:solidFill>
                <a:latin typeface="Menlo" panose="020B0609030804020204" pitchFamily="49" charset="0"/>
              </a:rPr>
              <a:t>.column-span-2</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16.66667%</a:t>
            </a:r>
            <a:r>
              <a:rPr lang="de-AT" sz="1200" dirty="0">
                <a:solidFill>
                  <a:srgbClr val="D4D4D4"/>
                </a:solidFill>
                <a:latin typeface="Menlo" panose="020B0609030804020204" pitchFamily="49" charset="0"/>
              </a:rPr>
              <a:t>; }</a:t>
            </a:r>
          </a:p>
          <a:p>
            <a:r>
              <a:rPr lang="de-AT" sz="1200" dirty="0">
                <a:solidFill>
                  <a:srgbClr val="D7BA7D"/>
                </a:solidFill>
                <a:latin typeface="Menlo" panose="020B0609030804020204" pitchFamily="49" charset="0"/>
              </a:rPr>
              <a:t>.column-span-3</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25%</a:t>
            </a:r>
            <a:r>
              <a:rPr lang="de-AT" sz="1200" dirty="0">
                <a:solidFill>
                  <a:srgbClr val="D4D4D4"/>
                </a:solidFill>
                <a:latin typeface="Menlo" panose="020B0609030804020204" pitchFamily="49" charset="0"/>
              </a:rPr>
              <a:t>; }</a:t>
            </a:r>
          </a:p>
          <a:p>
            <a:r>
              <a:rPr lang="de-AT" sz="1200" dirty="0">
                <a:solidFill>
                  <a:srgbClr val="D7BA7D"/>
                </a:solidFill>
                <a:latin typeface="Menlo" panose="020B0609030804020204" pitchFamily="49" charset="0"/>
              </a:rPr>
              <a:t>.column-span-4</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33.33333%</a:t>
            </a:r>
            <a:r>
              <a:rPr lang="de-AT" sz="1200" dirty="0">
                <a:solidFill>
                  <a:srgbClr val="D4D4D4"/>
                </a:solidFill>
                <a:latin typeface="Menlo" panose="020B0609030804020204" pitchFamily="49" charset="0"/>
              </a:rPr>
              <a:t>; }</a:t>
            </a:r>
          </a:p>
          <a:p>
            <a:r>
              <a:rPr lang="de-AT" sz="1200" dirty="0">
                <a:solidFill>
                  <a:srgbClr val="D7BA7D"/>
                </a:solidFill>
                <a:latin typeface="Menlo" panose="020B0609030804020204" pitchFamily="49" charset="0"/>
              </a:rPr>
              <a:t>.column-span-5</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41.66667%</a:t>
            </a:r>
            <a:r>
              <a:rPr lang="de-AT" sz="1200" dirty="0">
                <a:solidFill>
                  <a:srgbClr val="D4D4D4"/>
                </a:solidFill>
                <a:latin typeface="Menlo" panose="020B0609030804020204" pitchFamily="49" charset="0"/>
              </a:rPr>
              <a:t>; }</a:t>
            </a:r>
          </a:p>
          <a:p>
            <a:r>
              <a:rPr lang="de-AT" sz="1200" dirty="0">
                <a:solidFill>
                  <a:srgbClr val="D7BA7D"/>
                </a:solidFill>
                <a:latin typeface="Menlo" panose="020B0609030804020204" pitchFamily="49" charset="0"/>
              </a:rPr>
              <a:t>.column-span-6</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50%</a:t>
            </a:r>
            <a:r>
              <a:rPr lang="de-AT" sz="1200" dirty="0">
                <a:solidFill>
                  <a:srgbClr val="D4D4D4"/>
                </a:solidFill>
                <a:latin typeface="Menlo" panose="020B0609030804020204" pitchFamily="49" charset="0"/>
              </a:rPr>
              <a:t>; }</a:t>
            </a:r>
          </a:p>
          <a:p>
            <a:r>
              <a:rPr lang="de-AT" sz="1200" dirty="0">
                <a:solidFill>
                  <a:srgbClr val="D7BA7D"/>
                </a:solidFill>
                <a:latin typeface="Menlo" panose="020B0609030804020204" pitchFamily="49" charset="0"/>
              </a:rPr>
              <a:t>.column-span-7</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58.33333%</a:t>
            </a:r>
            <a:r>
              <a:rPr lang="de-AT" sz="1200" dirty="0">
                <a:solidFill>
                  <a:srgbClr val="D4D4D4"/>
                </a:solidFill>
                <a:latin typeface="Menlo" panose="020B0609030804020204" pitchFamily="49" charset="0"/>
              </a:rPr>
              <a:t>; }</a:t>
            </a:r>
          </a:p>
          <a:p>
            <a:r>
              <a:rPr lang="de-AT" sz="1200" dirty="0">
                <a:solidFill>
                  <a:srgbClr val="D7BA7D"/>
                </a:solidFill>
                <a:latin typeface="Menlo" panose="020B0609030804020204" pitchFamily="49" charset="0"/>
              </a:rPr>
              <a:t>.column-span-8</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66.66667%</a:t>
            </a:r>
            <a:r>
              <a:rPr lang="de-AT" sz="1200" dirty="0">
                <a:solidFill>
                  <a:srgbClr val="D4D4D4"/>
                </a:solidFill>
                <a:latin typeface="Menlo" panose="020B0609030804020204" pitchFamily="49" charset="0"/>
              </a:rPr>
              <a:t>; }</a:t>
            </a:r>
          </a:p>
          <a:p>
            <a:r>
              <a:rPr lang="de-AT" sz="1200" dirty="0">
                <a:solidFill>
                  <a:srgbClr val="D7BA7D"/>
                </a:solidFill>
                <a:latin typeface="Menlo" panose="020B0609030804020204" pitchFamily="49" charset="0"/>
              </a:rPr>
              <a:t>.column-span-9</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75%</a:t>
            </a:r>
            <a:r>
              <a:rPr lang="de-AT" sz="1200" dirty="0">
                <a:solidFill>
                  <a:srgbClr val="D4D4D4"/>
                </a:solidFill>
                <a:latin typeface="Menlo" panose="020B0609030804020204" pitchFamily="49" charset="0"/>
              </a:rPr>
              <a:t>; }</a:t>
            </a:r>
          </a:p>
          <a:p>
            <a:r>
              <a:rPr lang="de-AT" sz="1200" dirty="0">
                <a:solidFill>
                  <a:srgbClr val="D7BA7D"/>
                </a:solidFill>
                <a:latin typeface="Menlo" panose="020B0609030804020204" pitchFamily="49" charset="0"/>
              </a:rPr>
              <a:t>.column-span-10</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83.33333%</a:t>
            </a:r>
            <a:r>
              <a:rPr lang="de-AT" sz="1200" dirty="0">
                <a:solidFill>
                  <a:srgbClr val="D4D4D4"/>
                </a:solidFill>
                <a:latin typeface="Menlo" panose="020B0609030804020204" pitchFamily="49" charset="0"/>
              </a:rPr>
              <a:t>; }</a:t>
            </a:r>
          </a:p>
          <a:p>
            <a:r>
              <a:rPr lang="de-AT" sz="1200" dirty="0">
                <a:solidFill>
                  <a:srgbClr val="D7BA7D"/>
                </a:solidFill>
                <a:latin typeface="Menlo" panose="020B0609030804020204" pitchFamily="49" charset="0"/>
              </a:rPr>
              <a:t>.column-span-11</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91.66667%</a:t>
            </a:r>
            <a:r>
              <a:rPr lang="de-AT" sz="1200" dirty="0">
                <a:solidFill>
                  <a:srgbClr val="D4D4D4"/>
                </a:solidFill>
                <a:latin typeface="Menlo" panose="020B0609030804020204" pitchFamily="49" charset="0"/>
              </a:rPr>
              <a:t>; }</a:t>
            </a:r>
          </a:p>
          <a:p>
            <a:r>
              <a:rPr lang="de-AT" sz="1200" dirty="0">
                <a:solidFill>
                  <a:srgbClr val="D7BA7D"/>
                </a:solidFill>
                <a:latin typeface="Menlo" panose="020B0609030804020204" pitchFamily="49" charset="0"/>
              </a:rPr>
              <a:t>.column-span-12</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100%</a:t>
            </a:r>
            <a:r>
              <a:rPr lang="de-AT" sz="1200" dirty="0">
                <a:solidFill>
                  <a:srgbClr val="D4D4D4"/>
                </a:solidFill>
                <a:latin typeface="Menlo" panose="020B0609030804020204" pitchFamily="49" charset="0"/>
              </a:rPr>
              <a:t>; }</a:t>
            </a:r>
            <a:endParaRPr lang="de-AT" sz="12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36900025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75B2C59-347E-4EDC-B9A8-5BC3A058979A}"/>
              </a:ext>
            </a:extLst>
          </p:cNvPr>
          <p:cNvSpPr>
            <a:spLocks noGrp="1"/>
          </p:cNvSpPr>
          <p:nvPr>
            <p:ph type="body" sz="quarter" idx="14"/>
          </p:nvPr>
        </p:nvSpPr>
        <p:spPr>
          <a:xfrm>
            <a:off x="371114" y="1455738"/>
            <a:ext cx="5623061" cy="3579441"/>
          </a:xfrm>
        </p:spPr>
        <p:txBody>
          <a:bodyPr/>
          <a:lstStyle/>
          <a:p>
            <a:pPr marL="0" indent="0">
              <a:buNone/>
            </a:pPr>
            <a:r>
              <a:rPr lang="de-AT" dirty="0"/>
              <a:t>Mit einer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each</a:t>
            </a:r>
            <a:r>
              <a:rPr lang="de-AT" dirty="0"/>
              <a:t>-Schleife können Listen mit Elementen abgearbeitet werden. </a:t>
            </a:r>
          </a:p>
          <a:p>
            <a:pPr marL="0" indent="0">
              <a:buNone/>
            </a:pPr>
            <a:r>
              <a:rPr lang="de-AT" dirty="0"/>
              <a:t>Ich möchte die Code-Ausgabe für eine Liste von Icons automatisieren. Alle Icon-Grafiken liegen im selben Ordner (</a:t>
            </a:r>
            <a:r>
              <a:rPr lang="de-AT" b="1" dirty="0" err="1">
                <a:solidFill>
                  <a:srgbClr val="0070C0"/>
                </a:solidFill>
                <a:latin typeface="Consolas" panose="020B0609020204030204" pitchFamily="49" charset="0"/>
              </a:rPr>
              <a:t>img</a:t>
            </a:r>
            <a:r>
              <a:rPr lang="de-AT" dirty="0"/>
              <a:t>) und sollen verschiedenen CSS-Klassen als </a:t>
            </a:r>
            <a:r>
              <a:rPr lang="de-AT" b="1" dirty="0" err="1">
                <a:solidFill>
                  <a:srgbClr val="0070C0"/>
                </a:solidFill>
                <a:latin typeface="Consolas" panose="020B0609020204030204" pitchFamily="49" charset="0"/>
              </a:rPr>
              <a:t>background</a:t>
            </a:r>
            <a:r>
              <a:rPr lang="de-AT" dirty="0"/>
              <a:t> zugewiesen werden. Dazu schreiben wir alle Icons in eine Liste und arbeiten die Liste anschließend der Reihe nach ab.</a:t>
            </a:r>
          </a:p>
          <a:p>
            <a:pPr marL="0" indent="0">
              <a:buNone/>
            </a:pPr>
            <a:r>
              <a:rPr lang="de-AT" dirty="0"/>
              <a:t>Die Variable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icon</a:t>
            </a:r>
            <a:r>
              <a:rPr lang="de-AT" b="1" dirty="0">
                <a:solidFill>
                  <a:srgbClr val="0070C0"/>
                </a:solidFill>
                <a:latin typeface="Consolas" panose="020B0609020204030204" pitchFamily="49" charset="0"/>
              </a:rPr>
              <a:t>-list</a:t>
            </a:r>
            <a:r>
              <a:rPr lang="de-AT" dirty="0"/>
              <a:t> beinhaltet die mit Komma getrennte Liste der Icons. Mit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each</a:t>
            </a:r>
            <a:r>
              <a:rPr lang="de-AT" dirty="0"/>
              <a:t> teilen wir Sass mit, dass nur eine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each</a:t>
            </a:r>
            <a:r>
              <a:rPr lang="de-AT" dirty="0"/>
              <a:t>-Schleife beginnt. Die Variable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icon</a:t>
            </a:r>
            <a:r>
              <a:rPr lang="de-AT" dirty="0"/>
              <a:t> ist ein Platzhalter und repräsentiert der Reihe nach die Elemente innerhalb der Liste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icon</a:t>
            </a:r>
            <a:r>
              <a:rPr lang="de-AT" b="1" dirty="0">
                <a:solidFill>
                  <a:srgbClr val="0070C0"/>
                </a:solidFill>
                <a:latin typeface="Consolas" panose="020B0609020204030204" pitchFamily="49" charset="0"/>
              </a:rPr>
              <a:t>-list</a:t>
            </a:r>
            <a:r>
              <a:rPr lang="de-AT" dirty="0"/>
              <a:t>. Beim ersten Schleifendurchlauf steht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icon</a:t>
            </a:r>
            <a:r>
              <a:rPr lang="de-AT" dirty="0"/>
              <a:t> für </a:t>
            </a:r>
            <a:r>
              <a:rPr lang="de-AT" b="1" dirty="0" err="1">
                <a:solidFill>
                  <a:srgbClr val="0070C0"/>
                </a:solidFill>
                <a:latin typeface="Consolas" panose="020B0609020204030204" pitchFamily="49" charset="0"/>
              </a:rPr>
              <a:t>home</a:t>
            </a:r>
            <a:r>
              <a:rPr lang="de-AT" dirty="0"/>
              <a:t>, beim zweiten Durchlauf für </a:t>
            </a:r>
            <a:r>
              <a:rPr lang="de-AT" b="1" dirty="0" err="1">
                <a:solidFill>
                  <a:srgbClr val="0070C0"/>
                </a:solidFill>
                <a:latin typeface="Consolas" panose="020B0609020204030204" pitchFamily="49" charset="0"/>
              </a:rPr>
              <a:t>rss</a:t>
            </a:r>
            <a:r>
              <a:rPr lang="de-AT" dirty="0"/>
              <a:t> usw. </a:t>
            </a:r>
          </a:p>
          <a:p>
            <a:pPr marL="0" indent="0">
              <a:buNone/>
            </a:pPr>
            <a:r>
              <a:rPr lang="de-AT" dirty="0"/>
              <a:t>Zwischen den geschwungenen Klammern steht der Code, den wir ausgeben möchten. hier wird die Variable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icon</a:t>
            </a:r>
            <a:r>
              <a:rPr lang="de-AT" dirty="0"/>
              <a:t> zweimal verwendet. Achtet darauf, dass sie interpoliert werden muss (</a:t>
            </a:r>
            <a:r>
              <a:rPr lang="de-AT" b="1" dirty="0">
                <a:solidFill>
                  <a:srgbClr val="0070C0"/>
                </a:solidFill>
                <a:latin typeface="Consolas" panose="020B0609020204030204" pitchFamily="49" charset="0"/>
              </a:rPr>
              <a:t>#{ }</a:t>
            </a:r>
            <a:r>
              <a:rPr lang="de-AT" dirty="0"/>
              <a:t>)</a:t>
            </a:r>
          </a:p>
        </p:txBody>
      </p:sp>
      <p:sp>
        <p:nvSpPr>
          <p:cNvPr id="3" name="Titel 2">
            <a:extLst>
              <a:ext uri="{FF2B5EF4-FFF2-40B4-BE49-F238E27FC236}">
                <a16:creationId xmlns:a16="http://schemas.microsoft.com/office/drawing/2014/main" id="{B7D2CFC8-B006-47ED-9572-7FC9BD4BFB5C}"/>
              </a:ext>
            </a:extLst>
          </p:cNvPr>
          <p:cNvSpPr>
            <a:spLocks noGrp="1"/>
          </p:cNvSpPr>
          <p:nvPr>
            <p:ph type="title"/>
          </p:nvPr>
        </p:nvSpPr>
        <p:spPr/>
        <p:txBody>
          <a:bodyPr/>
          <a:lstStyle/>
          <a:p>
            <a:r>
              <a:rPr lang="de-AT" dirty="0"/>
              <a:t>@</a:t>
            </a:r>
            <a:r>
              <a:rPr lang="de-AT" dirty="0" err="1"/>
              <a:t>each</a:t>
            </a:r>
            <a:endParaRPr lang="de-AT" dirty="0"/>
          </a:p>
        </p:txBody>
      </p:sp>
      <p:sp>
        <p:nvSpPr>
          <p:cNvPr id="5" name="Rechteck 4">
            <a:extLst>
              <a:ext uri="{FF2B5EF4-FFF2-40B4-BE49-F238E27FC236}">
                <a16:creationId xmlns:a16="http://schemas.microsoft.com/office/drawing/2014/main" id="{5922CF05-FB49-EF47-AB41-AB0D81A470C1}"/>
              </a:ext>
            </a:extLst>
          </p:cNvPr>
          <p:cNvSpPr/>
          <p:nvPr/>
        </p:nvSpPr>
        <p:spPr>
          <a:xfrm>
            <a:off x="6419851" y="1259175"/>
            <a:ext cx="5010150" cy="4339650"/>
          </a:xfrm>
          <a:prstGeom prst="rect">
            <a:avLst/>
          </a:prstGeom>
          <a:solidFill>
            <a:schemeClr val="bg2">
              <a:lumMod val="25000"/>
            </a:schemeClr>
          </a:solidFill>
        </p:spPr>
        <p:txBody>
          <a:bodyPr wrap="square">
            <a:spAutoFit/>
          </a:bodyPr>
          <a:lstStyle/>
          <a:p>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icon</a:t>
            </a:r>
            <a:r>
              <a:rPr lang="de-AT" sz="1200" dirty="0">
                <a:solidFill>
                  <a:srgbClr val="9CDCFE"/>
                </a:solidFill>
                <a:latin typeface="Menlo" panose="020B0609030804020204" pitchFamily="49" charset="0"/>
              </a:rPr>
              <a:t>-list</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home</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rss</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google</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facebook</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twitter</a:t>
            </a:r>
            <a:r>
              <a:rPr lang="de-AT" sz="1200" dirty="0">
                <a:solidFill>
                  <a:srgbClr val="D4D4D4"/>
                </a:solidFill>
                <a:latin typeface="Menlo" panose="020B0609030804020204" pitchFamily="49" charset="0"/>
              </a:rPr>
              <a:t>;</a:t>
            </a:r>
          </a:p>
          <a:p>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each</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icon</a:t>
            </a:r>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in</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icon</a:t>
            </a:r>
            <a:r>
              <a:rPr lang="de-AT" sz="1200" dirty="0">
                <a:solidFill>
                  <a:srgbClr val="9CDCFE"/>
                </a:solidFill>
                <a:latin typeface="Menlo" panose="020B0609030804020204" pitchFamily="49" charset="0"/>
              </a:rPr>
              <a:t>-list</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icon</a:t>
            </a:r>
            <a:r>
              <a:rPr lang="de-AT" sz="1200" dirty="0">
                <a:solidFill>
                  <a:srgbClr val="D7BA7D"/>
                </a:solidFill>
                <a:latin typeface="Menlo" panose="020B0609030804020204" pitchFamily="49" charset="0"/>
              </a:rPr>
              <a:t>-</a:t>
            </a:r>
            <a:r>
              <a:rPr lang="de-AT" sz="1200" dirty="0">
                <a:solidFill>
                  <a:srgbClr val="D4D4D4"/>
                </a:solidFill>
                <a:latin typeface="Menlo" panose="020B0609030804020204" pitchFamily="49" charset="0"/>
              </a:rPr>
              <a:t>#(</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icon</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background</a:t>
            </a:r>
            <a:r>
              <a:rPr lang="de-AT" sz="1200" dirty="0">
                <a:solidFill>
                  <a:srgbClr val="D4D4D4"/>
                </a:solidFill>
                <a:latin typeface="Menlo" panose="020B0609030804020204" pitchFamily="49" charset="0"/>
              </a:rPr>
              <a:t>: </a:t>
            </a:r>
            <a:r>
              <a:rPr lang="de-AT" sz="1200" dirty="0" err="1">
                <a:solidFill>
                  <a:srgbClr val="DCDCAA"/>
                </a:solidFill>
                <a:latin typeface="Menlo" panose="020B0609030804020204" pitchFamily="49" charset="0"/>
              </a:rPr>
              <a:t>url</a:t>
            </a:r>
            <a:r>
              <a:rPr lang="de-AT" sz="1200" dirty="0">
                <a:solidFill>
                  <a:srgbClr val="D4D4D4"/>
                </a:solidFill>
                <a:latin typeface="Menlo" panose="020B0609030804020204" pitchFamily="49" charset="0"/>
              </a:rPr>
              <a:t>(</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img</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icon</a:t>
            </a:r>
            <a:r>
              <a:rPr lang="de-AT" sz="1200" dirty="0">
                <a:solidFill>
                  <a:srgbClr val="CE9178"/>
                </a:solidFill>
                <a:latin typeface="Menlo" panose="020B0609030804020204" pitchFamily="49" charset="0"/>
              </a:rPr>
              <a:t>-</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icon</a:t>
            </a:r>
            <a:r>
              <a:rPr lang="de-AT" sz="1200" dirty="0">
                <a:solidFill>
                  <a:srgbClr val="9CDCFE"/>
                </a:solidFill>
                <a:latin typeface="Menlo" panose="020B0609030804020204" pitchFamily="49" charset="0"/>
              </a:rPr>
              <a:t>}</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png</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6A9955"/>
                </a:solidFill>
                <a:latin typeface="Menlo" panose="020B0609030804020204" pitchFamily="49" charset="0"/>
              </a:rPr>
              <a:t>// kompiliert zu</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icon-home</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background</a:t>
            </a:r>
            <a:r>
              <a:rPr lang="de-AT" sz="1200" dirty="0">
                <a:solidFill>
                  <a:srgbClr val="D4D4D4"/>
                </a:solidFill>
                <a:latin typeface="Menlo" panose="020B0609030804020204" pitchFamily="49" charset="0"/>
              </a:rPr>
              <a:t>: </a:t>
            </a:r>
            <a:r>
              <a:rPr lang="de-AT" sz="1200" dirty="0" err="1">
                <a:solidFill>
                  <a:srgbClr val="DCDCAA"/>
                </a:solidFill>
                <a:latin typeface="Menlo" panose="020B0609030804020204" pitchFamily="49" charset="0"/>
              </a:rPr>
              <a:t>url</a:t>
            </a:r>
            <a:r>
              <a:rPr lang="de-AT" sz="1200" dirty="0">
                <a:solidFill>
                  <a:srgbClr val="D4D4D4"/>
                </a:solidFill>
                <a:latin typeface="Menlo" panose="020B0609030804020204" pitchFamily="49" charset="0"/>
              </a:rPr>
              <a:t>(</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img</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icon-home.png</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icon-rss</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background</a:t>
            </a:r>
            <a:r>
              <a:rPr lang="de-AT" sz="1200" dirty="0">
                <a:solidFill>
                  <a:srgbClr val="D4D4D4"/>
                </a:solidFill>
                <a:latin typeface="Menlo" panose="020B0609030804020204" pitchFamily="49" charset="0"/>
              </a:rPr>
              <a:t>: </a:t>
            </a:r>
            <a:r>
              <a:rPr lang="de-AT" sz="1200" dirty="0" err="1">
                <a:solidFill>
                  <a:srgbClr val="DCDCAA"/>
                </a:solidFill>
                <a:latin typeface="Menlo" panose="020B0609030804020204" pitchFamily="49" charset="0"/>
              </a:rPr>
              <a:t>url</a:t>
            </a:r>
            <a:r>
              <a:rPr lang="de-AT" sz="1200" dirty="0">
                <a:solidFill>
                  <a:srgbClr val="D4D4D4"/>
                </a:solidFill>
                <a:latin typeface="Menlo" panose="020B0609030804020204" pitchFamily="49" charset="0"/>
              </a:rPr>
              <a:t>(</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img</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icon-rss.png</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icon</a:t>
            </a:r>
            <a:r>
              <a:rPr lang="de-AT" sz="1200" dirty="0">
                <a:solidFill>
                  <a:srgbClr val="D7BA7D"/>
                </a:solidFill>
                <a:latin typeface="Menlo" panose="020B0609030804020204" pitchFamily="49" charset="0"/>
              </a:rPr>
              <a:t>-google</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background</a:t>
            </a:r>
            <a:r>
              <a:rPr lang="de-AT" sz="1200" dirty="0">
                <a:solidFill>
                  <a:srgbClr val="D4D4D4"/>
                </a:solidFill>
                <a:latin typeface="Menlo" panose="020B0609030804020204" pitchFamily="49" charset="0"/>
              </a:rPr>
              <a:t>: </a:t>
            </a:r>
            <a:r>
              <a:rPr lang="de-AT" sz="1200" dirty="0" err="1">
                <a:solidFill>
                  <a:srgbClr val="DCDCAA"/>
                </a:solidFill>
                <a:latin typeface="Menlo" panose="020B0609030804020204" pitchFamily="49" charset="0"/>
              </a:rPr>
              <a:t>url</a:t>
            </a:r>
            <a:r>
              <a:rPr lang="de-AT" sz="1200" dirty="0">
                <a:solidFill>
                  <a:srgbClr val="D4D4D4"/>
                </a:solidFill>
                <a:latin typeface="Menlo" panose="020B0609030804020204" pitchFamily="49" charset="0"/>
              </a:rPr>
              <a:t>(</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img</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icon-google.png</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icon-facebook</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background</a:t>
            </a:r>
            <a:r>
              <a:rPr lang="de-AT" sz="1200" dirty="0">
                <a:solidFill>
                  <a:srgbClr val="D4D4D4"/>
                </a:solidFill>
                <a:latin typeface="Menlo" panose="020B0609030804020204" pitchFamily="49" charset="0"/>
              </a:rPr>
              <a:t>: </a:t>
            </a:r>
            <a:r>
              <a:rPr lang="de-AT" sz="1200" dirty="0" err="1">
                <a:solidFill>
                  <a:srgbClr val="DCDCAA"/>
                </a:solidFill>
                <a:latin typeface="Menlo" panose="020B0609030804020204" pitchFamily="49" charset="0"/>
              </a:rPr>
              <a:t>url</a:t>
            </a:r>
            <a:r>
              <a:rPr lang="de-AT" sz="1200" dirty="0">
                <a:solidFill>
                  <a:srgbClr val="D4D4D4"/>
                </a:solidFill>
                <a:latin typeface="Menlo" panose="020B0609030804020204" pitchFamily="49" charset="0"/>
              </a:rPr>
              <a:t>(</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img</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icon-facebook.png</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icon-twitter</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background</a:t>
            </a:r>
            <a:r>
              <a:rPr lang="de-AT" sz="1200" dirty="0">
                <a:solidFill>
                  <a:srgbClr val="D4D4D4"/>
                </a:solidFill>
                <a:latin typeface="Menlo" panose="020B0609030804020204" pitchFamily="49" charset="0"/>
              </a:rPr>
              <a:t>: </a:t>
            </a:r>
            <a:r>
              <a:rPr lang="de-AT" sz="1200" dirty="0" err="1">
                <a:solidFill>
                  <a:srgbClr val="DCDCAA"/>
                </a:solidFill>
                <a:latin typeface="Menlo" panose="020B0609030804020204" pitchFamily="49" charset="0"/>
              </a:rPr>
              <a:t>url</a:t>
            </a:r>
            <a:r>
              <a:rPr lang="de-AT" sz="1200" dirty="0">
                <a:solidFill>
                  <a:srgbClr val="D4D4D4"/>
                </a:solidFill>
                <a:latin typeface="Menlo" panose="020B0609030804020204" pitchFamily="49" charset="0"/>
              </a:rPr>
              <a:t>(</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img</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icon-twitter.png</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p:txBody>
      </p:sp>
    </p:spTree>
    <p:extLst>
      <p:ext uri="{BB962C8B-B14F-4D97-AF65-F5344CB8AC3E}">
        <p14:creationId xmlns:p14="http://schemas.microsoft.com/office/powerpoint/2010/main" val="20334371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ECD7BF5-9D62-9045-A80A-33472923146E}"/>
              </a:ext>
            </a:extLst>
          </p:cNvPr>
          <p:cNvSpPr>
            <a:spLocks noGrp="1"/>
          </p:cNvSpPr>
          <p:nvPr>
            <p:ph type="body" sz="quarter" idx="14"/>
          </p:nvPr>
        </p:nvSpPr>
        <p:spPr>
          <a:xfrm>
            <a:off x="4772025" y="3251877"/>
            <a:ext cx="7380065" cy="3191643"/>
          </a:xfrm>
        </p:spPr>
        <p:txBody>
          <a:bodyPr/>
          <a:lstStyle/>
          <a:p>
            <a:pPr marL="0" indent="0">
              <a:buNone/>
            </a:pPr>
            <a:r>
              <a:rPr lang="de-DE" dirty="0"/>
              <a:t>Es ist auch möglich, eine Liste von Objekten mit mehreren Eigenschaften abzuarbeiten. Ich habe die Liste mit Icons dazu um ein Dateiformat und um die Größe der Grafik in Pixel erweitert.</a:t>
            </a:r>
          </a:p>
          <a:p>
            <a:pPr marL="0" indent="0">
              <a:buNone/>
            </a:pPr>
            <a:r>
              <a:rPr lang="de-DE" dirty="0"/>
              <a:t>Zunächst wird die Liste der Icons definiert. Im Gegensatz zum letzten Beispiel besitzt jedes Icon nun mehrere Eigenschaften. Die Eigenschaften eines Icons wurden mit Leerzeichen getrennt in runden Klammern notiert.</a:t>
            </a:r>
          </a:p>
          <a:p>
            <a:pPr marL="0" indent="0">
              <a:buNone/>
            </a:pPr>
            <a:r>
              <a:rPr lang="de-DE" dirty="0"/>
              <a:t>Es folgt die bereits bekannte </a:t>
            </a:r>
            <a:r>
              <a:rPr lang="de-DE" b="1" dirty="0">
                <a:solidFill>
                  <a:srgbClr val="0070C0"/>
                </a:solidFill>
                <a:latin typeface="Consolas" panose="020B0609020204030204" pitchFamily="49" charset="0"/>
              </a:rPr>
              <a:t>@</a:t>
            </a:r>
            <a:r>
              <a:rPr lang="de-DE" b="1" dirty="0" err="1">
                <a:solidFill>
                  <a:srgbClr val="0070C0"/>
                </a:solidFill>
                <a:latin typeface="Consolas" panose="020B0609020204030204" pitchFamily="49" charset="0"/>
              </a:rPr>
              <a:t>each</a:t>
            </a:r>
            <a:r>
              <a:rPr lang="de-DE" dirty="0"/>
              <a:t>-Schleife. Da jedes Icon nun mehrere Eigenschaften besitzt, sind weitere Variablen notwendig (</a:t>
            </a:r>
            <a:r>
              <a:rPr lang="de-DE" b="1" dirty="0">
                <a:solidFill>
                  <a:srgbClr val="0070C0"/>
                </a:solidFill>
                <a:latin typeface="Consolas" panose="020B0609020204030204" pitchFamily="49" charset="0"/>
              </a:rPr>
              <a:t>$</a:t>
            </a:r>
            <a:r>
              <a:rPr lang="de-DE" b="1" dirty="0" err="1">
                <a:solidFill>
                  <a:srgbClr val="0070C0"/>
                </a:solidFill>
                <a:latin typeface="Consolas" panose="020B0609020204030204" pitchFamily="49" charset="0"/>
              </a:rPr>
              <a:t>icon</a:t>
            </a:r>
            <a:r>
              <a:rPr lang="de-DE" b="1" dirty="0">
                <a:solidFill>
                  <a:srgbClr val="0070C0"/>
                </a:solidFill>
                <a:latin typeface="Consolas" panose="020B0609020204030204" pitchFamily="49" charset="0"/>
              </a:rPr>
              <a:t>-name</a:t>
            </a:r>
            <a:r>
              <a:rPr lang="de-DE" dirty="0"/>
              <a:t>, </a:t>
            </a:r>
            <a:r>
              <a:rPr lang="de-DE" b="1" dirty="0">
                <a:solidFill>
                  <a:srgbClr val="0070C0"/>
                </a:solidFill>
                <a:latin typeface="Consolas" panose="020B0609020204030204" pitchFamily="49" charset="0"/>
              </a:rPr>
              <a:t>$</a:t>
            </a:r>
            <a:r>
              <a:rPr lang="de-DE" b="1" dirty="0" err="1">
                <a:solidFill>
                  <a:srgbClr val="0070C0"/>
                </a:solidFill>
                <a:latin typeface="Consolas" panose="020B0609020204030204" pitchFamily="49" charset="0"/>
              </a:rPr>
              <a:t>icon</a:t>
            </a:r>
            <a:r>
              <a:rPr lang="de-DE" b="1" dirty="0">
                <a:solidFill>
                  <a:srgbClr val="0070C0"/>
                </a:solidFill>
                <a:latin typeface="Consolas" panose="020B0609020204030204" pitchFamily="49" charset="0"/>
              </a:rPr>
              <a:t>-format</a:t>
            </a:r>
            <a:r>
              <a:rPr lang="de-DE" dirty="0"/>
              <a:t>, </a:t>
            </a:r>
            <a:r>
              <a:rPr lang="de-DE" b="1" dirty="0">
                <a:solidFill>
                  <a:srgbClr val="0070C0"/>
                </a:solidFill>
                <a:latin typeface="Consolas" panose="020B0609020204030204" pitchFamily="49" charset="0"/>
              </a:rPr>
              <a:t>$</a:t>
            </a:r>
            <a:r>
              <a:rPr lang="de-DE" b="1" dirty="0" err="1">
                <a:solidFill>
                  <a:srgbClr val="0070C0"/>
                </a:solidFill>
                <a:latin typeface="Consolas" panose="020B0609020204030204" pitchFamily="49" charset="0"/>
              </a:rPr>
              <a:t>icon</a:t>
            </a:r>
            <a:r>
              <a:rPr lang="de-DE" b="1" dirty="0">
                <a:solidFill>
                  <a:srgbClr val="0070C0"/>
                </a:solidFill>
                <a:latin typeface="Consolas" panose="020B0609020204030204" pitchFamily="49" charset="0"/>
              </a:rPr>
              <a:t>-size</a:t>
            </a:r>
            <a:r>
              <a:rPr lang="de-DE" dirty="0"/>
              <a:t>). Mit Hilfe der </a:t>
            </a:r>
            <a:r>
              <a:rPr lang="de-DE" dirty="0" err="1"/>
              <a:t>Sass</a:t>
            </a:r>
            <a:r>
              <a:rPr lang="de-DE" dirty="0"/>
              <a:t>-Funktion </a:t>
            </a:r>
            <a:r>
              <a:rPr lang="de-DE" b="1" dirty="0" err="1">
                <a:solidFill>
                  <a:srgbClr val="0070C0"/>
                </a:solidFill>
                <a:latin typeface="Consolas" panose="020B0609020204030204" pitchFamily="49" charset="0"/>
              </a:rPr>
              <a:t>nth</a:t>
            </a:r>
            <a:r>
              <a:rPr lang="de-DE" b="1" dirty="0">
                <a:solidFill>
                  <a:srgbClr val="0070C0"/>
                </a:solidFill>
                <a:latin typeface="Consolas" panose="020B0609020204030204" pitchFamily="49" charset="0"/>
              </a:rPr>
              <a:t>()</a:t>
            </a:r>
            <a:r>
              <a:rPr lang="de-DE" dirty="0"/>
              <a:t> wird definiert, welcher Wert eines Icons den Variablen zugewiesen werden soll. </a:t>
            </a:r>
            <a:r>
              <a:rPr lang="de-DE" b="1" dirty="0" err="1">
                <a:solidFill>
                  <a:srgbClr val="0070C0"/>
                </a:solidFill>
                <a:latin typeface="Consolas" panose="020B0609020204030204" pitchFamily="49" charset="0"/>
              </a:rPr>
              <a:t>nth</a:t>
            </a:r>
            <a:r>
              <a:rPr lang="de-DE" b="1" dirty="0">
                <a:solidFill>
                  <a:srgbClr val="0070C0"/>
                </a:solidFill>
                <a:latin typeface="Consolas" panose="020B0609020204030204" pitchFamily="49" charset="0"/>
              </a:rPr>
              <a:t>($</a:t>
            </a:r>
            <a:r>
              <a:rPr lang="de-DE" b="1" dirty="0" err="1">
                <a:solidFill>
                  <a:srgbClr val="0070C0"/>
                </a:solidFill>
                <a:latin typeface="Consolas" panose="020B0609020204030204" pitchFamily="49" charset="0"/>
              </a:rPr>
              <a:t>icon</a:t>
            </a:r>
            <a:r>
              <a:rPr lang="de-DE" b="1" dirty="0">
                <a:solidFill>
                  <a:srgbClr val="0070C0"/>
                </a:solidFill>
                <a:latin typeface="Consolas" panose="020B0609020204030204" pitchFamily="49" charset="0"/>
              </a:rPr>
              <a:t>, 2);</a:t>
            </a:r>
            <a:r>
              <a:rPr lang="de-DE" dirty="0"/>
              <a:t> steht demnach für den zweiten Wert eines Icons, also für das Dateiformat. </a:t>
            </a:r>
          </a:p>
          <a:p>
            <a:pPr marL="0" indent="0">
              <a:buNone/>
            </a:pPr>
            <a:r>
              <a:rPr lang="de-DE" dirty="0"/>
              <a:t>Anschießend folgt der CSS-Code, den wir später mit Hilfe der Schleifen kompilieren möchten. innerhalb des Code-Abschnitts werden die soeben definierten Variablen verwendet (Achtung, Interpolation!). </a:t>
            </a:r>
          </a:p>
        </p:txBody>
      </p:sp>
      <p:sp>
        <p:nvSpPr>
          <p:cNvPr id="3" name="Titel 2">
            <a:extLst>
              <a:ext uri="{FF2B5EF4-FFF2-40B4-BE49-F238E27FC236}">
                <a16:creationId xmlns:a16="http://schemas.microsoft.com/office/drawing/2014/main" id="{B93FB8D3-3CC6-BE4B-AD0F-1B10B2B92ACE}"/>
              </a:ext>
            </a:extLst>
          </p:cNvPr>
          <p:cNvSpPr>
            <a:spLocks noGrp="1"/>
          </p:cNvSpPr>
          <p:nvPr>
            <p:ph type="title"/>
          </p:nvPr>
        </p:nvSpPr>
        <p:spPr/>
        <p:txBody>
          <a:bodyPr/>
          <a:lstStyle/>
          <a:p>
            <a:r>
              <a:rPr lang="de-DE" dirty="0"/>
              <a:t>Mehrfachzuordnung</a:t>
            </a:r>
          </a:p>
        </p:txBody>
      </p:sp>
      <p:sp>
        <p:nvSpPr>
          <p:cNvPr id="4" name="Rechteck 3">
            <a:extLst>
              <a:ext uri="{FF2B5EF4-FFF2-40B4-BE49-F238E27FC236}">
                <a16:creationId xmlns:a16="http://schemas.microsoft.com/office/drawing/2014/main" id="{EB5DCB6A-CB41-FA4A-9D33-6FC6308025BD}"/>
              </a:ext>
            </a:extLst>
          </p:cNvPr>
          <p:cNvSpPr/>
          <p:nvPr/>
        </p:nvSpPr>
        <p:spPr>
          <a:xfrm>
            <a:off x="5695949" y="0"/>
            <a:ext cx="6496051" cy="3231654"/>
          </a:xfrm>
          <a:prstGeom prst="rect">
            <a:avLst/>
          </a:prstGeom>
          <a:solidFill>
            <a:schemeClr val="bg2">
              <a:lumMod val="25000"/>
            </a:schemeClr>
          </a:solidFill>
        </p:spPr>
        <p:txBody>
          <a:bodyPr wrap="square" numCol="1" spcCol="180000">
            <a:spAutoFit/>
          </a:bodyPr>
          <a:lstStyle/>
          <a:p>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icon</a:t>
            </a:r>
            <a:r>
              <a:rPr lang="de-AT" sz="1200" dirty="0">
                <a:solidFill>
                  <a:srgbClr val="9CDCFE"/>
                </a:solidFill>
                <a:latin typeface="Menlo" panose="020B0609030804020204" pitchFamily="49" charset="0"/>
              </a:rPr>
              <a:t>-list</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home</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svg</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64px</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rss</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gif</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16px</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google</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png</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32px</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facebook</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png</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32px</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twitter</a:t>
            </a:r>
            <a:r>
              <a:rPr lang="de-AT" sz="1200" dirty="0">
                <a:solidFill>
                  <a:srgbClr val="D4D4D4"/>
                </a:solidFill>
                <a:latin typeface="Menlo" panose="020B0609030804020204" pitchFamily="49" charset="0"/>
              </a:rPr>
              <a:t> </a:t>
            </a:r>
            <a:r>
              <a:rPr lang="de-AT" sz="1200" dirty="0" err="1">
                <a:solidFill>
                  <a:srgbClr val="D4D4D4"/>
                </a:solidFill>
                <a:latin typeface="Menlo" panose="020B0609030804020204" pitchFamily="49" charset="0"/>
              </a:rPr>
              <a:t>png</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32px</a:t>
            </a:r>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each</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icon</a:t>
            </a:r>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in</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icon</a:t>
            </a:r>
            <a:r>
              <a:rPr lang="de-AT" sz="1200" dirty="0">
                <a:solidFill>
                  <a:srgbClr val="9CDCFE"/>
                </a:solidFill>
                <a:latin typeface="Menlo" panose="020B0609030804020204" pitchFamily="49" charset="0"/>
              </a:rPr>
              <a:t>-list</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icon</a:t>
            </a:r>
            <a:r>
              <a:rPr lang="de-AT" sz="1200" dirty="0">
                <a:solidFill>
                  <a:srgbClr val="9CDCFE"/>
                </a:solidFill>
                <a:latin typeface="Menlo" panose="020B0609030804020204" pitchFamily="49" charset="0"/>
              </a:rPr>
              <a:t>-name</a:t>
            </a:r>
            <a:r>
              <a:rPr lang="de-AT" sz="1200" dirty="0">
                <a:solidFill>
                  <a:srgbClr val="D4D4D4"/>
                </a:solidFill>
                <a:latin typeface="Menlo" panose="020B0609030804020204" pitchFamily="49" charset="0"/>
              </a:rPr>
              <a:t>:     </a:t>
            </a:r>
            <a:r>
              <a:rPr lang="de-AT" sz="1200" dirty="0" err="1">
                <a:solidFill>
                  <a:srgbClr val="DCDCAA"/>
                </a:solidFill>
                <a:latin typeface="Menlo" panose="020B0609030804020204" pitchFamily="49" charset="0"/>
              </a:rPr>
              <a:t>nth</a:t>
            </a:r>
            <a:r>
              <a:rPr lang="de-AT" sz="1200" dirty="0">
                <a:solidFill>
                  <a:srgbClr val="D4D4D4"/>
                </a:solidFill>
                <a:latin typeface="Menlo" panose="020B0609030804020204" pitchFamily="49" charset="0"/>
              </a:rPr>
              <a:t>(</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icon</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icon</a:t>
            </a:r>
            <a:r>
              <a:rPr lang="de-AT" sz="1200" dirty="0">
                <a:solidFill>
                  <a:srgbClr val="9CDCFE"/>
                </a:solidFill>
                <a:latin typeface="Menlo" panose="020B0609030804020204" pitchFamily="49" charset="0"/>
              </a:rPr>
              <a:t>-format</a:t>
            </a:r>
            <a:r>
              <a:rPr lang="de-AT" sz="1200" dirty="0">
                <a:solidFill>
                  <a:srgbClr val="D4D4D4"/>
                </a:solidFill>
                <a:latin typeface="Menlo" panose="020B0609030804020204" pitchFamily="49" charset="0"/>
              </a:rPr>
              <a:t>:   </a:t>
            </a:r>
            <a:r>
              <a:rPr lang="de-AT" sz="1200" dirty="0" err="1">
                <a:solidFill>
                  <a:srgbClr val="DCDCAA"/>
                </a:solidFill>
                <a:latin typeface="Menlo" panose="020B0609030804020204" pitchFamily="49" charset="0"/>
              </a:rPr>
              <a:t>nth</a:t>
            </a:r>
            <a:r>
              <a:rPr lang="de-AT" sz="1200" dirty="0">
                <a:solidFill>
                  <a:srgbClr val="D4D4D4"/>
                </a:solidFill>
                <a:latin typeface="Menlo" panose="020B0609030804020204" pitchFamily="49" charset="0"/>
              </a:rPr>
              <a:t>(</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icon</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2</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icon</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     </a:t>
            </a:r>
            <a:r>
              <a:rPr lang="de-AT" sz="1200" dirty="0" err="1">
                <a:solidFill>
                  <a:srgbClr val="DCDCAA"/>
                </a:solidFill>
                <a:latin typeface="Menlo" panose="020B0609030804020204" pitchFamily="49" charset="0"/>
              </a:rPr>
              <a:t>nth</a:t>
            </a:r>
            <a:r>
              <a:rPr lang="de-AT" sz="1200" dirty="0">
                <a:solidFill>
                  <a:srgbClr val="D4D4D4"/>
                </a:solidFill>
                <a:latin typeface="Menlo" panose="020B0609030804020204" pitchFamily="49" charset="0"/>
              </a:rPr>
              <a:t>(</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icon</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a:t>
            </a:r>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D4D4D4"/>
                </a:solidFill>
                <a:latin typeface="Menlo" panose="020B0609030804020204" pitchFamily="49" charset="0"/>
              </a:rPr>
              <a:t>    </a:t>
            </a:r>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icon</a:t>
            </a:r>
            <a:r>
              <a:rPr lang="de-AT" sz="1200" dirty="0">
                <a:solidFill>
                  <a:srgbClr val="D7BA7D"/>
                </a:solidFill>
                <a:latin typeface="Menlo" panose="020B0609030804020204" pitchFamily="49" charset="0"/>
              </a:rPr>
              <a:t>-</a:t>
            </a:r>
            <a:r>
              <a:rPr lang="de-AT" sz="1200" dirty="0">
                <a:solidFill>
                  <a:srgbClr val="D4D4D4"/>
                </a:solidFill>
                <a:latin typeface="Menlo" panose="020B0609030804020204" pitchFamily="49" charset="0"/>
              </a:rPr>
              <a:t>#(</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icon</a:t>
            </a:r>
            <a:r>
              <a:rPr lang="de-AT" sz="1200" dirty="0">
                <a:solidFill>
                  <a:srgbClr val="9CDCFE"/>
                </a:solidFill>
                <a:latin typeface="Menlo" panose="020B0609030804020204" pitchFamily="49" charset="0"/>
              </a:rPr>
              <a:t>-name</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height</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icon</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icon</a:t>
            </a:r>
            <a:r>
              <a:rPr lang="de-AT" sz="1200" dirty="0">
                <a:solidFill>
                  <a:srgbClr val="9CDCFE"/>
                </a:solidFill>
                <a:latin typeface="Menlo" panose="020B0609030804020204" pitchFamily="49" charset="0"/>
              </a:rPr>
              <a:t>-size</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background</a:t>
            </a:r>
            <a:r>
              <a:rPr lang="de-AT" sz="1200" dirty="0">
                <a:solidFill>
                  <a:srgbClr val="D4D4D4"/>
                </a:solidFill>
                <a:latin typeface="Menlo" panose="020B0609030804020204" pitchFamily="49" charset="0"/>
              </a:rPr>
              <a:t>: </a:t>
            </a:r>
            <a:r>
              <a:rPr lang="de-AT" sz="1200" dirty="0" err="1">
                <a:solidFill>
                  <a:srgbClr val="DCDCAA"/>
                </a:solidFill>
                <a:latin typeface="Menlo" panose="020B0609030804020204" pitchFamily="49" charset="0"/>
              </a:rPr>
              <a:t>url</a:t>
            </a:r>
            <a:r>
              <a:rPr lang="de-AT" sz="1200" dirty="0">
                <a:solidFill>
                  <a:srgbClr val="D4D4D4"/>
                </a:solidFill>
                <a:latin typeface="Menlo" panose="020B0609030804020204" pitchFamily="49" charset="0"/>
              </a:rPr>
              <a:t>(</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img</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icon</a:t>
            </a:r>
            <a:r>
              <a:rPr lang="de-AT" sz="1200" dirty="0">
                <a:solidFill>
                  <a:srgbClr val="CE9178"/>
                </a:solidFill>
                <a:latin typeface="Menlo" panose="020B0609030804020204" pitchFamily="49" charset="0"/>
              </a:rPr>
              <a:t>-</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icon</a:t>
            </a:r>
            <a:r>
              <a:rPr lang="de-AT" sz="1200" dirty="0">
                <a:solidFill>
                  <a:srgbClr val="9CDCFE"/>
                </a:solidFill>
                <a:latin typeface="Menlo" panose="020B0609030804020204" pitchFamily="49" charset="0"/>
              </a:rPr>
              <a:t>-name}</a:t>
            </a:r>
            <a:r>
              <a:rPr lang="de-AT" sz="1200" dirty="0">
                <a:solidFill>
                  <a:srgbClr val="CE9178"/>
                </a:solidFill>
                <a:latin typeface="Menlo" panose="020B0609030804020204" pitchFamily="49" charset="0"/>
              </a:rPr>
              <a:t>.</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icon</a:t>
            </a:r>
            <a:r>
              <a:rPr lang="de-AT" sz="1200" dirty="0">
                <a:solidFill>
                  <a:srgbClr val="9CDCFE"/>
                </a:solidFill>
                <a:latin typeface="Menlo" panose="020B0609030804020204" pitchFamily="49" charset="0"/>
              </a:rPr>
              <a:t>-format}</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endParaRPr lang="de-AT" sz="1200" b="0" dirty="0">
              <a:solidFill>
                <a:srgbClr val="D4D4D4"/>
              </a:solidFill>
              <a:effectLst/>
              <a:latin typeface="Menlo" panose="020B0609030804020204" pitchFamily="49" charset="0"/>
            </a:endParaRPr>
          </a:p>
        </p:txBody>
      </p:sp>
      <p:sp>
        <p:nvSpPr>
          <p:cNvPr id="5" name="Rechteck 4">
            <a:extLst>
              <a:ext uri="{FF2B5EF4-FFF2-40B4-BE49-F238E27FC236}">
                <a16:creationId xmlns:a16="http://schemas.microsoft.com/office/drawing/2014/main" id="{7A86CAE7-21FB-F640-ADD5-480E932B723E}"/>
              </a:ext>
            </a:extLst>
          </p:cNvPr>
          <p:cNvSpPr/>
          <p:nvPr/>
        </p:nvSpPr>
        <p:spPr>
          <a:xfrm>
            <a:off x="39910" y="1292695"/>
            <a:ext cx="4581525" cy="4893647"/>
          </a:xfrm>
          <a:prstGeom prst="rect">
            <a:avLst/>
          </a:prstGeom>
          <a:solidFill>
            <a:schemeClr val="bg2">
              <a:lumMod val="25000"/>
            </a:schemeClr>
          </a:solidFill>
        </p:spPr>
        <p:txBody>
          <a:bodyPr wrap="square">
            <a:spAutoFit/>
          </a:bodyPr>
          <a:lstStyle/>
          <a:p>
            <a:r>
              <a:rPr lang="de-AT" sz="1200" dirty="0">
                <a:solidFill>
                  <a:srgbClr val="6A9955"/>
                </a:solidFill>
                <a:latin typeface="Menlo" panose="020B0609030804020204" pitchFamily="49" charset="0"/>
              </a:rPr>
              <a:t>// kompiliert zu</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icon-home</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height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64px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64px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background</a:t>
            </a:r>
            <a:r>
              <a:rPr lang="de-AT" sz="1200" dirty="0">
                <a:solidFill>
                  <a:srgbClr val="D4D4D4"/>
                </a:solidFill>
                <a:latin typeface="Menlo" panose="020B0609030804020204" pitchFamily="49" charset="0"/>
              </a:rPr>
              <a:t>: </a:t>
            </a:r>
            <a:r>
              <a:rPr lang="de-AT" sz="1200" dirty="0" err="1">
                <a:solidFill>
                  <a:srgbClr val="DCDCAA"/>
                </a:solidFill>
                <a:latin typeface="Menlo" panose="020B0609030804020204" pitchFamily="49" charset="0"/>
              </a:rPr>
              <a:t>url</a:t>
            </a:r>
            <a:r>
              <a:rPr lang="de-AT" sz="1200" dirty="0">
                <a:solidFill>
                  <a:srgbClr val="D4D4D4"/>
                </a:solidFill>
                <a:latin typeface="Menlo" panose="020B0609030804020204" pitchFamily="49" charset="0"/>
              </a:rPr>
              <a:t>(</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img</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icon-home.svg</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icon-rss</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height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16px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16px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background</a:t>
            </a:r>
            <a:r>
              <a:rPr lang="de-AT" sz="1200" dirty="0">
                <a:solidFill>
                  <a:srgbClr val="D4D4D4"/>
                </a:solidFill>
                <a:latin typeface="Menlo" panose="020B0609030804020204" pitchFamily="49" charset="0"/>
              </a:rPr>
              <a:t>: </a:t>
            </a:r>
            <a:r>
              <a:rPr lang="de-AT" sz="1200" dirty="0" err="1">
                <a:solidFill>
                  <a:srgbClr val="DCDCAA"/>
                </a:solidFill>
                <a:latin typeface="Menlo" panose="020B0609030804020204" pitchFamily="49" charset="0"/>
              </a:rPr>
              <a:t>url</a:t>
            </a:r>
            <a:r>
              <a:rPr lang="de-AT" sz="1200" dirty="0">
                <a:solidFill>
                  <a:srgbClr val="D4D4D4"/>
                </a:solidFill>
                <a:latin typeface="Menlo" panose="020B0609030804020204" pitchFamily="49" charset="0"/>
              </a:rPr>
              <a:t>(</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img</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icon-rss.gif</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icon</a:t>
            </a:r>
            <a:r>
              <a:rPr lang="de-AT" sz="1200" dirty="0">
                <a:solidFill>
                  <a:srgbClr val="D7BA7D"/>
                </a:solidFill>
                <a:latin typeface="Menlo" panose="020B0609030804020204" pitchFamily="49" charset="0"/>
              </a:rPr>
              <a:t>-google</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height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32px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32px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background</a:t>
            </a:r>
            <a:r>
              <a:rPr lang="de-AT" sz="1200" dirty="0">
                <a:solidFill>
                  <a:srgbClr val="D4D4D4"/>
                </a:solidFill>
                <a:latin typeface="Menlo" panose="020B0609030804020204" pitchFamily="49" charset="0"/>
              </a:rPr>
              <a:t>: </a:t>
            </a:r>
            <a:r>
              <a:rPr lang="de-AT" sz="1200" dirty="0" err="1">
                <a:solidFill>
                  <a:srgbClr val="DCDCAA"/>
                </a:solidFill>
                <a:latin typeface="Menlo" panose="020B0609030804020204" pitchFamily="49" charset="0"/>
              </a:rPr>
              <a:t>url</a:t>
            </a:r>
            <a:r>
              <a:rPr lang="de-AT" sz="1200" dirty="0">
                <a:solidFill>
                  <a:srgbClr val="D4D4D4"/>
                </a:solidFill>
                <a:latin typeface="Menlo" panose="020B0609030804020204" pitchFamily="49" charset="0"/>
              </a:rPr>
              <a:t>(</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img</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icon-google.png</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icon-facebook</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height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32px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32px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background</a:t>
            </a:r>
            <a:r>
              <a:rPr lang="de-AT" sz="1200" dirty="0">
                <a:solidFill>
                  <a:srgbClr val="D4D4D4"/>
                </a:solidFill>
                <a:latin typeface="Menlo" panose="020B0609030804020204" pitchFamily="49" charset="0"/>
              </a:rPr>
              <a:t>: </a:t>
            </a:r>
            <a:r>
              <a:rPr lang="de-AT" sz="1200" dirty="0" err="1">
                <a:solidFill>
                  <a:srgbClr val="DCDCAA"/>
                </a:solidFill>
                <a:latin typeface="Menlo" panose="020B0609030804020204" pitchFamily="49" charset="0"/>
              </a:rPr>
              <a:t>url</a:t>
            </a:r>
            <a:r>
              <a:rPr lang="de-AT" sz="1200" dirty="0">
                <a:solidFill>
                  <a:srgbClr val="D4D4D4"/>
                </a:solidFill>
                <a:latin typeface="Menlo" panose="020B0609030804020204" pitchFamily="49" charset="0"/>
              </a:rPr>
              <a:t>(</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img</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icon-facebook.png</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a:t>
            </a:r>
            <a:r>
              <a:rPr lang="de-AT" sz="1200" dirty="0" err="1">
                <a:solidFill>
                  <a:srgbClr val="D7BA7D"/>
                </a:solidFill>
                <a:latin typeface="Menlo" panose="020B0609030804020204" pitchFamily="49" charset="0"/>
              </a:rPr>
              <a:t>icon-twitter</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height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32px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32px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background</a:t>
            </a:r>
            <a:r>
              <a:rPr lang="de-AT" sz="1200" dirty="0">
                <a:solidFill>
                  <a:srgbClr val="D4D4D4"/>
                </a:solidFill>
                <a:latin typeface="Menlo" panose="020B0609030804020204" pitchFamily="49" charset="0"/>
              </a:rPr>
              <a:t>: </a:t>
            </a:r>
            <a:r>
              <a:rPr lang="de-AT" sz="1200" dirty="0" err="1">
                <a:solidFill>
                  <a:srgbClr val="DCDCAA"/>
                </a:solidFill>
                <a:latin typeface="Menlo" panose="020B0609030804020204" pitchFamily="49" charset="0"/>
              </a:rPr>
              <a:t>url</a:t>
            </a:r>
            <a:r>
              <a:rPr lang="de-AT" sz="1200" dirty="0">
                <a:solidFill>
                  <a:srgbClr val="D4D4D4"/>
                </a:solidFill>
                <a:latin typeface="Menlo" panose="020B0609030804020204" pitchFamily="49" charset="0"/>
              </a:rPr>
              <a:t>(</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img</a:t>
            </a:r>
            <a:r>
              <a:rPr lang="de-AT" sz="1200" dirty="0">
                <a:solidFill>
                  <a:srgbClr val="CE9178"/>
                </a:solidFill>
                <a:latin typeface="Menlo" panose="020B0609030804020204" pitchFamily="49" charset="0"/>
              </a:rPr>
              <a:t>/</a:t>
            </a:r>
            <a:r>
              <a:rPr lang="de-AT" sz="1200" dirty="0" err="1">
                <a:solidFill>
                  <a:srgbClr val="CE9178"/>
                </a:solidFill>
                <a:latin typeface="Menlo" panose="020B0609030804020204" pitchFamily="49" charset="0"/>
              </a:rPr>
              <a:t>icon-twitter.png</a:t>
            </a:r>
            <a:r>
              <a:rPr lang="de-AT" sz="1200" dirty="0">
                <a:solidFill>
                  <a:srgbClr val="CE9178"/>
                </a:solidFill>
                <a:latin typeface="Menlo" panose="020B0609030804020204" pitchFamily="49" charset="0"/>
              </a:rPr>
              <a:t>'</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endParaRPr lang="de-DE" sz="1200" dirty="0"/>
          </a:p>
        </p:txBody>
      </p:sp>
    </p:spTree>
    <p:extLst>
      <p:ext uri="{BB962C8B-B14F-4D97-AF65-F5344CB8AC3E}">
        <p14:creationId xmlns:p14="http://schemas.microsoft.com/office/powerpoint/2010/main" val="33105758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7DFC06D-9554-49C4-A109-5E921C132B14}"/>
              </a:ext>
            </a:extLst>
          </p:cNvPr>
          <p:cNvSpPr>
            <a:spLocks noGrp="1"/>
          </p:cNvSpPr>
          <p:nvPr>
            <p:ph type="body" sz="quarter" idx="14"/>
          </p:nvPr>
        </p:nvSpPr>
        <p:spPr>
          <a:xfrm>
            <a:off x="371114" y="1455738"/>
            <a:ext cx="5623061" cy="4289379"/>
          </a:xfrm>
        </p:spPr>
        <p:txBody>
          <a:bodyPr/>
          <a:lstStyle/>
          <a:p>
            <a:pPr marL="0" indent="0">
              <a:buNone/>
            </a:pPr>
            <a:r>
              <a:rPr lang="de-AT" dirty="0"/>
              <a:t>Mit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while</a:t>
            </a:r>
            <a:r>
              <a:rPr lang="de-AT" dirty="0"/>
              <a:t> könnt ihr eine Schleife so lange ausführen lassen, bis eine Bedingung nicht mehr zutrifft.</a:t>
            </a:r>
          </a:p>
          <a:p>
            <a:pPr marL="0" indent="0">
              <a:buNone/>
            </a:pPr>
            <a:r>
              <a:rPr lang="de-AT" dirty="0"/>
              <a:t>Das folgende Beispiel zeigt, wie die </a:t>
            </a:r>
            <a:r>
              <a:rPr lang="de-AT" dirty="0" err="1"/>
              <a:t>While</a:t>
            </a:r>
            <a:r>
              <a:rPr lang="de-AT" dirty="0"/>
              <a:t>-Schleife eingesetzt werden kann um Offset-Klassen im Abstand von 10 Pixeln zu erzeugen. Offset-Klassen werden in vielen Gestaltungsrastern genutzt um Elemente einzurücken.</a:t>
            </a:r>
          </a:p>
          <a:p>
            <a:pPr marL="0" indent="0">
              <a:buNone/>
            </a:pPr>
            <a:r>
              <a:rPr lang="de-AT" dirty="0"/>
              <a:t>Die </a:t>
            </a:r>
            <a:r>
              <a:rPr lang="de-AT" dirty="0" err="1"/>
              <a:t>While</a:t>
            </a:r>
            <a:r>
              <a:rPr lang="de-AT" dirty="0"/>
              <a:t>-Schleife wird mit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while</a:t>
            </a:r>
            <a:r>
              <a:rPr lang="de-AT" dirty="0"/>
              <a:t> eingeleitet. Es folgt die Bedingung: Die Schleife soll so lange durchlaufen bis </a:t>
            </a:r>
            <a:r>
              <a:rPr lang="de-AT" b="1" dirty="0">
                <a:solidFill>
                  <a:srgbClr val="0070C0"/>
                </a:solidFill>
                <a:latin typeface="Consolas" panose="020B0609020204030204" pitchFamily="49" charset="0"/>
              </a:rPr>
              <a:t>$i</a:t>
            </a:r>
            <a:r>
              <a:rPr lang="de-AT" dirty="0"/>
              <a:t> den Wert 10 erreicht hat. Damit die Variable </a:t>
            </a:r>
            <a:r>
              <a:rPr lang="de-AT" b="1" dirty="0">
                <a:solidFill>
                  <a:srgbClr val="0070C0"/>
                </a:solidFill>
                <a:latin typeface="Consolas" panose="020B0609020204030204" pitchFamily="49" charset="0"/>
              </a:rPr>
              <a:t>$i</a:t>
            </a:r>
            <a:r>
              <a:rPr lang="de-AT" dirty="0"/>
              <a:t> nicht undefiniert ist, wurde vor dem Beginn der Schleife </a:t>
            </a:r>
            <a:r>
              <a:rPr lang="de-AT" b="1" dirty="0">
                <a:solidFill>
                  <a:srgbClr val="0070C0"/>
                </a:solidFill>
                <a:latin typeface="Consolas" panose="020B0609020204030204" pitchFamily="49" charset="0"/>
              </a:rPr>
              <a:t>$i</a:t>
            </a:r>
            <a:r>
              <a:rPr lang="de-AT" dirty="0"/>
              <a:t> der Wert 1 zugewiesen.</a:t>
            </a:r>
          </a:p>
          <a:p>
            <a:pPr marL="0" indent="0">
              <a:buNone/>
            </a:pPr>
            <a:r>
              <a:rPr lang="de-AT" dirty="0"/>
              <a:t>Zwischen den runden Klammern folgt der CSS-Code, der innerhalb der Schleife ausgegeben werden soll. Wir erstellen eine Klasse namens </a:t>
            </a:r>
            <a:r>
              <a:rPr lang="de-AT" b="1" dirty="0">
                <a:solidFill>
                  <a:srgbClr val="0070C0"/>
                </a:solidFill>
                <a:latin typeface="Consolas" panose="020B0609020204030204" pitchFamily="49" charset="0"/>
              </a:rPr>
              <a:t>.offset-</a:t>
            </a:r>
            <a:r>
              <a:rPr lang="de-AT" dirty="0"/>
              <a:t> und erweitern sich um den Wert von </a:t>
            </a:r>
            <a:r>
              <a:rPr lang="de-AT" b="1" dirty="0">
                <a:solidFill>
                  <a:srgbClr val="0070C0"/>
                </a:solidFill>
                <a:latin typeface="Consolas" panose="020B0609020204030204" pitchFamily="49" charset="0"/>
              </a:rPr>
              <a:t>$i</a:t>
            </a:r>
            <a:r>
              <a:rPr lang="de-AT" dirty="0"/>
              <a:t> (Achtung: Interpolation!). Anschließend ergeben wir </a:t>
            </a:r>
            <a:r>
              <a:rPr lang="de-AT" b="1" dirty="0" err="1">
                <a:solidFill>
                  <a:srgbClr val="0070C0"/>
                </a:solidFill>
                <a:latin typeface="Consolas" panose="020B0609020204030204" pitchFamily="49" charset="0"/>
              </a:rPr>
              <a:t>margin-left</a:t>
            </a:r>
            <a:r>
              <a:rPr lang="de-AT" dirty="0"/>
              <a:t> und multiplizieren hier den Wert von </a:t>
            </a:r>
            <a:r>
              <a:rPr lang="de-AT" b="1" dirty="0">
                <a:solidFill>
                  <a:srgbClr val="0070C0"/>
                </a:solidFill>
                <a:latin typeface="Consolas" panose="020B0609020204030204" pitchFamily="49" charset="0"/>
              </a:rPr>
              <a:t>$i </a:t>
            </a:r>
            <a:r>
              <a:rPr lang="de-AT" dirty="0"/>
              <a:t>mit 10 Pixel um eine Einrückung von 10-Pixel-Schritten zu erreichen. </a:t>
            </a:r>
          </a:p>
          <a:p>
            <a:pPr marL="0" indent="0">
              <a:buNone/>
            </a:pPr>
            <a:r>
              <a:rPr lang="de-AT" dirty="0"/>
              <a:t>Als letztes erhöhen wir mit </a:t>
            </a:r>
            <a:r>
              <a:rPr lang="de-AT" b="1" dirty="0">
                <a:solidFill>
                  <a:srgbClr val="0070C0"/>
                </a:solidFill>
                <a:latin typeface="Consolas" panose="020B0609020204030204" pitchFamily="49" charset="0"/>
              </a:rPr>
              <a:t>$i: $i + 1;</a:t>
            </a:r>
            <a:r>
              <a:rPr lang="de-AT" dirty="0"/>
              <a:t> den Wert von </a:t>
            </a:r>
            <a:r>
              <a:rPr lang="de-AT" b="1" dirty="0">
                <a:solidFill>
                  <a:srgbClr val="0070C0"/>
                </a:solidFill>
                <a:latin typeface="Consolas" panose="020B0609020204030204" pitchFamily="49" charset="0"/>
              </a:rPr>
              <a:t>$i</a:t>
            </a:r>
            <a:r>
              <a:rPr lang="de-AT" dirty="0"/>
              <a:t> bei jedem Schleifendurchlauf um 1. Andernfalls würden wir eine Endlosschleife erzeugen.</a:t>
            </a:r>
          </a:p>
        </p:txBody>
      </p:sp>
      <p:sp>
        <p:nvSpPr>
          <p:cNvPr id="3" name="Titel 2">
            <a:extLst>
              <a:ext uri="{FF2B5EF4-FFF2-40B4-BE49-F238E27FC236}">
                <a16:creationId xmlns:a16="http://schemas.microsoft.com/office/drawing/2014/main" id="{AD387F58-9A8F-463D-8241-2BAD07D476C4}"/>
              </a:ext>
            </a:extLst>
          </p:cNvPr>
          <p:cNvSpPr>
            <a:spLocks noGrp="1"/>
          </p:cNvSpPr>
          <p:nvPr>
            <p:ph type="title"/>
          </p:nvPr>
        </p:nvSpPr>
        <p:spPr/>
        <p:txBody>
          <a:bodyPr/>
          <a:lstStyle/>
          <a:p>
            <a:r>
              <a:rPr lang="de-AT" dirty="0"/>
              <a:t>@</a:t>
            </a:r>
            <a:r>
              <a:rPr lang="de-AT" dirty="0" err="1"/>
              <a:t>while</a:t>
            </a:r>
            <a:endParaRPr lang="de-AT" dirty="0"/>
          </a:p>
        </p:txBody>
      </p:sp>
      <p:sp>
        <p:nvSpPr>
          <p:cNvPr id="4" name="Rechteck 3">
            <a:extLst>
              <a:ext uri="{FF2B5EF4-FFF2-40B4-BE49-F238E27FC236}">
                <a16:creationId xmlns:a16="http://schemas.microsoft.com/office/drawing/2014/main" id="{49E9E8FA-4A2B-6F44-9417-E82A00EA65DA}"/>
              </a:ext>
            </a:extLst>
          </p:cNvPr>
          <p:cNvSpPr/>
          <p:nvPr/>
        </p:nvSpPr>
        <p:spPr>
          <a:xfrm>
            <a:off x="6629400" y="1759440"/>
            <a:ext cx="4689250" cy="3785652"/>
          </a:xfrm>
          <a:prstGeom prst="rect">
            <a:avLst/>
          </a:prstGeom>
          <a:solidFill>
            <a:schemeClr val="bg2">
              <a:lumMod val="25000"/>
            </a:schemeClr>
          </a:solidFill>
        </p:spPr>
        <p:txBody>
          <a:bodyPr wrap="square">
            <a:spAutoFit/>
          </a:bodyPr>
          <a:lstStyle/>
          <a:p>
            <a:r>
              <a:rPr lang="de-AT" sz="1200" dirty="0">
                <a:solidFill>
                  <a:srgbClr val="9CDCFE"/>
                </a:solidFill>
                <a:latin typeface="Menlo" panose="020B0609030804020204" pitchFamily="49" charset="0"/>
              </a:rPr>
              <a:t>$i</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a:t>
            </a:r>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while</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$i</a:t>
            </a:r>
            <a:r>
              <a:rPr lang="de-AT" sz="1200" dirty="0">
                <a:solidFill>
                  <a:srgbClr val="D4D4D4"/>
                </a:solidFill>
                <a:latin typeface="Menlo" panose="020B0609030804020204" pitchFamily="49" charset="0"/>
              </a:rPr>
              <a:t> &lt;= </a:t>
            </a:r>
            <a:r>
              <a:rPr lang="de-AT" sz="1200" dirty="0">
                <a:solidFill>
                  <a:srgbClr val="B5CEA8"/>
                </a:solidFill>
                <a:latin typeface="Menlo" panose="020B0609030804020204" pitchFamily="49" charset="0"/>
              </a:rPr>
              <a:t>10</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D7BA7D"/>
                </a:solidFill>
                <a:latin typeface="Menlo" panose="020B0609030804020204" pitchFamily="49" charset="0"/>
              </a:rPr>
              <a:t>.offset-</a:t>
            </a:r>
            <a:r>
              <a:rPr lang="de-AT" sz="1200" dirty="0">
                <a:solidFill>
                  <a:srgbClr val="9CDCFE"/>
                </a:solidFill>
                <a:latin typeface="Menlo" panose="020B0609030804020204" pitchFamily="49" charset="0"/>
              </a:rPr>
              <a:t>#{$i}</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margin-left</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$i</a:t>
            </a:r>
            <a:r>
              <a:rPr lang="de-AT" sz="1200" dirty="0">
                <a:solidFill>
                  <a:srgbClr val="D4D4D4"/>
                </a:solidFill>
                <a:latin typeface="Menlo" panose="020B0609030804020204" pitchFamily="49" charset="0"/>
              </a:rPr>
              <a:t> * </a:t>
            </a:r>
            <a:r>
              <a:rPr lang="de-AT" sz="1200" dirty="0">
                <a:solidFill>
                  <a:srgbClr val="B5CEA8"/>
                </a:solidFill>
                <a:latin typeface="Menlo" panose="020B0609030804020204" pitchFamily="49" charset="0"/>
              </a:rPr>
              <a:t>10px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$i</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$i</a:t>
            </a:r>
            <a:r>
              <a:rPr lang="de-AT" sz="1200" dirty="0">
                <a:solidFill>
                  <a:srgbClr val="D4D4D4"/>
                </a:solidFill>
                <a:latin typeface="Menlo" panose="020B0609030804020204" pitchFamily="49" charset="0"/>
              </a:rPr>
              <a:t> + </a:t>
            </a:r>
            <a:r>
              <a:rPr lang="de-AT" sz="1200" dirty="0">
                <a:solidFill>
                  <a:srgbClr val="B5CEA8"/>
                </a:solidFill>
                <a:latin typeface="Menlo" panose="020B0609030804020204" pitchFamily="49" charset="0"/>
              </a:rPr>
              <a:t>1</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6A9955"/>
                </a:solidFill>
                <a:latin typeface="Menlo" panose="020B0609030804020204" pitchFamily="49" charset="0"/>
              </a:rPr>
              <a:t>//kompiliert zu</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.offset-1</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margin-left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10px</a:t>
            </a:r>
            <a:r>
              <a:rPr lang="de-AT" sz="1200" dirty="0">
                <a:solidFill>
                  <a:srgbClr val="D4D4D4"/>
                </a:solidFill>
                <a:latin typeface="Menlo" panose="020B0609030804020204" pitchFamily="49" charset="0"/>
              </a:rPr>
              <a:t>; }</a:t>
            </a:r>
          </a:p>
          <a:p>
            <a:r>
              <a:rPr lang="de-AT" sz="1200" dirty="0">
                <a:solidFill>
                  <a:srgbClr val="D7BA7D"/>
                </a:solidFill>
                <a:latin typeface="Menlo" panose="020B0609030804020204" pitchFamily="49" charset="0"/>
              </a:rPr>
              <a:t>.offset-2</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margin-left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20px</a:t>
            </a:r>
            <a:r>
              <a:rPr lang="de-AT" sz="1200" dirty="0">
                <a:solidFill>
                  <a:srgbClr val="D4D4D4"/>
                </a:solidFill>
                <a:latin typeface="Menlo" panose="020B0609030804020204" pitchFamily="49" charset="0"/>
              </a:rPr>
              <a:t>; }</a:t>
            </a:r>
          </a:p>
          <a:p>
            <a:r>
              <a:rPr lang="de-AT" sz="1200" dirty="0">
                <a:solidFill>
                  <a:srgbClr val="D7BA7D"/>
                </a:solidFill>
                <a:latin typeface="Menlo" panose="020B0609030804020204" pitchFamily="49" charset="0"/>
              </a:rPr>
              <a:t>.offset-3</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margin-left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30px</a:t>
            </a:r>
            <a:r>
              <a:rPr lang="de-AT" sz="1200" dirty="0">
                <a:solidFill>
                  <a:srgbClr val="D4D4D4"/>
                </a:solidFill>
                <a:latin typeface="Menlo" panose="020B0609030804020204" pitchFamily="49" charset="0"/>
              </a:rPr>
              <a:t>; }</a:t>
            </a:r>
          </a:p>
          <a:p>
            <a:r>
              <a:rPr lang="de-AT" sz="1200" dirty="0">
                <a:solidFill>
                  <a:srgbClr val="D7BA7D"/>
                </a:solidFill>
                <a:latin typeface="Menlo" panose="020B0609030804020204" pitchFamily="49" charset="0"/>
              </a:rPr>
              <a:t>.offset-4</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margin-left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40px</a:t>
            </a:r>
            <a:r>
              <a:rPr lang="de-AT" sz="1200" dirty="0">
                <a:solidFill>
                  <a:srgbClr val="D4D4D4"/>
                </a:solidFill>
                <a:latin typeface="Menlo" panose="020B0609030804020204" pitchFamily="49" charset="0"/>
              </a:rPr>
              <a:t>; }</a:t>
            </a:r>
          </a:p>
          <a:p>
            <a:r>
              <a:rPr lang="de-AT" sz="1200" dirty="0">
                <a:solidFill>
                  <a:srgbClr val="D7BA7D"/>
                </a:solidFill>
                <a:latin typeface="Menlo" panose="020B0609030804020204" pitchFamily="49" charset="0"/>
              </a:rPr>
              <a:t>.offset-5</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margin-left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50px</a:t>
            </a:r>
            <a:r>
              <a:rPr lang="de-AT" sz="1200" dirty="0">
                <a:solidFill>
                  <a:srgbClr val="D4D4D4"/>
                </a:solidFill>
                <a:latin typeface="Menlo" panose="020B0609030804020204" pitchFamily="49" charset="0"/>
              </a:rPr>
              <a:t>; }</a:t>
            </a:r>
          </a:p>
          <a:p>
            <a:r>
              <a:rPr lang="de-AT" sz="1200" dirty="0">
                <a:solidFill>
                  <a:srgbClr val="D7BA7D"/>
                </a:solidFill>
                <a:latin typeface="Menlo" panose="020B0609030804020204" pitchFamily="49" charset="0"/>
              </a:rPr>
              <a:t>.offset-6</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margin-left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60px</a:t>
            </a:r>
            <a:r>
              <a:rPr lang="de-AT" sz="1200" dirty="0">
                <a:solidFill>
                  <a:srgbClr val="D4D4D4"/>
                </a:solidFill>
                <a:latin typeface="Menlo" panose="020B0609030804020204" pitchFamily="49" charset="0"/>
              </a:rPr>
              <a:t>; }</a:t>
            </a:r>
          </a:p>
          <a:p>
            <a:r>
              <a:rPr lang="de-AT" sz="1200" dirty="0">
                <a:solidFill>
                  <a:srgbClr val="D7BA7D"/>
                </a:solidFill>
                <a:latin typeface="Menlo" panose="020B0609030804020204" pitchFamily="49" charset="0"/>
              </a:rPr>
              <a:t>.offset-7</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margin-left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70px</a:t>
            </a:r>
            <a:r>
              <a:rPr lang="de-AT" sz="1200" dirty="0">
                <a:solidFill>
                  <a:srgbClr val="D4D4D4"/>
                </a:solidFill>
                <a:latin typeface="Menlo" panose="020B0609030804020204" pitchFamily="49" charset="0"/>
              </a:rPr>
              <a:t>; }</a:t>
            </a:r>
          </a:p>
          <a:p>
            <a:r>
              <a:rPr lang="de-AT" sz="1200" dirty="0">
                <a:solidFill>
                  <a:srgbClr val="D7BA7D"/>
                </a:solidFill>
                <a:latin typeface="Menlo" panose="020B0609030804020204" pitchFamily="49" charset="0"/>
              </a:rPr>
              <a:t>.offset-8</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margin-left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80px</a:t>
            </a:r>
            <a:r>
              <a:rPr lang="de-AT" sz="1200" dirty="0">
                <a:solidFill>
                  <a:srgbClr val="D4D4D4"/>
                </a:solidFill>
                <a:latin typeface="Menlo" panose="020B0609030804020204" pitchFamily="49" charset="0"/>
              </a:rPr>
              <a:t>; }</a:t>
            </a:r>
          </a:p>
          <a:p>
            <a:r>
              <a:rPr lang="de-AT" sz="1200" dirty="0">
                <a:solidFill>
                  <a:srgbClr val="D7BA7D"/>
                </a:solidFill>
                <a:latin typeface="Menlo" panose="020B0609030804020204" pitchFamily="49" charset="0"/>
              </a:rPr>
              <a:t>.offset-9</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margin-left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90px</a:t>
            </a:r>
            <a:r>
              <a:rPr lang="de-AT" sz="1200" dirty="0">
                <a:solidFill>
                  <a:srgbClr val="D4D4D4"/>
                </a:solidFill>
                <a:latin typeface="Menlo" panose="020B0609030804020204" pitchFamily="49" charset="0"/>
              </a:rPr>
              <a:t>; }</a:t>
            </a:r>
          </a:p>
          <a:p>
            <a:r>
              <a:rPr lang="de-AT" sz="1200" dirty="0">
                <a:solidFill>
                  <a:srgbClr val="D7BA7D"/>
                </a:solidFill>
                <a:latin typeface="Menlo" panose="020B0609030804020204" pitchFamily="49" charset="0"/>
              </a:rPr>
              <a:t>.offset-10</a:t>
            </a:r>
            <a:r>
              <a:rPr lang="de-AT" sz="1200" dirty="0">
                <a:solidFill>
                  <a:srgbClr val="D4D4D4"/>
                </a:solidFill>
                <a:latin typeface="Menlo" panose="020B0609030804020204" pitchFamily="49" charset="0"/>
              </a:rPr>
              <a:t> { </a:t>
            </a:r>
            <a:r>
              <a:rPr lang="de-AT" sz="1200" dirty="0" err="1">
                <a:solidFill>
                  <a:srgbClr val="9CDCFE"/>
                </a:solidFill>
                <a:latin typeface="Menlo" panose="020B0609030804020204" pitchFamily="49" charset="0"/>
              </a:rPr>
              <a:t>margin-left</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100px</a:t>
            </a:r>
            <a:r>
              <a:rPr lang="de-AT" sz="1200" dirty="0">
                <a:solidFill>
                  <a:srgbClr val="D4D4D4"/>
                </a:solidFill>
                <a:latin typeface="Menlo" panose="020B0609030804020204" pitchFamily="49" charset="0"/>
              </a:rPr>
              <a:t>; }</a:t>
            </a:r>
            <a:endParaRPr lang="de-AT" sz="12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13417089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6851130-39F7-403F-AC20-98CA6643C9AC}"/>
              </a:ext>
            </a:extLst>
          </p:cNvPr>
          <p:cNvSpPr>
            <a:spLocks noGrp="1"/>
          </p:cNvSpPr>
          <p:nvPr>
            <p:ph type="body" sz="quarter" idx="14"/>
          </p:nvPr>
        </p:nvSpPr>
        <p:spPr>
          <a:xfrm>
            <a:off x="371114" y="1455738"/>
            <a:ext cx="5623061" cy="4996240"/>
          </a:xfrm>
        </p:spPr>
        <p:txBody>
          <a:bodyPr/>
          <a:lstStyle/>
          <a:p>
            <a:pPr marL="0" indent="0">
              <a:buNone/>
            </a:pPr>
            <a:r>
              <a:rPr lang="de-AT" dirty="0"/>
              <a:t>Individuelle Sass-Funktionen mit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function</a:t>
            </a:r>
            <a:r>
              <a:rPr lang="de-AT" dirty="0"/>
              <a:t> sind </a:t>
            </a:r>
            <a:r>
              <a:rPr lang="de-AT" dirty="0" err="1"/>
              <a:t>mixins</a:t>
            </a:r>
            <a:r>
              <a:rPr lang="de-AT" dirty="0"/>
              <a:t> sehr ähnlich, mit einem entscheidenden Unterschied: </a:t>
            </a:r>
            <a:r>
              <a:rPr lang="de-AT" dirty="0" err="1"/>
              <a:t>Mixins</a:t>
            </a:r>
            <a:r>
              <a:rPr lang="de-AT" dirty="0"/>
              <a:t> geben einen Codeabschnitt aus, Funktionen hingegen einen Rückgabewert. Dieser Wert kann jedem Sass-Datentyp entsprechen.</a:t>
            </a:r>
          </a:p>
          <a:p>
            <a:pPr marL="0" indent="0">
              <a:buNone/>
            </a:pPr>
            <a:r>
              <a:rPr lang="de-AT" dirty="0"/>
              <a:t>Datentypen in Sass</a:t>
            </a:r>
          </a:p>
          <a:p>
            <a:pPr>
              <a:buFontTx/>
              <a:buChar char="-"/>
            </a:pPr>
            <a:r>
              <a:rPr lang="de-AT" dirty="0"/>
              <a:t>Zahlenwerte (</a:t>
            </a:r>
            <a:r>
              <a:rPr lang="de-AT" b="1" dirty="0">
                <a:solidFill>
                  <a:srgbClr val="0070C0"/>
                </a:solidFill>
                <a:latin typeface="Consolas" panose="020B0609020204030204" pitchFamily="49" charset="0"/>
              </a:rPr>
              <a:t>25</a:t>
            </a:r>
            <a:r>
              <a:rPr lang="de-AT" dirty="0"/>
              <a:t>, </a:t>
            </a:r>
            <a:r>
              <a:rPr lang="de-AT" b="1" dirty="0">
                <a:solidFill>
                  <a:srgbClr val="0070C0"/>
                </a:solidFill>
                <a:latin typeface="Consolas" panose="020B0609020204030204" pitchFamily="49" charset="0"/>
              </a:rPr>
              <a:t>1.5</a:t>
            </a:r>
            <a:r>
              <a:rPr lang="de-AT" dirty="0"/>
              <a:t>, </a:t>
            </a:r>
            <a:r>
              <a:rPr lang="de-AT" b="1" dirty="0">
                <a:solidFill>
                  <a:srgbClr val="0070C0"/>
                </a:solidFill>
                <a:latin typeface="Consolas" panose="020B0609020204030204" pitchFamily="49" charset="0"/>
              </a:rPr>
              <a:t>30px</a:t>
            </a:r>
            <a:r>
              <a:rPr lang="de-AT" dirty="0"/>
              <a:t>)</a:t>
            </a:r>
          </a:p>
          <a:p>
            <a:pPr>
              <a:buFontTx/>
              <a:buChar char="-"/>
            </a:pPr>
            <a:r>
              <a:rPr lang="de-AT" dirty="0"/>
              <a:t>Text-Strings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foo</a:t>
            </a:r>
            <a:r>
              <a:rPr lang="de-AT" b="1" dirty="0">
                <a:solidFill>
                  <a:srgbClr val="0070C0"/>
                </a:solidFill>
                <a:latin typeface="Consolas" panose="020B0609020204030204" pitchFamily="49" charset="0"/>
              </a:rPr>
              <a:t>"</a:t>
            </a:r>
            <a:r>
              <a:rPr lang="de-AT" dirty="0"/>
              <a:t>, </a:t>
            </a:r>
            <a:r>
              <a:rPr lang="de-AT" b="1" dirty="0">
                <a:solidFill>
                  <a:srgbClr val="0070C0"/>
                </a:solidFill>
                <a:latin typeface="Consolas" panose="020B0609020204030204" pitchFamily="49" charset="0"/>
              </a:rPr>
              <a:t>'bar'</a:t>
            </a:r>
            <a:r>
              <a:rPr lang="de-AT" dirty="0"/>
              <a:t>, </a:t>
            </a:r>
            <a:r>
              <a:rPr lang="de-AT" b="1" dirty="0" err="1">
                <a:solidFill>
                  <a:srgbClr val="0070C0"/>
                </a:solidFill>
                <a:latin typeface="Consolas" panose="020B0609020204030204" pitchFamily="49" charset="0"/>
              </a:rPr>
              <a:t>baz</a:t>
            </a:r>
            <a:r>
              <a:rPr lang="de-AT" dirty="0"/>
              <a:t>)</a:t>
            </a:r>
          </a:p>
          <a:p>
            <a:pPr>
              <a:buFontTx/>
              <a:buChar char="-"/>
            </a:pPr>
            <a:r>
              <a:rPr lang="de-AT" dirty="0"/>
              <a:t>Farben (</a:t>
            </a:r>
            <a:r>
              <a:rPr lang="de-AT" b="1" dirty="0">
                <a:solidFill>
                  <a:srgbClr val="0070C0"/>
                </a:solidFill>
                <a:latin typeface="Consolas" panose="020B0609020204030204" pitchFamily="49" charset="0"/>
              </a:rPr>
              <a:t>#ff00ff</a:t>
            </a:r>
            <a:r>
              <a:rPr lang="de-AT" dirty="0"/>
              <a:t>, </a:t>
            </a:r>
            <a:r>
              <a:rPr lang="de-AT" b="1" dirty="0" err="1">
                <a:solidFill>
                  <a:srgbClr val="0070C0"/>
                </a:solidFill>
                <a:latin typeface="Consolas" panose="020B0609020204030204" pitchFamily="49" charset="0"/>
              </a:rPr>
              <a:t>rgba</a:t>
            </a:r>
            <a:r>
              <a:rPr lang="de-AT" b="1" dirty="0">
                <a:solidFill>
                  <a:srgbClr val="0070C0"/>
                </a:solidFill>
                <a:latin typeface="Consolas" panose="020B0609020204030204" pitchFamily="49" charset="0"/>
              </a:rPr>
              <a:t>(255,0,123,0.5)</a:t>
            </a:r>
            <a:r>
              <a:rPr lang="de-AT" dirty="0"/>
              <a:t>)</a:t>
            </a:r>
          </a:p>
          <a:p>
            <a:pPr>
              <a:buFontTx/>
              <a:buChar char="-"/>
            </a:pPr>
            <a:r>
              <a:rPr lang="de-AT" dirty="0" err="1"/>
              <a:t>Boolsche</a:t>
            </a:r>
            <a:r>
              <a:rPr lang="de-AT" dirty="0"/>
              <a:t> Wert (</a:t>
            </a:r>
            <a:r>
              <a:rPr lang="de-AT" b="1" dirty="0" err="1">
                <a:solidFill>
                  <a:srgbClr val="0070C0"/>
                </a:solidFill>
                <a:latin typeface="Consolas" panose="020B0609020204030204" pitchFamily="49" charset="0"/>
              </a:rPr>
              <a:t>true</a:t>
            </a:r>
            <a:r>
              <a:rPr lang="de-AT" dirty="0"/>
              <a:t> oder </a:t>
            </a:r>
            <a:r>
              <a:rPr lang="de-AT" b="1" dirty="0" err="1">
                <a:solidFill>
                  <a:srgbClr val="0070C0"/>
                </a:solidFill>
                <a:latin typeface="Consolas" panose="020B0609020204030204" pitchFamily="49" charset="0"/>
              </a:rPr>
              <a:t>false</a:t>
            </a:r>
            <a:r>
              <a:rPr lang="de-AT" dirty="0"/>
              <a:t>)</a:t>
            </a:r>
          </a:p>
          <a:p>
            <a:pPr>
              <a:buFontTx/>
              <a:buChar char="-"/>
            </a:pPr>
            <a:r>
              <a:rPr lang="de-AT" dirty="0"/>
              <a:t>Werte-Listen (</a:t>
            </a:r>
            <a:r>
              <a:rPr lang="de-AT" b="1" dirty="0">
                <a:solidFill>
                  <a:srgbClr val="0070C0"/>
                </a:solidFill>
                <a:latin typeface="Consolas" panose="020B0609020204030204" pitchFamily="49" charset="0"/>
              </a:rPr>
              <a:t>10px</a:t>
            </a:r>
            <a:r>
              <a:rPr lang="de-AT" dirty="0"/>
              <a:t> </a:t>
            </a:r>
            <a:r>
              <a:rPr lang="de-AT" b="1" dirty="0">
                <a:solidFill>
                  <a:srgbClr val="0070C0"/>
                </a:solidFill>
                <a:latin typeface="Consolas" panose="020B0609020204030204" pitchFamily="49" charset="0"/>
              </a:rPr>
              <a:t>20px</a:t>
            </a:r>
            <a:r>
              <a:rPr lang="de-AT" dirty="0"/>
              <a:t> oder </a:t>
            </a:r>
            <a:r>
              <a:rPr lang="de-AT" b="1" dirty="0" err="1">
                <a:solidFill>
                  <a:srgbClr val="0070C0"/>
                </a:solidFill>
                <a:latin typeface="Consolas" panose="020B0609020204030204" pitchFamily="49" charset="0"/>
              </a:rPr>
              <a:t>Helvetica</a:t>
            </a:r>
            <a:r>
              <a:rPr lang="de-AT" b="1" dirty="0">
                <a:solidFill>
                  <a:srgbClr val="0070C0"/>
                </a:solidFill>
                <a:latin typeface="Consolas" panose="020B0609020204030204" pitchFamily="49" charset="0"/>
              </a:rPr>
              <a:t>, Arial, </a:t>
            </a:r>
            <a:r>
              <a:rPr lang="de-AT" b="1" dirty="0" err="1">
                <a:solidFill>
                  <a:srgbClr val="0070C0"/>
                </a:solidFill>
                <a:latin typeface="Consolas" panose="020B0609020204030204" pitchFamily="49" charset="0"/>
              </a:rPr>
              <a:t>sans-serif</a:t>
            </a:r>
            <a:r>
              <a:rPr lang="de-AT" dirty="0"/>
              <a:t>)</a:t>
            </a:r>
          </a:p>
          <a:p>
            <a:pPr>
              <a:buFontTx/>
              <a:buChar char="-"/>
            </a:pPr>
            <a:r>
              <a:rPr lang="de-AT" dirty="0" err="1"/>
              <a:t>Maps</a:t>
            </a:r>
            <a:r>
              <a:rPr lang="de-AT" dirty="0"/>
              <a:t> ((</a:t>
            </a:r>
            <a:r>
              <a:rPr lang="de-AT" b="1" dirty="0">
                <a:solidFill>
                  <a:srgbClr val="0070C0"/>
                </a:solidFill>
                <a:latin typeface="Consolas" panose="020B0609020204030204" pitchFamily="49" charset="0"/>
              </a:rPr>
              <a:t>schluessel1: wert1, schlüssel2: wert2</a:t>
            </a:r>
            <a:r>
              <a:rPr lang="de-AT" dirty="0"/>
              <a:t>))</a:t>
            </a:r>
          </a:p>
          <a:p>
            <a:pPr marL="0" indent="0">
              <a:buNone/>
            </a:pPr>
            <a:r>
              <a:rPr lang="de-AT" dirty="0"/>
              <a:t>Funktionen werden mit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function</a:t>
            </a:r>
            <a:r>
              <a:rPr lang="de-AT" dirty="0"/>
              <a:t> eingeleitet. Es folgt der Name der Funktion, im folgenden </a:t>
            </a:r>
            <a:r>
              <a:rPr lang="de-AT" dirty="0" err="1"/>
              <a:t>beispiel</a:t>
            </a:r>
            <a:r>
              <a:rPr lang="de-AT" dirty="0"/>
              <a:t> </a:t>
            </a:r>
            <a:r>
              <a:rPr lang="de-AT" b="1" dirty="0" err="1">
                <a:solidFill>
                  <a:srgbClr val="0070C0"/>
                </a:solidFill>
                <a:latin typeface="Consolas" panose="020B0609020204030204" pitchFamily="49" charset="0"/>
              </a:rPr>
              <a:t>multiply</a:t>
            </a:r>
            <a:r>
              <a:rPr lang="de-AT" b="1" dirty="0">
                <a:solidFill>
                  <a:srgbClr val="0070C0"/>
                </a:solidFill>
                <a:latin typeface="Consolas" panose="020B0609020204030204" pitchFamily="49" charset="0"/>
              </a:rPr>
              <a:t>-a-</a:t>
            </a:r>
            <a:r>
              <a:rPr lang="de-AT" b="1" dirty="0" err="1">
                <a:solidFill>
                  <a:srgbClr val="0070C0"/>
                </a:solidFill>
                <a:latin typeface="Consolas" panose="020B0609020204030204" pitchFamily="49" charset="0"/>
              </a:rPr>
              <a:t>with</a:t>
            </a:r>
            <a:r>
              <a:rPr lang="de-AT" b="1" dirty="0">
                <a:solidFill>
                  <a:srgbClr val="0070C0"/>
                </a:solidFill>
                <a:latin typeface="Consolas" panose="020B0609020204030204" pitchFamily="49" charset="0"/>
              </a:rPr>
              <a:t>-b</a:t>
            </a:r>
            <a:r>
              <a:rPr lang="de-AT" dirty="0"/>
              <a:t>. Zwischen den runden Klammern werden – wie bei </a:t>
            </a:r>
            <a:r>
              <a:rPr lang="de-AT" dirty="0" err="1"/>
              <a:t>Mixins</a:t>
            </a:r>
            <a:r>
              <a:rPr lang="de-AT" dirty="0"/>
              <a:t> – die Argumente notiert. Zwischen den geschwungenen Klammern folgt der Inhalt der Funktion, hier werden die Argumente benutzt. mit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return</a:t>
            </a:r>
            <a:r>
              <a:rPr lang="de-AT" dirty="0"/>
              <a:t> wird der Wert der Funktion zurückgegeben. Je nachdem was in einer Funktion geschieht, kann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return</a:t>
            </a:r>
            <a:r>
              <a:rPr lang="de-AT" dirty="0"/>
              <a:t> unterschiedliche Werte annehmen.</a:t>
            </a:r>
          </a:p>
        </p:txBody>
      </p:sp>
      <p:sp>
        <p:nvSpPr>
          <p:cNvPr id="3" name="Titel 2">
            <a:extLst>
              <a:ext uri="{FF2B5EF4-FFF2-40B4-BE49-F238E27FC236}">
                <a16:creationId xmlns:a16="http://schemas.microsoft.com/office/drawing/2014/main" id="{65A95449-5930-4983-A056-C3A98EAAE497}"/>
              </a:ext>
            </a:extLst>
          </p:cNvPr>
          <p:cNvSpPr>
            <a:spLocks noGrp="1"/>
          </p:cNvSpPr>
          <p:nvPr>
            <p:ph type="title"/>
          </p:nvPr>
        </p:nvSpPr>
        <p:spPr/>
        <p:txBody>
          <a:bodyPr/>
          <a:lstStyle/>
          <a:p>
            <a:r>
              <a:rPr lang="de-AT" dirty="0"/>
              <a:t>@</a:t>
            </a:r>
            <a:r>
              <a:rPr lang="de-AT" dirty="0" err="1"/>
              <a:t>function</a:t>
            </a:r>
            <a:endParaRPr lang="de-AT" dirty="0"/>
          </a:p>
        </p:txBody>
      </p:sp>
      <p:sp>
        <p:nvSpPr>
          <p:cNvPr id="4" name="Rechteck 3">
            <a:extLst>
              <a:ext uri="{FF2B5EF4-FFF2-40B4-BE49-F238E27FC236}">
                <a16:creationId xmlns:a16="http://schemas.microsoft.com/office/drawing/2014/main" id="{4FF6CF6F-C923-6E41-912D-726A7C04F29E}"/>
              </a:ext>
            </a:extLst>
          </p:cNvPr>
          <p:cNvSpPr/>
          <p:nvPr/>
        </p:nvSpPr>
        <p:spPr>
          <a:xfrm>
            <a:off x="8281987" y="2703016"/>
            <a:ext cx="3910013" cy="4154984"/>
          </a:xfrm>
          <a:prstGeom prst="rect">
            <a:avLst/>
          </a:prstGeom>
          <a:solidFill>
            <a:schemeClr val="bg2">
              <a:lumMod val="25000"/>
            </a:schemeClr>
          </a:solidFill>
        </p:spPr>
        <p:txBody>
          <a:bodyPr wrap="square">
            <a:spAutoFit/>
          </a:bodyPr>
          <a:lstStyle/>
          <a:p>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function</a:t>
            </a:r>
            <a:r>
              <a:rPr lang="de-AT" sz="1200" dirty="0">
                <a:solidFill>
                  <a:srgbClr val="D4D4D4"/>
                </a:solidFill>
                <a:latin typeface="Menlo" panose="020B0609030804020204" pitchFamily="49" charset="0"/>
              </a:rPr>
              <a:t> </a:t>
            </a:r>
            <a:r>
              <a:rPr lang="de-AT" sz="1200" dirty="0">
                <a:solidFill>
                  <a:srgbClr val="DCDCAA"/>
                </a:solidFill>
                <a:latin typeface="Menlo" panose="020B0609030804020204" pitchFamily="49" charset="0"/>
              </a:rPr>
              <a:t>color-</a:t>
            </a:r>
            <a:r>
              <a:rPr lang="de-AT" sz="1200" dirty="0" err="1">
                <a:solidFill>
                  <a:srgbClr val="DCDCAA"/>
                </a:solidFill>
                <a:latin typeface="Menlo" panose="020B0609030804020204" pitchFamily="49" charset="0"/>
              </a:rPr>
              <a:t>theme</a:t>
            </a:r>
            <a:r>
              <a:rPr lang="de-AT" sz="1200" dirty="0">
                <a:solidFill>
                  <a:srgbClr val="D4D4D4"/>
                </a:solidFill>
                <a:latin typeface="Menlo" panose="020B0609030804020204" pitchFamily="49" charset="0"/>
              </a:rPr>
              <a:t>(</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color</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if</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color</a:t>
            </a:r>
            <a:r>
              <a:rPr lang="de-AT" sz="1200" dirty="0">
                <a:solidFill>
                  <a:srgbClr val="D4D4D4"/>
                </a:solidFill>
                <a:latin typeface="Menlo" panose="020B0609030804020204" pitchFamily="49" charset="0"/>
              </a:rPr>
              <a:t> == spring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return</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lime</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else</a:t>
            </a:r>
            <a:r>
              <a:rPr lang="de-AT" sz="1200" dirty="0">
                <a:solidFill>
                  <a:srgbClr val="C586C0"/>
                </a:solidFill>
                <a:latin typeface="Menlo" panose="020B0609030804020204" pitchFamily="49" charset="0"/>
              </a:rPr>
              <a:t> </a:t>
            </a:r>
            <a:r>
              <a:rPr lang="de-AT" sz="1200" dirty="0" err="1">
                <a:solidFill>
                  <a:srgbClr val="C586C0"/>
                </a:solidFill>
                <a:latin typeface="Menlo" panose="020B0609030804020204" pitchFamily="49" charset="0"/>
              </a:rPr>
              <a:t>if</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color</a:t>
            </a:r>
            <a:r>
              <a:rPr lang="de-AT" sz="1200" dirty="0">
                <a:solidFill>
                  <a:srgbClr val="D4D4D4"/>
                </a:solidFill>
                <a:latin typeface="Menlo" panose="020B0609030804020204" pitchFamily="49" charset="0"/>
              </a:rPr>
              <a:t> == </a:t>
            </a:r>
            <a:r>
              <a:rPr lang="de-AT" sz="1200" dirty="0" err="1">
                <a:solidFill>
                  <a:srgbClr val="D4D4D4"/>
                </a:solidFill>
                <a:latin typeface="Menlo" panose="020B0609030804020204" pitchFamily="49" charset="0"/>
              </a:rPr>
              <a:t>summer</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return</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tomato</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else</a:t>
            </a:r>
            <a:r>
              <a:rPr lang="de-AT" sz="1200" dirty="0">
                <a:solidFill>
                  <a:srgbClr val="C586C0"/>
                </a:solidFill>
                <a:latin typeface="Menlo" panose="020B0609030804020204" pitchFamily="49" charset="0"/>
              </a:rPr>
              <a:t> </a:t>
            </a:r>
            <a:r>
              <a:rPr lang="de-AT" sz="1200" dirty="0" err="1">
                <a:solidFill>
                  <a:srgbClr val="C586C0"/>
                </a:solidFill>
                <a:latin typeface="Menlo" panose="020B0609030804020204" pitchFamily="49" charset="0"/>
              </a:rPr>
              <a:t>if</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color</a:t>
            </a:r>
            <a:r>
              <a:rPr lang="de-AT" sz="1200" dirty="0">
                <a:solidFill>
                  <a:srgbClr val="D4D4D4"/>
                </a:solidFill>
                <a:latin typeface="Menlo" panose="020B0609030804020204" pitchFamily="49" charset="0"/>
              </a:rPr>
              <a:t> == </a:t>
            </a:r>
            <a:r>
              <a:rPr lang="de-AT" sz="1200" dirty="0" err="1">
                <a:solidFill>
                  <a:srgbClr val="D4D4D4"/>
                </a:solidFill>
                <a:latin typeface="Menlo" panose="020B0609030804020204" pitchFamily="49" charset="0"/>
              </a:rPr>
              <a:t>autumn</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return</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gold</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else</a:t>
            </a:r>
            <a:r>
              <a:rPr lang="de-AT" sz="1200" dirty="0">
                <a:solidFill>
                  <a:srgbClr val="C586C0"/>
                </a:solidFill>
                <a:latin typeface="Menlo" panose="020B0609030804020204" pitchFamily="49" charset="0"/>
              </a:rPr>
              <a:t> </a:t>
            </a:r>
            <a:r>
              <a:rPr lang="de-AT" sz="1200" dirty="0" err="1">
                <a:solidFill>
                  <a:srgbClr val="C586C0"/>
                </a:solidFill>
                <a:latin typeface="Menlo" panose="020B0609030804020204" pitchFamily="49" charset="0"/>
              </a:rPr>
              <a:t>if</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t>
            </a:r>
            <a:r>
              <a:rPr lang="de-AT" sz="1200" dirty="0" err="1">
                <a:solidFill>
                  <a:srgbClr val="9CDCFE"/>
                </a:solidFill>
                <a:latin typeface="Menlo" panose="020B0609030804020204" pitchFamily="49" charset="0"/>
              </a:rPr>
              <a:t>color</a:t>
            </a:r>
            <a:r>
              <a:rPr lang="de-AT" sz="1200" dirty="0">
                <a:solidFill>
                  <a:srgbClr val="D4D4D4"/>
                </a:solidFill>
                <a:latin typeface="Menlo" panose="020B0609030804020204" pitchFamily="49" charset="0"/>
              </a:rPr>
              <a:t> == </a:t>
            </a:r>
            <a:r>
              <a:rPr lang="de-AT" sz="1200" dirty="0" err="1">
                <a:solidFill>
                  <a:srgbClr val="D4D4D4"/>
                </a:solidFill>
                <a:latin typeface="Menlo" panose="020B0609030804020204" pitchFamily="49" charset="0"/>
              </a:rPr>
              <a:t>winter</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return</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cyan</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a:t>
            </a:r>
          </a:p>
          <a:p>
            <a:r>
              <a:rPr lang="de-AT" sz="1200" dirty="0">
                <a:solidFill>
                  <a:srgbClr val="D7BA7D"/>
                </a:solidFill>
                <a:latin typeface="Menlo" panose="020B0609030804020204" pitchFamily="49" charset="0"/>
              </a:rPr>
              <a:t>div</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background</a:t>
            </a:r>
            <a:r>
              <a:rPr lang="de-AT" sz="1200" dirty="0">
                <a:solidFill>
                  <a:srgbClr val="D4D4D4"/>
                </a:solidFill>
                <a:latin typeface="Menlo" panose="020B0609030804020204" pitchFamily="49" charset="0"/>
              </a:rPr>
              <a:t>: </a:t>
            </a:r>
            <a:r>
              <a:rPr lang="de-AT" sz="1200" dirty="0">
                <a:solidFill>
                  <a:srgbClr val="DCDCAA"/>
                </a:solidFill>
                <a:latin typeface="Menlo" panose="020B0609030804020204" pitchFamily="49" charset="0"/>
              </a:rPr>
              <a:t>color-</a:t>
            </a:r>
            <a:r>
              <a:rPr lang="de-AT" sz="1200" dirty="0" err="1">
                <a:solidFill>
                  <a:srgbClr val="DCDCAA"/>
                </a:solidFill>
                <a:latin typeface="Menlo" panose="020B0609030804020204" pitchFamily="49" charset="0"/>
              </a:rPr>
              <a:t>theme</a:t>
            </a:r>
            <a:r>
              <a:rPr lang="de-AT" sz="1200" dirty="0">
                <a:solidFill>
                  <a:srgbClr val="D4D4D4"/>
                </a:solidFill>
                <a:latin typeface="Menlo" panose="020B0609030804020204" pitchFamily="49" charset="0"/>
              </a:rPr>
              <a:t>(</a:t>
            </a:r>
            <a:r>
              <a:rPr lang="de-AT" sz="1200" dirty="0" err="1">
                <a:solidFill>
                  <a:srgbClr val="9CDCFE"/>
                </a:solidFill>
                <a:latin typeface="Menlo" panose="020B0609030804020204" pitchFamily="49" charset="0"/>
              </a:rPr>
              <a:t>autumn</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6A9955"/>
                </a:solidFill>
                <a:latin typeface="Menlo" panose="020B0609030804020204" pitchFamily="49" charset="0"/>
              </a:rPr>
              <a:t>// kompiliert zu</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div</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background</a:t>
            </a:r>
            <a:r>
              <a:rPr lang="de-AT" sz="1200" dirty="0">
                <a:solidFill>
                  <a:srgbClr val="D4D4D4"/>
                </a:solidFill>
                <a:latin typeface="Menlo" panose="020B0609030804020204" pitchFamily="49" charset="0"/>
              </a:rPr>
              <a:t>: </a:t>
            </a:r>
            <a:r>
              <a:rPr lang="de-AT" sz="1200" dirty="0" err="1">
                <a:solidFill>
                  <a:srgbClr val="CE9178"/>
                </a:solidFill>
                <a:latin typeface="Menlo" panose="020B0609030804020204" pitchFamily="49" charset="0"/>
              </a:rPr>
              <a:t>gold</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p:txBody>
      </p:sp>
      <p:sp>
        <p:nvSpPr>
          <p:cNvPr id="5" name="Rechteck 4">
            <a:extLst>
              <a:ext uri="{FF2B5EF4-FFF2-40B4-BE49-F238E27FC236}">
                <a16:creationId xmlns:a16="http://schemas.microsoft.com/office/drawing/2014/main" id="{CD705B25-7661-3546-9994-8294455CBCC3}"/>
              </a:ext>
            </a:extLst>
          </p:cNvPr>
          <p:cNvSpPr/>
          <p:nvPr/>
        </p:nvSpPr>
        <p:spPr>
          <a:xfrm>
            <a:off x="6197827" y="187597"/>
            <a:ext cx="3910013" cy="2308324"/>
          </a:xfrm>
          <a:prstGeom prst="rect">
            <a:avLst/>
          </a:prstGeom>
          <a:solidFill>
            <a:schemeClr val="bg2">
              <a:lumMod val="25000"/>
            </a:schemeClr>
          </a:solidFill>
        </p:spPr>
        <p:txBody>
          <a:bodyPr wrap="square">
            <a:spAutoFit/>
          </a:bodyPr>
          <a:lstStyle/>
          <a:p>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function</a:t>
            </a:r>
            <a:r>
              <a:rPr lang="de-AT" sz="1200" dirty="0">
                <a:solidFill>
                  <a:srgbClr val="D4D4D4"/>
                </a:solidFill>
                <a:latin typeface="Menlo" panose="020B0609030804020204" pitchFamily="49" charset="0"/>
              </a:rPr>
              <a:t> </a:t>
            </a:r>
            <a:r>
              <a:rPr lang="de-AT" sz="1200" dirty="0" err="1">
                <a:solidFill>
                  <a:srgbClr val="DCDCAA"/>
                </a:solidFill>
                <a:latin typeface="Menlo" panose="020B0609030804020204" pitchFamily="49" charset="0"/>
              </a:rPr>
              <a:t>multiply</a:t>
            </a:r>
            <a:r>
              <a:rPr lang="de-AT" sz="1200" dirty="0">
                <a:solidFill>
                  <a:srgbClr val="DCDCAA"/>
                </a:solidFill>
                <a:latin typeface="Menlo" panose="020B0609030804020204" pitchFamily="49" charset="0"/>
              </a:rPr>
              <a:t>-a-</a:t>
            </a:r>
            <a:r>
              <a:rPr lang="de-AT" sz="1200" dirty="0" err="1">
                <a:solidFill>
                  <a:srgbClr val="DCDCAA"/>
                </a:solidFill>
                <a:latin typeface="Menlo" panose="020B0609030804020204" pitchFamily="49" charset="0"/>
              </a:rPr>
              <a:t>with</a:t>
            </a:r>
            <a:r>
              <a:rPr lang="de-AT" sz="1200" dirty="0">
                <a:solidFill>
                  <a:srgbClr val="DCDCAA"/>
                </a:solidFill>
                <a:latin typeface="Menlo" panose="020B0609030804020204" pitchFamily="49" charset="0"/>
              </a:rPr>
              <a:t>-b</a:t>
            </a:r>
            <a:r>
              <a:rPr lang="de-AT" sz="1200" dirty="0">
                <a:solidFill>
                  <a:srgbClr val="D4D4D4"/>
                </a:solidFill>
                <a:latin typeface="Menlo" panose="020B0609030804020204" pitchFamily="49" charset="0"/>
              </a:rPr>
              <a:t>(</a:t>
            </a:r>
            <a:r>
              <a:rPr lang="de-AT" sz="1200" dirty="0">
                <a:solidFill>
                  <a:srgbClr val="9CDCFE"/>
                </a:solidFill>
                <a:latin typeface="Menlo" panose="020B0609030804020204" pitchFamily="49" charset="0"/>
              </a:rPr>
              <a:t>$a</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$b</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a:solidFill>
                  <a:srgbClr val="C586C0"/>
                </a:solidFill>
                <a:latin typeface="Menlo" panose="020B0609030804020204" pitchFamily="49" charset="0"/>
              </a:rPr>
              <a:t>@</a:t>
            </a:r>
            <a:r>
              <a:rPr lang="de-AT" sz="1200" dirty="0" err="1">
                <a:solidFill>
                  <a:srgbClr val="C586C0"/>
                </a:solidFill>
                <a:latin typeface="Menlo" panose="020B0609030804020204" pitchFamily="49" charset="0"/>
              </a:rPr>
              <a:t>return</a:t>
            </a:r>
            <a:r>
              <a:rPr lang="de-AT" sz="1200" dirty="0">
                <a:solidFill>
                  <a:srgbClr val="D4D4D4"/>
                </a:solidFill>
                <a:latin typeface="Menlo" panose="020B0609030804020204" pitchFamily="49" charset="0"/>
              </a:rPr>
              <a:t> </a:t>
            </a:r>
            <a:r>
              <a:rPr lang="de-AT" sz="1200" dirty="0">
                <a:solidFill>
                  <a:srgbClr val="9CDCFE"/>
                </a:solidFill>
                <a:latin typeface="Menlo" panose="020B0609030804020204" pitchFamily="49" charset="0"/>
              </a:rPr>
              <a:t>$a</a:t>
            </a:r>
            <a:r>
              <a:rPr lang="de-AT" sz="1200" dirty="0">
                <a:solidFill>
                  <a:srgbClr val="D4D4D4"/>
                </a:solidFill>
                <a:latin typeface="Menlo" panose="020B0609030804020204" pitchFamily="49" charset="0"/>
              </a:rPr>
              <a:t> * </a:t>
            </a:r>
            <a:r>
              <a:rPr lang="de-AT" sz="1200" dirty="0">
                <a:solidFill>
                  <a:srgbClr val="9CDCFE"/>
                </a:solidFill>
                <a:latin typeface="Menlo" panose="020B0609030804020204" pitchFamily="49" charset="0"/>
              </a:rPr>
              <a:t>$b</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D7BA7D"/>
                </a:solidFill>
                <a:latin typeface="Menlo" panose="020B0609030804020204" pitchFamily="49" charset="0"/>
              </a:rPr>
              <a:t>div</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err="1">
                <a:solidFill>
                  <a:srgbClr val="DCDCAA"/>
                </a:solidFill>
                <a:latin typeface="Menlo" panose="020B0609030804020204" pitchFamily="49" charset="0"/>
              </a:rPr>
              <a:t>multiply</a:t>
            </a:r>
            <a:r>
              <a:rPr lang="de-AT" sz="1200" dirty="0">
                <a:solidFill>
                  <a:srgbClr val="DCDCAA"/>
                </a:solidFill>
                <a:latin typeface="Menlo" panose="020B0609030804020204" pitchFamily="49" charset="0"/>
              </a:rPr>
              <a:t>-a-</a:t>
            </a:r>
            <a:r>
              <a:rPr lang="de-AT" sz="1200" dirty="0" err="1">
                <a:solidFill>
                  <a:srgbClr val="DCDCAA"/>
                </a:solidFill>
                <a:latin typeface="Menlo" panose="020B0609030804020204" pitchFamily="49" charset="0"/>
              </a:rPr>
              <a:t>with</a:t>
            </a:r>
            <a:r>
              <a:rPr lang="de-AT" sz="1200" dirty="0">
                <a:solidFill>
                  <a:srgbClr val="DCDCAA"/>
                </a:solidFill>
                <a:latin typeface="Menlo" panose="020B0609030804020204" pitchFamily="49" charset="0"/>
              </a:rPr>
              <a:t>-b</a:t>
            </a:r>
            <a:r>
              <a:rPr lang="de-AT" sz="1200" dirty="0">
                <a:solidFill>
                  <a:srgbClr val="D4D4D4"/>
                </a:solidFill>
                <a:latin typeface="Menlo" panose="020B0609030804020204" pitchFamily="49" charset="0"/>
              </a:rPr>
              <a:t>(</a:t>
            </a:r>
            <a:r>
              <a:rPr lang="de-AT" sz="1200" dirty="0">
                <a:solidFill>
                  <a:srgbClr val="B5CEA8"/>
                </a:solidFill>
                <a:latin typeface="Menlo" panose="020B0609030804020204" pitchFamily="49" charset="0"/>
              </a:rPr>
              <a:t>2px</a:t>
            </a:r>
            <a:r>
              <a:rPr lang="de-AT" sz="1200" dirty="0">
                <a:solidFill>
                  <a:srgbClr val="D4D4D4"/>
                </a:solidFill>
                <a:latin typeface="Menlo" panose="020B0609030804020204" pitchFamily="49" charset="0"/>
              </a:rPr>
              <a:t>,</a:t>
            </a:r>
            <a:r>
              <a:rPr lang="de-AT" sz="1200" dirty="0">
                <a:solidFill>
                  <a:srgbClr val="B5CEA8"/>
                </a:solidFill>
                <a:latin typeface="Menlo" panose="020B0609030804020204" pitchFamily="49" charset="0"/>
              </a:rPr>
              <a:t>7</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a:p>
            <a:br>
              <a:rPr lang="de-AT" sz="1200" dirty="0">
                <a:solidFill>
                  <a:srgbClr val="D4D4D4"/>
                </a:solidFill>
                <a:latin typeface="Menlo" panose="020B0609030804020204" pitchFamily="49" charset="0"/>
              </a:rPr>
            </a:br>
            <a:r>
              <a:rPr lang="de-AT" sz="1200" dirty="0">
                <a:solidFill>
                  <a:srgbClr val="6A9955"/>
                </a:solidFill>
                <a:latin typeface="Menlo" panose="020B0609030804020204" pitchFamily="49" charset="0"/>
              </a:rPr>
              <a:t>//kompiliert zu</a:t>
            </a:r>
            <a:endParaRPr lang="de-AT" sz="1200" dirty="0">
              <a:solidFill>
                <a:srgbClr val="D4D4D4"/>
              </a:solidFill>
              <a:latin typeface="Menlo" panose="020B0609030804020204" pitchFamily="49" charset="0"/>
            </a:endParaRPr>
          </a:p>
          <a:p>
            <a:r>
              <a:rPr lang="de-AT" sz="1200" dirty="0">
                <a:solidFill>
                  <a:srgbClr val="D7BA7D"/>
                </a:solidFill>
                <a:latin typeface="Menlo" panose="020B0609030804020204" pitchFamily="49" charset="0"/>
              </a:rPr>
              <a:t>div</a:t>
            </a:r>
            <a:r>
              <a:rPr lang="de-AT" sz="1200" dirty="0">
                <a:solidFill>
                  <a:srgbClr val="D4D4D4"/>
                </a:solidFill>
                <a:latin typeface="Menlo" panose="020B0609030804020204" pitchFamily="49" charset="0"/>
              </a:rPr>
              <a:t> {</a:t>
            </a:r>
          </a:p>
          <a:p>
            <a:r>
              <a:rPr lang="de-AT" sz="1200" dirty="0">
                <a:solidFill>
                  <a:srgbClr val="D4D4D4"/>
                </a:solidFill>
                <a:latin typeface="Menlo" panose="020B0609030804020204" pitchFamily="49" charset="0"/>
              </a:rPr>
              <a:t>    </a:t>
            </a:r>
            <a:r>
              <a:rPr lang="de-AT" sz="1200" dirty="0" err="1">
                <a:solidFill>
                  <a:srgbClr val="9CDCFE"/>
                </a:solidFill>
                <a:latin typeface="Menlo" panose="020B0609030804020204" pitchFamily="49" charset="0"/>
              </a:rPr>
              <a:t>width</a:t>
            </a:r>
            <a:r>
              <a:rPr lang="de-AT" sz="1200" dirty="0">
                <a:solidFill>
                  <a:srgbClr val="D4D4D4"/>
                </a:solidFill>
                <a:latin typeface="Menlo" panose="020B0609030804020204" pitchFamily="49" charset="0"/>
              </a:rPr>
              <a:t>: </a:t>
            </a:r>
            <a:r>
              <a:rPr lang="de-AT" sz="1200" dirty="0">
                <a:solidFill>
                  <a:srgbClr val="B5CEA8"/>
                </a:solidFill>
                <a:latin typeface="Menlo" panose="020B0609030804020204" pitchFamily="49" charset="0"/>
              </a:rPr>
              <a:t>14px</a:t>
            </a:r>
            <a:r>
              <a:rPr lang="de-AT" sz="1200" dirty="0">
                <a:solidFill>
                  <a:srgbClr val="D4D4D4"/>
                </a:solidFill>
                <a:latin typeface="Menlo" panose="020B0609030804020204" pitchFamily="49" charset="0"/>
              </a:rPr>
              <a:t>;</a:t>
            </a:r>
          </a:p>
          <a:p>
            <a:r>
              <a:rPr lang="de-AT" sz="1200" dirty="0">
                <a:solidFill>
                  <a:srgbClr val="D4D4D4"/>
                </a:solidFill>
                <a:latin typeface="Menlo" panose="020B0609030804020204" pitchFamily="49" charset="0"/>
              </a:rPr>
              <a:t>}</a:t>
            </a:r>
          </a:p>
        </p:txBody>
      </p:sp>
    </p:spTree>
    <p:extLst>
      <p:ext uri="{BB962C8B-B14F-4D97-AF65-F5344CB8AC3E}">
        <p14:creationId xmlns:p14="http://schemas.microsoft.com/office/powerpoint/2010/main" val="2243387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54582D1-3A5A-45F8-A4E5-9D09101EDA3F}"/>
              </a:ext>
            </a:extLst>
          </p:cNvPr>
          <p:cNvSpPr>
            <a:spLocks noGrp="1"/>
          </p:cNvSpPr>
          <p:nvPr>
            <p:ph type="body" sz="quarter" idx="14"/>
          </p:nvPr>
        </p:nvSpPr>
        <p:spPr>
          <a:xfrm>
            <a:off x="712927" y="1508366"/>
            <a:ext cx="10766146" cy="3675427"/>
          </a:xfrm>
          <a:solidFill>
            <a:schemeClr val="accent6">
              <a:lumMod val="20000"/>
              <a:lumOff val="80000"/>
            </a:schemeClr>
          </a:solidFill>
          <a:effectLst>
            <a:outerShdw blurRad="50800" dist="38100" dir="2700000" algn="tl" rotWithShape="0">
              <a:prstClr val="black">
                <a:alpha val="40000"/>
              </a:prstClr>
            </a:outerShdw>
          </a:effectLst>
        </p:spPr>
        <p:txBody>
          <a:bodyPr vert="horz" wrap="square" lIns="91440" tIns="45720" rIns="91440" bIns="45720" numCol="2" spcCol="360000" rtlCol="0">
            <a:noAutofit/>
          </a:bodyPr>
          <a:lstStyle/>
          <a:p>
            <a:pPr marL="0" indent="0">
              <a:buNone/>
            </a:pPr>
            <a:r>
              <a:rPr lang="de-AT" dirty="0"/>
              <a:t>Sass steht für "</a:t>
            </a:r>
            <a:r>
              <a:rPr lang="de-AT" dirty="0" err="1"/>
              <a:t>Syntactically</a:t>
            </a:r>
            <a:r>
              <a:rPr lang="de-AT" dirty="0"/>
              <a:t> </a:t>
            </a:r>
            <a:r>
              <a:rPr lang="de-AT" dirty="0" err="1"/>
              <a:t>Awesome</a:t>
            </a:r>
            <a:r>
              <a:rPr lang="de-AT" dirty="0"/>
              <a:t> Stylesheets" und ist ein CSS-Präprozessor. Ein CSS-Präprozessor ist eine weitere Ebene zwischen dem </a:t>
            </a:r>
            <a:r>
              <a:rPr lang="de-AT" dirty="0" err="1"/>
              <a:t>Stylsheet</a:t>
            </a:r>
            <a:r>
              <a:rPr lang="de-AT" dirty="0"/>
              <a:t>, das geschrieben wird und dem Stylesheet, das </a:t>
            </a:r>
            <a:r>
              <a:rPr lang="de-AT" dirty="0" err="1"/>
              <a:t>letzendlich</a:t>
            </a:r>
            <a:r>
              <a:rPr lang="de-AT" dirty="0"/>
              <a:t> dem Browser zur Interpretation vorgelegt wird. </a:t>
            </a:r>
          </a:p>
          <a:p>
            <a:pPr marL="0" indent="0">
              <a:buNone/>
            </a:pPr>
            <a:r>
              <a:rPr lang="de-AT" dirty="0"/>
              <a:t>Geschrieben wird heute meist ein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scss</a:t>
            </a:r>
            <a:r>
              <a:rPr lang="de-AT" dirty="0"/>
              <a:t> (</a:t>
            </a:r>
            <a:r>
              <a:rPr lang="de-AT" dirty="0" err="1"/>
              <a:t>Sassy</a:t>
            </a:r>
            <a:r>
              <a:rPr lang="de-AT" dirty="0"/>
              <a:t> CSS)-Dokument. Dieses Stylesheet lässt sich sehr einfach verwalten und </a:t>
            </a:r>
            <a:r>
              <a:rPr lang="de-AT" dirty="0" err="1"/>
              <a:t>und</a:t>
            </a:r>
            <a:r>
              <a:rPr lang="de-AT" dirty="0"/>
              <a:t> ermöglicht es uns bislang nicht verfügbare Funktionen zu nutzen. Mit Hilfe von Sass wird es in ein normales CSS-Dokument umgewandelt (kompiliert, engl. </a:t>
            </a:r>
            <a:r>
              <a:rPr lang="de-AT" dirty="0" err="1"/>
              <a:t>compiled</a:t>
            </a:r>
            <a:r>
              <a:rPr lang="de-AT" dirty="0"/>
              <a:t>). Dieses normale CSS-Dokument wird dann auf dem Server eingesetzt, da der Browser nur CSS interpretieren kann, nicht aber Sass oder andere Präprozessoren.</a:t>
            </a:r>
          </a:p>
          <a:p>
            <a:pPr marL="0" indent="0">
              <a:buNone/>
            </a:pPr>
            <a:r>
              <a:rPr lang="de-AT" dirty="0"/>
              <a:t>Die Website von Sass </a:t>
            </a:r>
            <a:r>
              <a:rPr lang="de-AT" b="1" dirty="0"/>
              <a:t>beschreibt den Präprozessor </a:t>
            </a:r>
            <a:r>
              <a:rPr lang="de-AT" dirty="0"/>
              <a:t>mit folgenden Sätzen</a:t>
            </a:r>
          </a:p>
          <a:p>
            <a:pPr marL="457200" lvl="1" indent="0">
              <a:buNone/>
            </a:pPr>
            <a:r>
              <a:rPr lang="de-AT" i="1" dirty="0"/>
              <a:t>CSS </a:t>
            </a:r>
            <a:r>
              <a:rPr lang="de-AT" i="1" dirty="0" err="1"/>
              <a:t>with</a:t>
            </a:r>
            <a:r>
              <a:rPr lang="de-AT" i="1" dirty="0"/>
              <a:t> </a:t>
            </a:r>
            <a:r>
              <a:rPr lang="de-AT" i="1" dirty="0" err="1"/>
              <a:t>superpowers</a:t>
            </a:r>
            <a:endParaRPr lang="de-AT" i="1" dirty="0"/>
          </a:p>
          <a:p>
            <a:pPr marL="0" indent="0">
              <a:buNone/>
            </a:pPr>
            <a:r>
              <a:rPr lang="de-AT" dirty="0"/>
              <a:t>Die </a:t>
            </a:r>
            <a:r>
              <a:rPr lang="de-AT" b="1" dirty="0"/>
              <a:t>ausführliche und sachliche Version </a:t>
            </a:r>
            <a:r>
              <a:rPr lang="de-AT" dirty="0"/>
              <a:t>lautet:</a:t>
            </a:r>
          </a:p>
          <a:p>
            <a:pPr marL="457200" lvl="1" indent="0">
              <a:buNone/>
            </a:pPr>
            <a:r>
              <a:rPr lang="de-AT" i="1" dirty="0"/>
              <a:t>Sass </a:t>
            </a:r>
            <a:r>
              <a:rPr lang="de-AT" i="1" dirty="0" err="1"/>
              <a:t>is</a:t>
            </a:r>
            <a:r>
              <a:rPr lang="de-AT" i="1" dirty="0"/>
              <a:t> a meta-</a:t>
            </a:r>
            <a:r>
              <a:rPr lang="de-AT" i="1" dirty="0" err="1"/>
              <a:t>language</a:t>
            </a:r>
            <a:r>
              <a:rPr lang="de-AT" i="1" dirty="0"/>
              <a:t> on top </a:t>
            </a:r>
            <a:r>
              <a:rPr lang="de-AT" i="1" dirty="0" err="1"/>
              <a:t>of</a:t>
            </a:r>
            <a:r>
              <a:rPr lang="de-AT" i="1" dirty="0"/>
              <a:t> CSS </a:t>
            </a:r>
            <a:r>
              <a:rPr lang="de-AT" i="1" dirty="0" err="1"/>
              <a:t>that's</a:t>
            </a:r>
            <a:r>
              <a:rPr lang="de-AT" i="1" dirty="0"/>
              <a:t> </a:t>
            </a:r>
            <a:r>
              <a:rPr lang="de-AT" i="1" dirty="0" err="1"/>
              <a:t>used</a:t>
            </a:r>
            <a:r>
              <a:rPr lang="de-AT" i="1" dirty="0"/>
              <a:t> </a:t>
            </a:r>
            <a:r>
              <a:rPr lang="de-AT" i="1" dirty="0" err="1"/>
              <a:t>to</a:t>
            </a:r>
            <a:r>
              <a:rPr lang="de-AT" i="1" dirty="0"/>
              <a:t> </a:t>
            </a:r>
            <a:r>
              <a:rPr lang="de-AT" i="1" dirty="0" err="1"/>
              <a:t>describe</a:t>
            </a:r>
            <a:r>
              <a:rPr lang="de-AT" i="1" dirty="0"/>
              <a:t> </a:t>
            </a:r>
            <a:r>
              <a:rPr lang="de-AT" i="1" dirty="0" err="1"/>
              <a:t>the</a:t>
            </a:r>
            <a:r>
              <a:rPr lang="de-AT" i="1" dirty="0"/>
              <a:t> style </a:t>
            </a:r>
            <a:r>
              <a:rPr lang="de-AT" i="1" dirty="0" err="1"/>
              <a:t>of</a:t>
            </a:r>
            <a:r>
              <a:rPr lang="de-AT" i="1" dirty="0"/>
              <a:t> a </a:t>
            </a:r>
            <a:r>
              <a:rPr lang="de-AT" i="1" dirty="0" err="1"/>
              <a:t>document</a:t>
            </a:r>
            <a:r>
              <a:rPr lang="de-AT" i="1" dirty="0"/>
              <a:t> </a:t>
            </a:r>
            <a:r>
              <a:rPr lang="de-AT" i="1" dirty="0" err="1"/>
              <a:t>cleanly</a:t>
            </a:r>
            <a:r>
              <a:rPr lang="de-AT" i="1" dirty="0"/>
              <a:t> and </a:t>
            </a:r>
            <a:r>
              <a:rPr lang="de-AT" i="1" dirty="0" err="1"/>
              <a:t>structurally</a:t>
            </a:r>
            <a:r>
              <a:rPr lang="de-AT" i="1" dirty="0"/>
              <a:t>, </a:t>
            </a:r>
            <a:r>
              <a:rPr lang="de-AT" i="1" dirty="0" err="1"/>
              <a:t>with</a:t>
            </a:r>
            <a:r>
              <a:rPr lang="de-AT" i="1" dirty="0"/>
              <a:t> </a:t>
            </a:r>
            <a:r>
              <a:rPr lang="de-AT" i="1" dirty="0" err="1"/>
              <a:t>more</a:t>
            </a:r>
            <a:r>
              <a:rPr lang="de-AT" i="1" dirty="0"/>
              <a:t> power </a:t>
            </a:r>
            <a:r>
              <a:rPr lang="de-AT" i="1" dirty="0" err="1"/>
              <a:t>than</a:t>
            </a:r>
            <a:r>
              <a:rPr lang="de-AT" i="1" dirty="0"/>
              <a:t> a flat CSS </a:t>
            </a:r>
            <a:r>
              <a:rPr lang="de-AT" i="1" dirty="0" err="1"/>
              <a:t>alows</a:t>
            </a:r>
            <a:r>
              <a:rPr lang="de-AT" i="1" dirty="0"/>
              <a:t>. Sass </a:t>
            </a:r>
            <a:r>
              <a:rPr lang="de-AT" i="1" dirty="0" err="1"/>
              <a:t>both</a:t>
            </a:r>
            <a:r>
              <a:rPr lang="de-AT" i="1" dirty="0"/>
              <a:t> </a:t>
            </a:r>
            <a:r>
              <a:rPr lang="de-AT" i="1" dirty="0" err="1"/>
              <a:t>provides</a:t>
            </a:r>
            <a:r>
              <a:rPr lang="de-AT" i="1" dirty="0"/>
              <a:t> a simpler, </a:t>
            </a:r>
            <a:r>
              <a:rPr lang="de-AT" i="1" dirty="0" err="1"/>
              <a:t>more</a:t>
            </a:r>
            <a:r>
              <a:rPr lang="de-AT" i="1" dirty="0"/>
              <a:t> elegant </a:t>
            </a:r>
            <a:r>
              <a:rPr lang="de-AT" i="1" dirty="0" err="1"/>
              <a:t>syntax</a:t>
            </a:r>
            <a:r>
              <a:rPr lang="de-AT" i="1" dirty="0"/>
              <a:t> </a:t>
            </a:r>
            <a:r>
              <a:rPr lang="de-AT" i="1" dirty="0" err="1"/>
              <a:t>for</a:t>
            </a:r>
            <a:r>
              <a:rPr lang="de-AT" i="1" dirty="0"/>
              <a:t> CSS and </a:t>
            </a:r>
            <a:r>
              <a:rPr lang="de-AT" i="1" dirty="0" err="1"/>
              <a:t>implements</a:t>
            </a:r>
            <a:r>
              <a:rPr lang="de-AT" i="1" dirty="0"/>
              <a:t> </a:t>
            </a:r>
            <a:r>
              <a:rPr lang="de-AT" i="1" dirty="0" err="1"/>
              <a:t>various</a:t>
            </a:r>
            <a:r>
              <a:rPr lang="de-AT" i="1" dirty="0"/>
              <a:t> </a:t>
            </a:r>
            <a:r>
              <a:rPr lang="de-AT" i="1" dirty="0" err="1"/>
              <a:t>features</a:t>
            </a:r>
            <a:r>
              <a:rPr lang="de-AT" i="1" dirty="0"/>
              <a:t> </a:t>
            </a:r>
            <a:r>
              <a:rPr lang="de-AT" i="1" dirty="0" err="1"/>
              <a:t>that</a:t>
            </a:r>
            <a:r>
              <a:rPr lang="de-AT" i="1" dirty="0"/>
              <a:t> </a:t>
            </a:r>
            <a:r>
              <a:rPr lang="de-AT" i="1" dirty="0" err="1"/>
              <a:t>are</a:t>
            </a:r>
            <a:r>
              <a:rPr lang="de-AT" i="1" dirty="0"/>
              <a:t> </a:t>
            </a:r>
            <a:r>
              <a:rPr lang="de-AT" i="1" dirty="0" err="1"/>
              <a:t>useful</a:t>
            </a:r>
            <a:r>
              <a:rPr lang="de-AT" i="1" dirty="0"/>
              <a:t> </a:t>
            </a:r>
            <a:r>
              <a:rPr lang="de-AT" i="1" dirty="0" err="1"/>
              <a:t>for</a:t>
            </a:r>
            <a:r>
              <a:rPr lang="de-AT" i="1" dirty="0"/>
              <a:t> </a:t>
            </a:r>
            <a:r>
              <a:rPr lang="de-AT" i="1" dirty="0" err="1"/>
              <a:t>creating</a:t>
            </a:r>
            <a:r>
              <a:rPr lang="de-AT" i="1" dirty="0"/>
              <a:t> </a:t>
            </a:r>
            <a:r>
              <a:rPr lang="de-AT" i="1" dirty="0" err="1"/>
              <a:t>manageable</a:t>
            </a:r>
            <a:r>
              <a:rPr lang="de-AT" i="1" dirty="0"/>
              <a:t> </a:t>
            </a:r>
            <a:r>
              <a:rPr lang="de-AT" i="1" dirty="0" err="1"/>
              <a:t>stylesheets</a:t>
            </a:r>
            <a:r>
              <a:rPr lang="de-AT" i="1" dirty="0"/>
              <a:t>.</a:t>
            </a:r>
          </a:p>
          <a:p>
            <a:pPr marL="0" indent="0">
              <a:buNone/>
            </a:pPr>
            <a:r>
              <a:rPr lang="de-AT" dirty="0"/>
              <a:t>Sass kann als </a:t>
            </a:r>
            <a:r>
              <a:rPr lang="de-AT" b="1" dirty="0"/>
              <a:t>Erweiterung von CSS3 </a:t>
            </a:r>
            <a:r>
              <a:rPr lang="de-AT" dirty="0"/>
              <a:t>verstanden werden</a:t>
            </a:r>
          </a:p>
          <a:p>
            <a:pPr marL="457200" lvl="1" indent="0">
              <a:buNone/>
            </a:pPr>
            <a:r>
              <a:rPr lang="de-AT" i="1" dirty="0"/>
              <a:t>Das bedeutet automatisch, dass jedes valide CSS3-Dokument auch ein valides </a:t>
            </a:r>
            <a:r>
              <a:rPr lang="de-AT" b="1" i="1" dirty="0">
                <a:solidFill>
                  <a:srgbClr val="0070C0"/>
                </a:solidFill>
                <a:latin typeface="Consolas" panose="020B0609020204030204" pitchFamily="49" charset="0"/>
              </a:rPr>
              <a:t>*.</a:t>
            </a:r>
            <a:r>
              <a:rPr lang="de-AT" b="1" i="1" dirty="0" err="1">
                <a:solidFill>
                  <a:srgbClr val="0070C0"/>
                </a:solidFill>
                <a:latin typeface="Consolas" panose="020B0609020204030204" pitchFamily="49" charset="0"/>
              </a:rPr>
              <a:t>scss</a:t>
            </a:r>
            <a:r>
              <a:rPr lang="de-AT" i="1" dirty="0"/>
              <a:t>-Dokument ist. Diese Tatsache erlaubt es euch, Sass nach und nach in euren Workflow zu integrieren, da CSS immer auch SCSS ist. </a:t>
            </a:r>
          </a:p>
          <a:p>
            <a:pPr marL="0" indent="0">
              <a:buNone/>
            </a:pPr>
            <a:r>
              <a:rPr lang="de-AT" dirty="0"/>
              <a:t>Nehmt einfach ein bestehendes CSS-Dokument und ändert die Dateiendung von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css</a:t>
            </a:r>
            <a:r>
              <a:rPr lang="de-AT" dirty="0"/>
              <a:t> auf </a:t>
            </a:r>
            <a:r>
              <a:rPr lang="de-AT" b="1" dirty="0">
                <a:solidFill>
                  <a:srgbClr val="0070C0"/>
                </a:solidFill>
                <a:latin typeface="Consolas" panose="020B0609020204030204" pitchFamily="49" charset="0"/>
              </a:rPr>
              <a:t>*.</a:t>
            </a:r>
            <a:r>
              <a:rPr lang="de-AT" b="1" dirty="0" err="1">
                <a:solidFill>
                  <a:srgbClr val="0070C0"/>
                </a:solidFill>
                <a:latin typeface="Consolas" panose="020B0609020204030204" pitchFamily="49" charset="0"/>
              </a:rPr>
              <a:t>scss</a:t>
            </a:r>
            <a:r>
              <a:rPr lang="de-AT" dirty="0"/>
              <a:t>. Ihr habt nun ein voll funktionsfähiges SCSS-Dokument erstellt.</a:t>
            </a:r>
          </a:p>
        </p:txBody>
      </p:sp>
      <p:sp>
        <p:nvSpPr>
          <p:cNvPr id="3" name="Titel 2">
            <a:extLst>
              <a:ext uri="{FF2B5EF4-FFF2-40B4-BE49-F238E27FC236}">
                <a16:creationId xmlns:a16="http://schemas.microsoft.com/office/drawing/2014/main" id="{CCC5FAE2-13CB-4900-92E9-E697472A1938}"/>
              </a:ext>
            </a:extLst>
          </p:cNvPr>
          <p:cNvSpPr>
            <a:spLocks noGrp="1"/>
          </p:cNvSpPr>
          <p:nvPr>
            <p:ph type="title"/>
          </p:nvPr>
        </p:nvSpPr>
        <p:spPr/>
        <p:txBody>
          <a:bodyPr/>
          <a:lstStyle/>
          <a:p>
            <a:r>
              <a:rPr lang="de-AT" dirty="0"/>
              <a:t>Was ist Sass bzw. SCSS</a:t>
            </a:r>
          </a:p>
        </p:txBody>
      </p:sp>
    </p:spTree>
    <p:extLst>
      <p:ext uri="{BB962C8B-B14F-4D97-AF65-F5344CB8AC3E}">
        <p14:creationId xmlns:p14="http://schemas.microsoft.com/office/powerpoint/2010/main" val="17276329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D62F9E8-DB5F-4D75-B716-3B3EF582AE52}"/>
              </a:ext>
            </a:extLst>
          </p:cNvPr>
          <p:cNvSpPr>
            <a:spLocks noGrp="1"/>
          </p:cNvSpPr>
          <p:nvPr>
            <p:ph type="body" sz="quarter" idx="14"/>
          </p:nvPr>
        </p:nvSpPr>
        <p:spPr>
          <a:xfrm>
            <a:off x="3284469" y="2241550"/>
            <a:ext cx="5623061" cy="2159566"/>
          </a:xfrm>
        </p:spPr>
        <p:txBody>
          <a:bodyPr/>
          <a:lstStyle/>
          <a:p>
            <a:pPr marL="0" indent="0">
              <a:buNone/>
            </a:pPr>
            <a:r>
              <a:rPr lang="de-AT" dirty="0"/>
              <a:t>Für Sass existieren verschiedene Erweiterungen, allen voran das populäre CSS-Framework </a:t>
            </a:r>
            <a:r>
              <a:rPr lang="de-AT" dirty="0" err="1"/>
              <a:t>Compass</a:t>
            </a:r>
            <a:r>
              <a:rPr lang="de-AT" dirty="0"/>
              <a:t>. </a:t>
            </a:r>
            <a:r>
              <a:rPr lang="de-AT" dirty="0" err="1"/>
              <a:t>Compass</a:t>
            </a:r>
            <a:r>
              <a:rPr lang="de-AT" dirty="0"/>
              <a:t> kann im Umfeld von Sass mit </a:t>
            </a:r>
            <a:r>
              <a:rPr lang="de-AT" dirty="0" err="1"/>
              <a:t>jQuery</a:t>
            </a:r>
            <a:r>
              <a:rPr lang="de-AT" dirty="0"/>
              <a:t> im Umfeld von JavaScript verglichen werden.</a:t>
            </a:r>
          </a:p>
          <a:p>
            <a:pPr marL="0" indent="0">
              <a:buNone/>
            </a:pPr>
            <a:r>
              <a:rPr lang="de-AT" dirty="0"/>
              <a:t>Bei </a:t>
            </a:r>
            <a:r>
              <a:rPr lang="de-AT" dirty="0" err="1"/>
              <a:t>jQuery</a:t>
            </a:r>
            <a:r>
              <a:rPr lang="de-AT" dirty="0"/>
              <a:t> besteht das Problem dass viele Webdesigner die JavaScript-Grundlagen nicht verstehen und JavaScript und </a:t>
            </a:r>
            <a:r>
              <a:rPr lang="de-AT" dirty="0" err="1"/>
              <a:t>jQuery</a:t>
            </a:r>
            <a:r>
              <a:rPr lang="de-AT" dirty="0"/>
              <a:t> nicht unterscheiden können. Ihnen ist nicht klar, wo das eine anfängt und das andere aufhört. Diese Gefahr gibt es auch bei Sass, da viele Bücher und Online-Tutorials von vorne herein auf </a:t>
            </a:r>
            <a:r>
              <a:rPr lang="de-AT" dirty="0" err="1"/>
              <a:t>Compass</a:t>
            </a:r>
            <a:r>
              <a:rPr lang="de-AT" dirty="0"/>
              <a:t> basieren, ohne klar herauszustellen, welche Funktionen Sass-Standards und welche spezielle </a:t>
            </a:r>
            <a:r>
              <a:rPr lang="de-AT" dirty="0" err="1"/>
              <a:t>Compass</a:t>
            </a:r>
            <a:r>
              <a:rPr lang="de-AT" dirty="0"/>
              <a:t>-Funktionen sind. </a:t>
            </a:r>
          </a:p>
        </p:txBody>
      </p:sp>
      <p:sp>
        <p:nvSpPr>
          <p:cNvPr id="3" name="Titel 2">
            <a:extLst>
              <a:ext uri="{FF2B5EF4-FFF2-40B4-BE49-F238E27FC236}">
                <a16:creationId xmlns:a16="http://schemas.microsoft.com/office/drawing/2014/main" id="{6915D467-CA1C-4F01-9B10-DEE89A03515A}"/>
              </a:ext>
            </a:extLst>
          </p:cNvPr>
          <p:cNvSpPr>
            <a:spLocks noGrp="1"/>
          </p:cNvSpPr>
          <p:nvPr>
            <p:ph type="title"/>
          </p:nvPr>
        </p:nvSpPr>
        <p:spPr/>
        <p:txBody>
          <a:bodyPr/>
          <a:lstStyle/>
          <a:p>
            <a:r>
              <a:rPr lang="de-AT" dirty="0"/>
              <a:t>Frameworks für Sass</a:t>
            </a:r>
          </a:p>
        </p:txBody>
      </p:sp>
    </p:spTree>
    <p:extLst>
      <p:ext uri="{BB962C8B-B14F-4D97-AF65-F5344CB8AC3E}">
        <p14:creationId xmlns:p14="http://schemas.microsoft.com/office/powerpoint/2010/main" val="13283243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2876662-82CA-1443-9393-8469179F1286}"/>
              </a:ext>
            </a:extLst>
          </p:cNvPr>
          <p:cNvSpPr>
            <a:spLocks noGrp="1"/>
          </p:cNvSpPr>
          <p:nvPr>
            <p:ph type="body" sz="quarter" idx="14"/>
          </p:nvPr>
        </p:nvSpPr>
        <p:spPr>
          <a:xfrm>
            <a:off x="3284469" y="1412550"/>
            <a:ext cx="5623061" cy="4032899"/>
          </a:xfrm>
        </p:spPr>
        <p:txBody>
          <a:bodyPr/>
          <a:lstStyle/>
          <a:p>
            <a:pPr marL="0" indent="0">
              <a:buNone/>
            </a:pPr>
            <a:r>
              <a:rPr lang="de-AT" dirty="0" err="1"/>
              <a:t>Compass</a:t>
            </a:r>
            <a:r>
              <a:rPr lang="de-AT" dirty="0"/>
              <a:t> stellt sehr viele hilfreiche Tools und </a:t>
            </a:r>
            <a:r>
              <a:rPr lang="de-AT" dirty="0" err="1"/>
              <a:t>Snippets</a:t>
            </a:r>
            <a:r>
              <a:rPr lang="de-AT" dirty="0"/>
              <a:t> (z.B. </a:t>
            </a:r>
            <a:r>
              <a:rPr lang="de-AT" dirty="0" err="1"/>
              <a:t>Mixins</a:t>
            </a:r>
            <a:r>
              <a:rPr lang="de-AT" dirty="0"/>
              <a:t>) bereit, die die Arbeit mit CSS enorm erleichtern. Das Framework war das erste Sass-Framework überhaupt und wurde von Christopher Eppstein entwickelt, der wiederum auch im Core-Entwicklerteam von Sass mitwirkt. Diese Voraussetzung kann sicherlich als optimal bezeichnet werden</a:t>
            </a:r>
          </a:p>
          <a:p>
            <a:pPr marL="0" indent="0">
              <a:buNone/>
            </a:pPr>
            <a:r>
              <a:rPr lang="de-AT" dirty="0" err="1"/>
              <a:t>Compass</a:t>
            </a:r>
            <a:r>
              <a:rPr lang="de-AT" dirty="0"/>
              <a:t> stellt unter anderem Funktionen für den browserübergreifenden Einsatz von (experimentellen) CSS-Funktionen bereit. Auch die Erstellung von CSS-Sprites und Data URIs wird durch das Framework enorm erleichtert. </a:t>
            </a:r>
            <a:r>
              <a:rPr lang="de-AT" dirty="0" err="1"/>
              <a:t>Compass</a:t>
            </a:r>
            <a:r>
              <a:rPr lang="de-AT" dirty="0"/>
              <a:t> erstellt auf Wunsch auch eine Standard-Ordnerstruktur und richtet Basis-Dateien ein. Auch die Arbeit mit wiederverwertbaren und darstellungsunabhängigen Modulen wird erleichtert. Für </a:t>
            </a:r>
            <a:r>
              <a:rPr lang="de-AT" dirty="0" err="1"/>
              <a:t>Compass</a:t>
            </a:r>
            <a:r>
              <a:rPr lang="de-AT" dirty="0"/>
              <a:t> wiederum existieren diverse Drittanbieter-Tools und </a:t>
            </a:r>
            <a:r>
              <a:rPr lang="de-AT" dirty="0" err="1"/>
              <a:t>Plugins</a:t>
            </a:r>
            <a:r>
              <a:rPr lang="de-AT" dirty="0"/>
              <a:t>. Das Framework nimmt im Umfeld von Sass daher eine sehr wichtige Rolle ein, steht allerdings auch aufgrund seiner angeblichen "Schwerfälligkeit" in der Kritik. </a:t>
            </a:r>
          </a:p>
          <a:p>
            <a:pPr marL="0" indent="0">
              <a:buNone/>
            </a:pPr>
            <a:r>
              <a:rPr lang="de-AT" dirty="0" err="1"/>
              <a:t>Compass</a:t>
            </a:r>
            <a:r>
              <a:rPr lang="de-AT" dirty="0"/>
              <a:t> ist Open Source und kostenlos, allerdings eine </a:t>
            </a:r>
            <a:r>
              <a:rPr lang="de-AT" dirty="0" err="1"/>
              <a:t>Charity</a:t>
            </a:r>
            <a:r>
              <a:rPr lang="de-AT" dirty="0"/>
              <a:t>-Software. </a:t>
            </a:r>
          </a:p>
        </p:txBody>
      </p:sp>
      <p:sp>
        <p:nvSpPr>
          <p:cNvPr id="3" name="Titel 2">
            <a:extLst>
              <a:ext uri="{FF2B5EF4-FFF2-40B4-BE49-F238E27FC236}">
                <a16:creationId xmlns:a16="http://schemas.microsoft.com/office/drawing/2014/main" id="{56FD9B71-EAA2-2F44-B9BF-F75BE58E11A4}"/>
              </a:ext>
            </a:extLst>
          </p:cNvPr>
          <p:cNvSpPr>
            <a:spLocks noGrp="1"/>
          </p:cNvSpPr>
          <p:nvPr>
            <p:ph type="title"/>
          </p:nvPr>
        </p:nvSpPr>
        <p:spPr/>
        <p:txBody>
          <a:bodyPr/>
          <a:lstStyle/>
          <a:p>
            <a:r>
              <a:rPr lang="de-DE" dirty="0" err="1"/>
              <a:t>Compass</a:t>
            </a:r>
            <a:endParaRPr lang="de-DE" dirty="0"/>
          </a:p>
        </p:txBody>
      </p:sp>
    </p:spTree>
    <p:extLst>
      <p:ext uri="{BB962C8B-B14F-4D97-AF65-F5344CB8AC3E}">
        <p14:creationId xmlns:p14="http://schemas.microsoft.com/office/powerpoint/2010/main" val="31416056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2876662-82CA-1443-9393-8469179F1286}"/>
              </a:ext>
            </a:extLst>
          </p:cNvPr>
          <p:cNvSpPr>
            <a:spLocks noGrp="1"/>
          </p:cNvSpPr>
          <p:nvPr>
            <p:ph type="body" sz="quarter" idx="14"/>
          </p:nvPr>
        </p:nvSpPr>
        <p:spPr>
          <a:xfrm>
            <a:off x="3284469" y="1412550"/>
            <a:ext cx="5623061" cy="3257302"/>
          </a:xfrm>
        </p:spPr>
        <p:txBody>
          <a:bodyPr/>
          <a:lstStyle/>
          <a:p>
            <a:pPr marL="0" indent="0">
              <a:buNone/>
            </a:pPr>
            <a:r>
              <a:rPr lang="de-AT" dirty="0" err="1"/>
              <a:t>Susy</a:t>
            </a:r>
            <a:r>
              <a:rPr lang="de-AT" dirty="0"/>
              <a:t> ist ein </a:t>
            </a:r>
            <a:r>
              <a:rPr lang="de-AT" dirty="0" err="1"/>
              <a:t>Grid</a:t>
            </a:r>
            <a:r>
              <a:rPr lang="de-AT" dirty="0"/>
              <a:t>-System für Sass und </a:t>
            </a:r>
            <a:r>
              <a:rPr lang="de-AT" dirty="0" err="1"/>
              <a:t>Compass</a:t>
            </a:r>
            <a:r>
              <a:rPr lang="de-AT" dirty="0"/>
              <a:t>. Im Gegensatz zu anderen populären Frameworks, zwingt </a:t>
            </a:r>
            <a:r>
              <a:rPr lang="de-AT" dirty="0" err="1"/>
              <a:t>Susy</a:t>
            </a:r>
            <a:r>
              <a:rPr lang="de-AT" dirty="0"/>
              <a:t> dem Webdesigner kein bestehendes System (z.B. 12 Spalten) auf oder reicht zusätzliche Flexibilität nur mit zusätzlichem Code</a:t>
            </a:r>
          </a:p>
          <a:p>
            <a:pPr marL="0" indent="0">
              <a:buNone/>
            </a:pPr>
            <a:r>
              <a:rPr lang="de-AT" dirty="0" err="1"/>
              <a:t>Susy</a:t>
            </a:r>
            <a:r>
              <a:rPr lang="de-AT" dirty="0"/>
              <a:t> kann als </a:t>
            </a:r>
            <a:r>
              <a:rPr lang="de-AT" dirty="0" err="1"/>
              <a:t>Grid</a:t>
            </a:r>
            <a:r>
              <a:rPr lang="de-AT" dirty="0"/>
              <a:t> </a:t>
            </a:r>
            <a:r>
              <a:rPr lang="de-AT" dirty="0" err="1"/>
              <a:t>Calculator</a:t>
            </a:r>
            <a:r>
              <a:rPr lang="de-AT" dirty="0"/>
              <a:t> verstanden werden. Mit </a:t>
            </a:r>
            <a:r>
              <a:rPr lang="de-AT" dirty="0" err="1"/>
              <a:t>Susy</a:t>
            </a:r>
            <a:r>
              <a:rPr lang="de-AT" dirty="0"/>
              <a:t> lässt sich ein Gestaltungsraster entwickeln, dass für das jeweilige Projekt maßgeschneidert ist, aber nicht den berüchtigten Overhead (zu viel Code) produziert. </a:t>
            </a:r>
          </a:p>
          <a:p>
            <a:pPr marL="0" indent="0">
              <a:buNone/>
            </a:pPr>
            <a:r>
              <a:rPr lang="de-AT" dirty="0" err="1"/>
              <a:t>Susy</a:t>
            </a:r>
            <a:r>
              <a:rPr lang="de-AT" dirty="0"/>
              <a:t> übernimmt die Berechnung des Rasters mit Hilfe komplexer Sass-Funktionen. Auf Basis einiger Variablen (z. B. der Anzahl an Spalten, dem Spaltenabstand, der Spaltenbreite, gewünschten Breakpoints etc.) erzeugt </a:t>
            </a:r>
            <a:r>
              <a:rPr lang="de-AT" dirty="0" err="1"/>
              <a:t>Susy</a:t>
            </a:r>
            <a:r>
              <a:rPr lang="de-AT" dirty="0"/>
              <a:t> ein individuelles Framework, dass der </a:t>
            </a:r>
            <a:r>
              <a:rPr lang="de-AT" dirty="0" err="1"/>
              <a:t>Compass</a:t>
            </a:r>
            <a:r>
              <a:rPr lang="de-AT" dirty="0"/>
              <a:t>-Logik sowie der </a:t>
            </a:r>
            <a:r>
              <a:rPr lang="de-AT" dirty="0" err="1"/>
              <a:t>Susy</a:t>
            </a:r>
            <a:r>
              <a:rPr lang="de-AT" dirty="0"/>
              <a:t>-Namensgebung folgt. </a:t>
            </a:r>
            <a:r>
              <a:rPr lang="de-AT" dirty="0" err="1"/>
              <a:t>Susy</a:t>
            </a:r>
            <a:r>
              <a:rPr lang="de-AT" dirty="0"/>
              <a:t> unterstützt euch also dabei, auf Basis von Sass und </a:t>
            </a:r>
            <a:r>
              <a:rPr lang="de-AT" dirty="0" err="1"/>
              <a:t>Compass</a:t>
            </a:r>
            <a:r>
              <a:rPr lang="de-AT" dirty="0"/>
              <a:t> mit individuellen Gestaltungsrastern zu arbeiten. </a:t>
            </a:r>
          </a:p>
        </p:txBody>
      </p:sp>
      <p:sp>
        <p:nvSpPr>
          <p:cNvPr id="3" name="Titel 2">
            <a:extLst>
              <a:ext uri="{FF2B5EF4-FFF2-40B4-BE49-F238E27FC236}">
                <a16:creationId xmlns:a16="http://schemas.microsoft.com/office/drawing/2014/main" id="{56FD9B71-EAA2-2F44-B9BF-F75BE58E11A4}"/>
              </a:ext>
            </a:extLst>
          </p:cNvPr>
          <p:cNvSpPr>
            <a:spLocks noGrp="1"/>
          </p:cNvSpPr>
          <p:nvPr>
            <p:ph type="title"/>
          </p:nvPr>
        </p:nvSpPr>
        <p:spPr/>
        <p:txBody>
          <a:bodyPr/>
          <a:lstStyle/>
          <a:p>
            <a:r>
              <a:rPr lang="de-DE" dirty="0" err="1"/>
              <a:t>Susy</a:t>
            </a:r>
            <a:endParaRPr lang="de-DE" dirty="0"/>
          </a:p>
        </p:txBody>
      </p:sp>
    </p:spTree>
    <p:extLst>
      <p:ext uri="{BB962C8B-B14F-4D97-AF65-F5344CB8AC3E}">
        <p14:creationId xmlns:p14="http://schemas.microsoft.com/office/powerpoint/2010/main" val="7224042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2876662-82CA-1443-9393-8469179F1286}"/>
              </a:ext>
            </a:extLst>
          </p:cNvPr>
          <p:cNvSpPr>
            <a:spLocks noGrp="1"/>
          </p:cNvSpPr>
          <p:nvPr>
            <p:ph type="body" sz="quarter" idx="14"/>
          </p:nvPr>
        </p:nvSpPr>
        <p:spPr>
          <a:xfrm>
            <a:off x="3284469" y="1412550"/>
            <a:ext cx="5623061" cy="867930"/>
          </a:xfrm>
        </p:spPr>
        <p:txBody>
          <a:bodyPr/>
          <a:lstStyle/>
          <a:p>
            <a:pPr marL="0" indent="0">
              <a:buNone/>
            </a:pPr>
            <a:r>
              <a:rPr lang="de-AT" dirty="0"/>
              <a:t>Bourbon ist eine Zusammenstellung von Sass-</a:t>
            </a:r>
            <a:r>
              <a:rPr lang="de-AT" dirty="0" err="1"/>
              <a:t>Mixins</a:t>
            </a:r>
            <a:r>
              <a:rPr lang="de-AT" dirty="0"/>
              <a:t>. Die Library kann als Alternative zu </a:t>
            </a:r>
            <a:r>
              <a:rPr lang="de-AT" dirty="0" err="1"/>
              <a:t>Compass</a:t>
            </a:r>
            <a:r>
              <a:rPr lang="de-AT" dirty="0"/>
              <a:t> verstanden werden. Bourbon ist weniger umfangreich, dafür allerdings auch schlanker als </a:t>
            </a:r>
            <a:r>
              <a:rPr lang="de-AT" dirty="0" err="1"/>
              <a:t>Compass</a:t>
            </a:r>
            <a:r>
              <a:rPr lang="de-AT" dirty="0"/>
              <a:t>. Für Bourbon existieren ebenfalls einige Erweiterungen.</a:t>
            </a:r>
          </a:p>
        </p:txBody>
      </p:sp>
      <p:sp>
        <p:nvSpPr>
          <p:cNvPr id="3" name="Titel 2">
            <a:extLst>
              <a:ext uri="{FF2B5EF4-FFF2-40B4-BE49-F238E27FC236}">
                <a16:creationId xmlns:a16="http://schemas.microsoft.com/office/drawing/2014/main" id="{56FD9B71-EAA2-2F44-B9BF-F75BE58E11A4}"/>
              </a:ext>
            </a:extLst>
          </p:cNvPr>
          <p:cNvSpPr>
            <a:spLocks noGrp="1"/>
          </p:cNvSpPr>
          <p:nvPr>
            <p:ph type="title"/>
          </p:nvPr>
        </p:nvSpPr>
        <p:spPr/>
        <p:txBody>
          <a:bodyPr/>
          <a:lstStyle/>
          <a:p>
            <a:r>
              <a:rPr lang="de-DE" dirty="0"/>
              <a:t>Bourbon</a:t>
            </a:r>
          </a:p>
        </p:txBody>
      </p:sp>
    </p:spTree>
    <p:extLst>
      <p:ext uri="{BB962C8B-B14F-4D97-AF65-F5344CB8AC3E}">
        <p14:creationId xmlns:p14="http://schemas.microsoft.com/office/powerpoint/2010/main" val="35883217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2876662-82CA-1443-9393-8469179F1286}"/>
              </a:ext>
            </a:extLst>
          </p:cNvPr>
          <p:cNvSpPr>
            <a:spLocks noGrp="1"/>
          </p:cNvSpPr>
          <p:nvPr>
            <p:ph type="body" sz="quarter" idx="14"/>
          </p:nvPr>
        </p:nvSpPr>
        <p:spPr>
          <a:xfrm>
            <a:off x="3284469" y="1412550"/>
            <a:ext cx="5623061" cy="1965666"/>
          </a:xfrm>
        </p:spPr>
        <p:txBody>
          <a:bodyPr/>
          <a:lstStyle/>
          <a:p>
            <a:pPr marL="0" indent="0">
              <a:buNone/>
            </a:pPr>
            <a:r>
              <a:rPr lang="de-AT" dirty="0"/>
              <a:t>Bourbon Neat ist ein Gestaltungsraster für Bourbon. Ähnlich wie bei </a:t>
            </a:r>
            <a:r>
              <a:rPr lang="de-AT" dirty="0" err="1"/>
              <a:t>Susy</a:t>
            </a:r>
            <a:r>
              <a:rPr lang="de-AT" dirty="0"/>
              <a:t> wird über globale Variablen das Verhalten des Rasters gesteuert. </a:t>
            </a:r>
          </a:p>
          <a:p>
            <a:pPr marL="0" indent="0">
              <a:buNone/>
            </a:pPr>
            <a:r>
              <a:rPr lang="de-AT" dirty="0"/>
              <a:t>Bourbon und Bourbon Neat können zusätzlich über die Erweiterungen Bourbon </a:t>
            </a:r>
            <a:r>
              <a:rPr lang="de-AT" dirty="0" err="1"/>
              <a:t>Bitters</a:t>
            </a:r>
            <a:r>
              <a:rPr lang="de-AT" dirty="0"/>
              <a:t> und Bourbon </a:t>
            </a:r>
            <a:r>
              <a:rPr lang="de-AT" dirty="0" err="1"/>
              <a:t>Refills</a:t>
            </a:r>
            <a:r>
              <a:rPr lang="de-AT" dirty="0"/>
              <a:t> erweitert werden. Bourbon </a:t>
            </a:r>
            <a:r>
              <a:rPr lang="de-AT" dirty="0" err="1"/>
              <a:t>Bitters</a:t>
            </a:r>
            <a:r>
              <a:rPr lang="de-AT" dirty="0"/>
              <a:t> stellt zusätzliche Variablen, Styles und Strukturelemente für Bourbon-Projekte bereit. Bourbon </a:t>
            </a:r>
            <a:r>
              <a:rPr lang="de-AT" dirty="0" err="1"/>
              <a:t>Refills</a:t>
            </a:r>
            <a:r>
              <a:rPr lang="de-AT" dirty="0"/>
              <a:t> ist eine Pattern-Library: Über Bourbon </a:t>
            </a:r>
            <a:r>
              <a:rPr lang="de-AT" dirty="0" err="1"/>
              <a:t>Refills</a:t>
            </a:r>
            <a:r>
              <a:rPr lang="de-AT" dirty="0"/>
              <a:t> können funktionale Website-Module hinzugeladen werden.</a:t>
            </a:r>
          </a:p>
        </p:txBody>
      </p:sp>
      <p:sp>
        <p:nvSpPr>
          <p:cNvPr id="3" name="Titel 2">
            <a:extLst>
              <a:ext uri="{FF2B5EF4-FFF2-40B4-BE49-F238E27FC236}">
                <a16:creationId xmlns:a16="http://schemas.microsoft.com/office/drawing/2014/main" id="{56FD9B71-EAA2-2F44-B9BF-F75BE58E11A4}"/>
              </a:ext>
            </a:extLst>
          </p:cNvPr>
          <p:cNvSpPr>
            <a:spLocks noGrp="1"/>
          </p:cNvSpPr>
          <p:nvPr>
            <p:ph type="title"/>
          </p:nvPr>
        </p:nvSpPr>
        <p:spPr/>
        <p:txBody>
          <a:bodyPr/>
          <a:lstStyle/>
          <a:p>
            <a:r>
              <a:rPr lang="de-DE" dirty="0"/>
              <a:t>Bourbon Neat</a:t>
            </a:r>
          </a:p>
        </p:txBody>
      </p:sp>
    </p:spTree>
    <p:extLst>
      <p:ext uri="{BB962C8B-B14F-4D97-AF65-F5344CB8AC3E}">
        <p14:creationId xmlns:p14="http://schemas.microsoft.com/office/powerpoint/2010/main" val="46251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2876662-82CA-1443-9393-8469179F1286}"/>
              </a:ext>
            </a:extLst>
          </p:cNvPr>
          <p:cNvSpPr>
            <a:spLocks noGrp="1"/>
          </p:cNvSpPr>
          <p:nvPr>
            <p:ph type="body" sz="quarter" idx="14"/>
          </p:nvPr>
        </p:nvSpPr>
        <p:spPr>
          <a:xfrm>
            <a:off x="3284469" y="1412550"/>
            <a:ext cx="5623061" cy="1449628"/>
          </a:xfrm>
        </p:spPr>
        <p:txBody>
          <a:bodyPr/>
          <a:lstStyle/>
          <a:p>
            <a:pPr marL="0" indent="0">
              <a:buNone/>
            </a:pPr>
            <a:r>
              <a:rPr lang="de-AT" dirty="0" err="1"/>
              <a:t>Foundation</a:t>
            </a:r>
            <a:r>
              <a:rPr lang="de-AT" dirty="0"/>
              <a:t>, Bootstrap und </a:t>
            </a:r>
            <a:r>
              <a:rPr lang="de-AT" dirty="0" err="1"/>
              <a:t>Gumby</a:t>
            </a:r>
            <a:r>
              <a:rPr lang="de-AT" dirty="0"/>
              <a:t> sind weitere populäre CSS-Frameworks bei denen ihr ebenfalls mit Sass arbeiten könnt. Alle drei Frameworks stellen in unterschiedlichen umfang ein Raster, verschiedene UI-Elemente, Design-Pattern und Komponenten für </a:t>
            </a:r>
            <a:r>
              <a:rPr lang="de-AT" dirty="0" err="1"/>
              <a:t>Responsive</a:t>
            </a:r>
            <a:r>
              <a:rPr lang="de-AT" dirty="0"/>
              <a:t> Websites bereit. Die Möglichkeit, Sass zu verwenden wurde bei allen drei Tools erst mit späteren Versionen nachträglich integriert. </a:t>
            </a:r>
          </a:p>
        </p:txBody>
      </p:sp>
      <p:sp>
        <p:nvSpPr>
          <p:cNvPr id="3" name="Titel 2">
            <a:extLst>
              <a:ext uri="{FF2B5EF4-FFF2-40B4-BE49-F238E27FC236}">
                <a16:creationId xmlns:a16="http://schemas.microsoft.com/office/drawing/2014/main" id="{56FD9B71-EAA2-2F44-B9BF-F75BE58E11A4}"/>
              </a:ext>
            </a:extLst>
          </p:cNvPr>
          <p:cNvSpPr>
            <a:spLocks noGrp="1"/>
          </p:cNvSpPr>
          <p:nvPr>
            <p:ph type="title"/>
          </p:nvPr>
        </p:nvSpPr>
        <p:spPr/>
        <p:txBody>
          <a:bodyPr/>
          <a:lstStyle/>
          <a:p>
            <a:r>
              <a:rPr lang="de-DE" dirty="0" err="1"/>
              <a:t>Foundation</a:t>
            </a:r>
            <a:r>
              <a:rPr lang="de-DE" dirty="0"/>
              <a:t>, Bootstrap &amp; </a:t>
            </a:r>
            <a:r>
              <a:rPr lang="de-DE" dirty="0" err="1"/>
              <a:t>Gumby</a:t>
            </a:r>
            <a:endParaRPr lang="de-DE" dirty="0"/>
          </a:p>
        </p:txBody>
      </p:sp>
    </p:spTree>
    <p:extLst>
      <p:ext uri="{BB962C8B-B14F-4D97-AF65-F5344CB8AC3E}">
        <p14:creationId xmlns:p14="http://schemas.microsoft.com/office/powerpoint/2010/main" val="38213242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a:xfrm>
            <a:off x="3350238" y="3678375"/>
            <a:ext cx="5603757" cy="859696"/>
          </a:xfrm>
        </p:spPr>
        <p:txBody>
          <a:bodyPr>
            <a:noAutofit/>
          </a:bodyPr>
          <a:lstStyle/>
          <a:p>
            <a:pPr algn="l"/>
            <a:r>
              <a:rPr lang="de-AT" sz="2000" b="0" dirty="0"/>
              <a:t>"Web Design mit Sass </a:t>
            </a:r>
            <a:br>
              <a:rPr lang="de-AT" sz="2000" b="0" dirty="0"/>
            </a:br>
            <a:r>
              <a:rPr lang="de-AT" sz="2000" b="0" dirty="0"/>
              <a:t>Eine Einführung in moderne Stylesheets" </a:t>
            </a:r>
            <a:br>
              <a:rPr lang="de-AT" sz="2000" b="0" dirty="0"/>
            </a:br>
            <a:r>
              <a:rPr lang="de-AT" sz="2000" b="0" dirty="0"/>
              <a:t>von Jonas Hellwig - </a:t>
            </a:r>
            <a:r>
              <a:rPr lang="de-AT" sz="2000" b="0" dirty="0" err="1"/>
              <a:t>kulturbanause</a:t>
            </a:r>
            <a:endParaRPr lang="de-AT" sz="2000" b="0" dirty="0"/>
          </a:p>
        </p:txBody>
      </p:sp>
      <p:sp>
        <p:nvSpPr>
          <p:cNvPr id="3" name="Rechteck 2">
            <a:extLst>
              <a:ext uri="{FF2B5EF4-FFF2-40B4-BE49-F238E27FC236}">
                <a16:creationId xmlns:a16="http://schemas.microsoft.com/office/drawing/2014/main" id="{616B2A9D-B562-264C-833E-5291E4C0AB90}"/>
              </a:ext>
            </a:extLst>
          </p:cNvPr>
          <p:cNvSpPr/>
          <p:nvPr/>
        </p:nvSpPr>
        <p:spPr>
          <a:xfrm>
            <a:off x="5107266" y="2755073"/>
            <a:ext cx="1977467" cy="369332"/>
          </a:xfrm>
          <a:prstGeom prst="rect">
            <a:avLst/>
          </a:prstGeom>
        </p:spPr>
        <p:txBody>
          <a:bodyPr vert="horz" lIns="91440" tIns="45720" rIns="91440" bIns="45720" rtlCol="0" anchor="ctr">
            <a:noAutofit/>
          </a:bodyPr>
          <a:lstStyle/>
          <a:p>
            <a:pPr algn="ctr">
              <a:lnSpc>
                <a:spcPct val="90000"/>
              </a:lnSpc>
              <a:spcBef>
                <a:spcPct val="0"/>
              </a:spcBef>
            </a:pPr>
            <a:r>
              <a:rPr lang="de-AT" sz="3200" b="1" cap="small" dirty="0">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Quelle</a:t>
            </a:r>
            <a:endParaRPr lang="de-DE" sz="3200" b="1" cap="small" dirty="0">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38183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58BAFCA-B5AF-4A1B-A2B2-FC116F47DF5F}"/>
              </a:ext>
            </a:extLst>
          </p:cNvPr>
          <p:cNvSpPr>
            <a:spLocks noGrp="1"/>
          </p:cNvSpPr>
          <p:nvPr>
            <p:ph type="title"/>
          </p:nvPr>
        </p:nvSpPr>
        <p:spPr/>
        <p:txBody>
          <a:bodyPr/>
          <a:lstStyle/>
          <a:p>
            <a:r>
              <a:rPr lang="de-AT" dirty="0"/>
              <a:t>Die </a:t>
            </a:r>
            <a:r>
              <a:rPr lang="de-AT" dirty="0" err="1"/>
              <a:t>Sass</a:t>
            </a:r>
            <a:r>
              <a:rPr lang="de-AT" dirty="0"/>
              <a:t>-Syntax</a:t>
            </a:r>
          </a:p>
        </p:txBody>
      </p:sp>
      <p:sp>
        <p:nvSpPr>
          <p:cNvPr id="4" name="Textplatzhalter 1">
            <a:extLst>
              <a:ext uri="{FF2B5EF4-FFF2-40B4-BE49-F238E27FC236}">
                <a16:creationId xmlns:a16="http://schemas.microsoft.com/office/drawing/2014/main" id="{D92B1F25-14A7-4F28-A47D-CFFFD8956689}"/>
              </a:ext>
            </a:extLst>
          </p:cNvPr>
          <p:cNvSpPr>
            <a:spLocks noGrp="1"/>
          </p:cNvSpPr>
          <p:nvPr>
            <p:ph type="body" sz="quarter" idx="14"/>
          </p:nvPr>
        </p:nvSpPr>
        <p:spPr>
          <a:xfrm>
            <a:off x="364271" y="1858225"/>
            <a:ext cx="6733841" cy="3141550"/>
          </a:xfrm>
          <a:solidFill>
            <a:schemeClr val="accent6">
              <a:lumMod val="20000"/>
              <a:lumOff val="80000"/>
            </a:schemeClr>
          </a:solidFill>
          <a:effectLst>
            <a:outerShdw blurRad="50800" dist="38100" dir="2700000" algn="tl" rotWithShape="0">
              <a:prstClr val="black">
                <a:alpha val="40000"/>
              </a:prstClr>
            </a:outerShdw>
          </a:effectLst>
        </p:spPr>
        <p:txBody>
          <a:bodyPr vert="horz" wrap="square" lIns="91440" tIns="45720" rIns="91440" bIns="45720" numCol="2" spcCol="360000" rtlCol="0">
            <a:noAutofit/>
          </a:bodyPr>
          <a:lstStyle/>
          <a:p>
            <a:pPr marL="0" indent="0">
              <a:buNone/>
            </a:pPr>
            <a:r>
              <a:rPr lang="de-AT" dirty="0"/>
              <a:t>Es existieren zwei Schreibweisen: SASS und SCSS</a:t>
            </a:r>
          </a:p>
          <a:p>
            <a:pPr marL="0" indent="0">
              <a:buNone/>
            </a:pPr>
            <a:r>
              <a:rPr lang="de-AT" dirty="0"/>
              <a:t>Die neuere Schreibweise ist die SCSS-Syntax. Diese Syntax hat verschiedene Vorteile, u. a. die bereits erwähnte automatische Kompatibilität von CSS-Dokumenten und die damit verbundene unkomplizierte Einarbeitung in Sass bzw. die stückweise Umwandlung von CSS-Dokumenten in SCSS-Dokumente.</a:t>
            </a:r>
          </a:p>
          <a:p>
            <a:pPr marL="0" indent="0">
              <a:buNone/>
            </a:pPr>
            <a:r>
              <a:rPr lang="de-AT" dirty="0"/>
              <a:t>Die SASS-Syntax hingegen hat den Vorteil, dass sie noch stärker reduziert wird. Es wird u. a. auf die Semikola am Ende einer Zeile und auf geschwungene Klammern verzichtet. Verschachtelungen werden mit Einrückungen erreicht, weshalb die Schreibweise auch als "</a:t>
            </a:r>
            <a:r>
              <a:rPr lang="de-AT" dirty="0" err="1"/>
              <a:t>Indented</a:t>
            </a:r>
            <a:r>
              <a:rPr lang="de-AT" dirty="0"/>
              <a:t> Syntax" bezeichnet wird. Diese Reduzierung hat aber den Nachteil, dass ein bestehendes CSS-Dokument nicht automatisch ein valides SASS-Dokument ist. Das generierte CSS-Dokument ist jedoch bei beiden Schreibweisen identisch. </a:t>
            </a:r>
          </a:p>
          <a:p>
            <a:pPr marL="0" indent="0">
              <a:buNone/>
            </a:pPr>
            <a:r>
              <a:rPr lang="de-AT" dirty="0"/>
              <a:t>Die nachfolgenden Beispiele von Variablen zeigen den Unterschied zwischen der beiden Schreibweisen. </a:t>
            </a:r>
          </a:p>
        </p:txBody>
      </p:sp>
      <p:sp>
        <p:nvSpPr>
          <p:cNvPr id="5" name="Rechteck 4">
            <a:extLst>
              <a:ext uri="{FF2B5EF4-FFF2-40B4-BE49-F238E27FC236}">
                <a16:creationId xmlns:a16="http://schemas.microsoft.com/office/drawing/2014/main" id="{66AEA87D-F053-49CB-9A27-1BFCDD8FA670}"/>
              </a:ext>
            </a:extLst>
          </p:cNvPr>
          <p:cNvSpPr/>
          <p:nvPr/>
        </p:nvSpPr>
        <p:spPr>
          <a:xfrm>
            <a:off x="7612465" y="2844758"/>
            <a:ext cx="4122475" cy="1200329"/>
          </a:xfrm>
          <a:prstGeom prst="rect">
            <a:avLst/>
          </a:prstGeom>
          <a:solidFill>
            <a:schemeClr val="bg2">
              <a:lumMod val="25000"/>
            </a:schemeClr>
          </a:solidFill>
        </p:spPr>
        <p:txBody>
          <a:bodyPr wrap="square">
            <a:spAutoFit/>
          </a:bodyPr>
          <a:lstStyle/>
          <a:p>
            <a:r>
              <a:rPr lang="de-AT" sz="1200" dirty="0">
                <a:solidFill>
                  <a:srgbClr val="6A9955"/>
                </a:solidFill>
                <a:latin typeface="Consolas" panose="020B0609020204030204" pitchFamily="49" charset="0"/>
              </a:rPr>
              <a:t>// *.</a:t>
            </a:r>
            <a:r>
              <a:rPr lang="de-AT" sz="1200" dirty="0" err="1">
                <a:solidFill>
                  <a:srgbClr val="6A9955"/>
                </a:solidFill>
                <a:latin typeface="Consolas" panose="020B0609020204030204" pitchFamily="49" charset="0"/>
              </a:rPr>
              <a:t>scss</a:t>
            </a:r>
            <a:endParaRPr lang="de-AT" sz="1200" dirty="0">
              <a:solidFill>
                <a:srgbClr val="D4D4D4"/>
              </a:solidFill>
              <a:latin typeface="Consolas" panose="020B0609020204030204" pitchFamily="49" charset="0"/>
            </a:endParaRPr>
          </a:p>
          <a:p>
            <a:r>
              <a:rPr lang="de-AT" sz="1200" dirty="0">
                <a:solidFill>
                  <a:srgbClr val="9CDCFE"/>
                </a:solidFill>
                <a:latin typeface="Consolas" panose="020B0609020204030204" pitchFamily="49" charset="0"/>
              </a:rPr>
              <a:t>$pink</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#ff007e</a:t>
            </a:r>
            <a:r>
              <a:rPr lang="de-AT" sz="1200" dirty="0">
                <a:solidFill>
                  <a:srgbClr val="D4D4D4"/>
                </a:solidFill>
                <a:latin typeface="Consolas" panose="020B0609020204030204" pitchFamily="49" charset="0"/>
              </a:rPr>
              <a:t>;</a:t>
            </a:r>
          </a:p>
          <a:p>
            <a:br>
              <a:rPr lang="de-AT" sz="1200" dirty="0">
                <a:solidFill>
                  <a:srgbClr val="D4D4D4"/>
                </a:solidFill>
                <a:latin typeface="Consolas" panose="020B0609020204030204" pitchFamily="49" charset="0"/>
              </a:rPr>
            </a:br>
            <a:r>
              <a:rPr lang="de-AT" sz="1200" dirty="0">
                <a:solidFill>
                  <a:srgbClr val="D7BA7D"/>
                </a:solidFill>
                <a:latin typeface="Consolas" panose="020B0609020204030204" pitchFamily="49" charset="0"/>
              </a:rPr>
              <a:t>p</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$pink</a:t>
            </a:r>
            <a:r>
              <a:rPr lang="de-AT" sz="1200" dirty="0">
                <a:solidFill>
                  <a:srgbClr val="D4D4D4"/>
                </a:solidFill>
                <a:latin typeface="Consolas" panose="020B0609020204030204" pitchFamily="49" charset="0"/>
              </a:rPr>
              <a:t>;</a:t>
            </a:r>
          </a:p>
          <a:p>
            <a:r>
              <a:rPr lang="de-AT" sz="1200" dirty="0">
                <a:solidFill>
                  <a:srgbClr val="D4D4D4"/>
                </a:solidFill>
                <a:latin typeface="Consolas" panose="020B0609020204030204" pitchFamily="49" charset="0"/>
              </a:rPr>
              <a:t>}</a:t>
            </a:r>
            <a:endParaRPr lang="de-AT" sz="1200" b="0" dirty="0">
              <a:solidFill>
                <a:srgbClr val="D4D4D4"/>
              </a:solidFill>
              <a:effectLst/>
              <a:latin typeface="Consolas" panose="020B0609020204030204" pitchFamily="49" charset="0"/>
            </a:endParaRPr>
          </a:p>
        </p:txBody>
      </p:sp>
      <p:sp>
        <p:nvSpPr>
          <p:cNvPr id="6" name="Rechteck 5">
            <a:extLst>
              <a:ext uri="{FF2B5EF4-FFF2-40B4-BE49-F238E27FC236}">
                <a16:creationId xmlns:a16="http://schemas.microsoft.com/office/drawing/2014/main" id="{546B8E4F-3572-4F88-AEE6-F46765EEBE70}"/>
              </a:ext>
            </a:extLst>
          </p:cNvPr>
          <p:cNvSpPr/>
          <p:nvPr/>
        </p:nvSpPr>
        <p:spPr>
          <a:xfrm>
            <a:off x="7612465" y="4725704"/>
            <a:ext cx="4122475" cy="461665"/>
          </a:xfrm>
          <a:prstGeom prst="rect">
            <a:avLst/>
          </a:prstGeom>
          <a:solidFill>
            <a:schemeClr val="bg2">
              <a:lumMod val="25000"/>
            </a:schemeClr>
          </a:solidFill>
        </p:spPr>
        <p:txBody>
          <a:bodyPr wrap="square">
            <a:spAutoFit/>
          </a:bodyPr>
          <a:lstStyle/>
          <a:p>
            <a:r>
              <a:rPr lang="de-AT" sz="1200" dirty="0">
                <a:solidFill>
                  <a:srgbClr val="6A9955"/>
                </a:solidFill>
                <a:latin typeface="Consolas" panose="020B0609020204030204" pitchFamily="49" charset="0"/>
              </a:rPr>
              <a:t>// generiertes CSS</a:t>
            </a:r>
            <a:endParaRPr lang="de-AT" sz="1200" dirty="0">
              <a:solidFill>
                <a:srgbClr val="D4D4D4"/>
              </a:solidFill>
              <a:latin typeface="Consolas" panose="020B0609020204030204" pitchFamily="49" charset="0"/>
            </a:endParaRPr>
          </a:p>
          <a:p>
            <a:r>
              <a:rPr lang="de-AT" sz="1200" dirty="0">
                <a:solidFill>
                  <a:srgbClr val="D7BA7D"/>
                </a:solidFill>
                <a:latin typeface="Consolas" panose="020B0609020204030204" pitchFamily="49" charset="0"/>
              </a:rPr>
              <a:t>p</a:t>
            </a:r>
            <a:r>
              <a:rPr lang="de-AT" sz="1200" dirty="0">
                <a:solidFill>
                  <a:srgbClr val="D4D4D4"/>
                </a:solidFill>
                <a:latin typeface="Consolas" panose="020B0609020204030204" pitchFamily="49" charset="0"/>
              </a:rPr>
              <a:t> { </a:t>
            </a:r>
            <a:r>
              <a:rPr lang="de-AT" sz="1200" dirty="0" err="1">
                <a:solidFill>
                  <a:srgbClr val="9CDCFE"/>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#ff007e</a:t>
            </a:r>
            <a:r>
              <a:rPr lang="de-AT" sz="1200" dirty="0">
                <a:solidFill>
                  <a:srgbClr val="D4D4D4"/>
                </a:solidFill>
                <a:latin typeface="Consolas" panose="020B0609020204030204" pitchFamily="49" charset="0"/>
              </a:rPr>
              <a:t>; }</a:t>
            </a:r>
          </a:p>
        </p:txBody>
      </p:sp>
      <p:sp>
        <p:nvSpPr>
          <p:cNvPr id="7" name="Rechteck 6">
            <a:extLst>
              <a:ext uri="{FF2B5EF4-FFF2-40B4-BE49-F238E27FC236}">
                <a16:creationId xmlns:a16="http://schemas.microsoft.com/office/drawing/2014/main" id="{4EB0C3F2-E9BC-48CD-8401-32360E823911}"/>
              </a:ext>
            </a:extLst>
          </p:cNvPr>
          <p:cNvSpPr/>
          <p:nvPr/>
        </p:nvSpPr>
        <p:spPr>
          <a:xfrm>
            <a:off x="7612466" y="1252781"/>
            <a:ext cx="4122475" cy="1015663"/>
          </a:xfrm>
          <a:prstGeom prst="rect">
            <a:avLst/>
          </a:prstGeom>
          <a:solidFill>
            <a:schemeClr val="bg2">
              <a:lumMod val="25000"/>
            </a:schemeClr>
          </a:solidFill>
        </p:spPr>
        <p:txBody>
          <a:bodyPr wrap="square">
            <a:spAutoFit/>
          </a:bodyPr>
          <a:lstStyle/>
          <a:p>
            <a:r>
              <a:rPr lang="de-AT" sz="1200" dirty="0">
                <a:solidFill>
                  <a:srgbClr val="6A9955"/>
                </a:solidFill>
                <a:latin typeface="Consolas" panose="020B0609020204030204" pitchFamily="49" charset="0"/>
              </a:rPr>
              <a:t>// *.</a:t>
            </a:r>
            <a:r>
              <a:rPr lang="de-AT" sz="1200" dirty="0" err="1">
                <a:solidFill>
                  <a:srgbClr val="6A9955"/>
                </a:solidFill>
                <a:latin typeface="Consolas" panose="020B0609020204030204" pitchFamily="49" charset="0"/>
              </a:rPr>
              <a:t>sass</a:t>
            </a:r>
            <a:endParaRPr lang="de-AT" sz="1200" dirty="0">
              <a:solidFill>
                <a:srgbClr val="D4D4D4"/>
              </a:solidFill>
              <a:latin typeface="Consolas" panose="020B0609020204030204" pitchFamily="49" charset="0"/>
            </a:endParaRPr>
          </a:p>
          <a:p>
            <a:r>
              <a:rPr lang="de-AT" sz="1200" dirty="0">
                <a:solidFill>
                  <a:srgbClr val="9CDCFE"/>
                </a:solidFill>
                <a:latin typeface="Consolas" panose="020B0609020204030204" pitchFamily="49" charset="0"/>
              </a:rPr>
              <a:t>$pink</a:t>
            </a:r>
            <a:r>
              <a:rPr lang="de-AT" sz="1200" dirty="0">
                <a:solidFill>
                  <a:srgbClr val="D4D4D4"/>
                </a:solidFill>
                <a:latin typeface="Consolas" panose="020B0609020204030204" pitchFamily="49" charset="0"/>
              </a:rPr>
              <a:t>: </a:t>
            </a:r>
            <a:r>
              <a:rPr lang="de-AT" sz="1200" dirty="0">
                <a:solidFill>
                  <a:srgbClr val="CE9178"/>
                </a:solidFill>
                <a:latin typeface="Consolas" panose="020B0609020204030204" pitchFamily="49" charset="0"/>
              </a:rPr>
              <a:t>#ff007e</a:t>
            </a:r>
            <a:r>
              <a:rPr lang="de-AT" sz="1200" dirty="0">
                <a:solidFill>
                  <a:srgbClr val="D4D4D4"/>
                </a:solidFill>
                <a:latin typeface="Consolas" panose="020B0609020204030204" pitchFamily="49" charset="0"/>
              </a:rPr>
              <a:t>;</a:t>
            </a:r>
          </a:p>
          <a:p>
            <a:br>
              <a:rPr lang="de-AT" sz="1200" dirty="0">
                <a:solidFill>
                  <a:srgbClr val="D4D4D4"/>
                </a:solidFill>
                <a:latin typeface="Consolas" panose="020B0609020204030204" pitchFamily="49" charset="0"/>
              </a:rPr>
            </a:br>
            <a:r>
              <a:rPr lang="de-AT" sz="1200" dirty="0">
                <a:solidFill>
                  <a:srgbClr val="D7BA7D"/>
                </a:solidFill>
                <a:latin typeface="Consolas" panose="020B0609020204030204" pitchFamily="49" charset="0"/>
              </a:rPr>
              <a:t>p</a:t>
            </a:r>
            <a:r>
              <a:rPr lang="de-AT" sz="1200" dirty="0">
                <a:solidFill>
                  <a:srgbClr val="D4D4D4"/>
                </a:solidFill>
                <a:latin typeface="Consolas" panose="020B0609020204030204" pitchFamily="49" charset="0"/>
              </a:rPr>
              <a:t>  </a:t>
            </a:r>
          </a:p>
          <a:p>
            <a:r>
              <a:rPr lang="de-AT" sz="1200" dirty="0">
                <a:solidFill>
                  <a:srgbClr val="D4D4D4"/>
                </a:solidFill>
                <a:latin typeface="Consolas" panose="020B0609020204030204" pitchFamily="49" charset="0"/>
              </a:rPr>
              <a:t>    </a:t>
            </a:r>
            <a:r>
              <a:rPr lang="de-AT" sz="1200" dirty="0" err="1">
                <a:solidFill>
                  <a:srgbClr val="D4D4D4"/>
                </a:solidFill>
                <a:latin typeface="Consolas" panose="020B0609020204030204" pitchFamily="49" charset="0"/>
              </a:rPr>
              <a:t>color</a:t>
            </a:r>
            <a:r>
              <a:rPr lang="de-AT" sz="1200" dirty="0">
                <a:solidFill>
                  <a:srgbClr val="D4D4D4"/>
                </a:solidFill>
                <a:latin typeface="Consolas" panose="020B0609020204030204" pitchFamily="49" charset="0"/>
              </a:rPr>
              <a:t>: </a:t>
            </a:r>
            <a:r>
              <a:rPr lang="de-AT" sz="1200" dirty="0">
                <a:solidFill>
                  <a:srgbClr val="9CDCFE"/>
                </a:solidFill>
                <a:latin typeface="Consolas" panose="020B0609020204030204" pitchFamily="49" charset="0"/>
              </a:rPr>
              <a:t>$pink</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1659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DEDF9B5-E0CA-49A0-81BF-5DEB2F7C4C0F}"/>
              </a:ext>
            </a:extLst>
          </p:cNvPr>
          <p:cNvSpPr>
            <a:spLocks noGrp="1"/>
          </p:cNvSpPr>
          <p:nvPr>
            <p:ph type="body" sz="quarter" idx="14"/>
          </p:nvPr>
        </p:nvSpPr>
        <p:spPr>
          <a:xfrm>
            <a:off x="3284469" y="1863600"/>
            <a:ext cx="5623061" cy="3254224"/>
          </a:xfrm>
        </p:spPr>
        <p:txBody>
          <a:bodyPr/>
          <a:lstStyle/>
          <a:p>
            <a:pPr marL="0" indent="0">
              <a:buNone/>
            </a:pPr>
            <a:r>
              <a:rPr lang="de-AT" dirty="0"/>
              <a:t>Sass ist in der Programmiersprache Ruby geschrieben und übernimmt die Umwandlung (Kompilierung) des SCSS- bzw. SASS-Dokuments in ein normales CSS-Dokument. In diesem Kapitel lernt ihr wie Ruby und Sass installiert und eingerichtet werden. Dabei habt ihr zwei verschiedene Möglichkeiten:</a:t>
            </a:r>
          </a:p>
          <a:p>
            <a:pPr>
              <a:buFontTx/>
              <a:buChar char="-"/>
            </a:pPr>
            <a:r>
              <a:rPr lang="de-AT" dirty="0"/>
              <a:t>Installation über die Kommandozeile</a:t>
            </a:r>
          </a:p>
          <a:p>
            <a:pPr>
              <a:buFontTx/>
              <a:buChar char="-"/>
            </a:pPr>
            <a:r>
              <a:rPr lang="de-AT" dirty="0"/>
              <a:t>Installation mit Hilfe von Desktop-Apps</a:t>
            </a:r>
          </a:p>
          <a:p>
            <a:pPr marL="0" indent="0">
              <a:buNone/>
            </a:pPr>
            <a:r>
              <a:rPr lang="de-AT" dirty="0"/>
              <a:t>Die Installation über die Kommandozeile ist sehr unkompliziert und schnell erledigt. Es empfiehlt sich diesen Weg zumindest in der Theorie zu verstehen.</a:t>
            </a:r>
          </a:p>
          <a:p>
            <a:pPr marL="0" indent="0">
              <a:buNone/>
            </a:pPr>
            <a:r>
              <a:rPr lang="de-AT" dirty="0"/>
              <a:t>Eine </a:t>
            </a:r>
            <a:r>
              <a:rPr lang="de-AT" dirty="0" err="1"/>
              <a:t>Step-by-Step</a:t>
            </a:r>
            <a:r>
              <a:rPr lang="de-AT" dirty="0"/>
              <a:t> Anleitung gibt es hier:</a:t>
            </a:r>
          </a:p>
          <a:p>
            <a:pPr marL="0" indent="0">
              <a:buNone/>
            </a:pPr>
            <a:r>
              <a:rPr lang="de-AT" b="1" i="1" dirty="0"/>
              <a:t>https://blog.kulturbanause.de/2014/06/sass-ueber-die-kommandozeile-installieren/</a:t>
            </a:r>
          </a:p>
        </p:txBody>
      </p:sp>
      <p:sp>
        <p:nvSpPr>
          <p:cNvPr id="3" name="Titel 2">
            <a:extLst>
              <a:ext uri="{FF2B5EF4-FFF2-40B4-BE49-F238E27FC236}">
                <a16:creationId xmlns:a16="http://schemas.microsoft.com/office/drawing/2014/main" id="{6124D663-FEF5-4697-A848-3690C1C5798B}"/>
              </a:ext>
            </a:extLst>
          </p:cNvPr>
          <p:cNvSpPr>
            <a:spLocks noGrp="1"/>
          </p:cNvSpPr>
          <p:nvPr>
            <p:ph type="title"/>
          </p:nvPr>
        </p:nvSpPr>
        <p:spPr/>
        <p:txBody>
          <a:bodyPr/>
          <a:lstStyle/>
          <a:p>
            <a:r>
              <a:rPr lang="de-AT" dirty="0"/>
              <a:t>Sass installieren und einrichten</a:t>
            </a:r>
          </a:p>
        </p:txBody>
      </p:sp>
    </p:spTree>
    <p:extLst>
      <p:ext uri="{BB962C8B-B14F-4D97-AF65-F5344CB8AC3E}">
        <p14:creationId xmlns:p14="http://schemas.microsoft.com/office/powerpoint/2010/main" val="49641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6D9719C-C8D7-4D1A-B60E-1D32ADB616B0}"/>
              </a:ext>
            </a:extLst>
          </p:cNvPr>
          <p:cNvSpPr>
            <a:spLocks noGrp="1"/>
          </p:cNvSpPr>
          <p:nvPr>
            <p:ph type="body" sz="quarter" idx="14"/>
          </p:nvPr>
        </p:nvSpPr>
        <p:spPr>
          <a:xfrm>
            <a:off x="371114" y="1455738"/>
            <a:ext cx="5623061" cy="4159600"/>
          </a:xfrm>
        </p:spPr>
        <p:txBody>
          <a:bodyPr/>
          <a:lstStyle/>
          <a:p>
            <a:pPr marL="0" indent="0">
              <a:buNone/>
            </a:pPr>
            <a:r>
              <a:rPr lang="de-AT" dirty="0"/>
              <a:t>Die Umwandlung von SCSS-Dateien in CSS-Dateien nennt man Kompilierung (engl. </a:t>
            </a:r>
            <a:r>
              <a:rPr lang="de-AT" dirty="0" err="1"/>
              <a:t>compiling</a:t>
            </a:r>
            <a:r>
              <a:rPr lang="de-AT" dirty="0"/>
              <a:t>). Nachdem Sass installiert wurde, muss zunächst festgelegt werden welche Dateien von Sass überwacht werden sollen. Wenn ausschließend Änderungen am SCSS-Stylesheet vorgenommen werden, kompiliert Sass die Dateien im Hintergrund automatisch zu CSS</a:t>
            </a:r>
          </a:p>
          <a:p>
            <a:pPr marL="457200" lvl="1" indent="0">
              <a:buNone/>
            </a:pPr>
            <a:r>
              <a:rPr lang="de-AT" b="1" dirty="0"/>
              <a:t>Wichtig:</a:t>
            </a:r>
            <a:r>
              <a:rPr lang="de-AT" dirty="0"/>
              <a:t> Sobald mit Sass gearbeitet wird, darf keine CSS-Datei mehr editiert werden. Änderungen am CSS-Dokument würden von einer Änderung am SCSS-Dokument und der daraufhin erfolgenden automatischen Kompilierung überschrieben</a:t>
            </a:r>
          </a:p>
          <a:p>
            <a:pPr marL="0" indent="0">
              <a:buNone/>
            </a:pPr>
            <a:r>
              <a:rPr lang="de-AT" dirty="0"/>
              <a:t>Ihr habt folgende Möglichkeiten die Kompilierung einzurichten:</a:t>
            </a:r>
          </a:p>
          <a:p>
            <a:pPr>
              <a:buFontTx/>
              <a:buChar char="-"/>
            </a:pPr>
            <a:r>
              <a:rPr lang="de-AT" dirty="0"/>
              <a:t>Ihr nutzt die Kommandozeile</a:t>
            </a:r>
          </a:p>
          <a:p>
            <a:pPr>
              <a:buFontTx/>
              <a:buChar char="-"/>
            </a:pPr>
            <a:r>
              <a:rPr lang="de-AT" dirty="0"/>
              <a:t>Ihr verwendet eine Desktop-App</a:t>
            </a:r>
          </a:p>
          <a:p>
            <a:pPr marL="0" indent="0">
              <a:buNone/>
            </a:pPr>
            <a:r>
              <a:rPr lang="de-AT" dirty="0"/>
              <a:t>Wie bereits erwähnt, existieren zahlreiche Desktop-Anwendungen um mit Sass zu arbeiten. Diese Programme übernehmen u. a. auch die Kompilierung, aktualisieren bei Änderungen am Stylesheet automatisch den Browser und verwalten mehrere Projekte parallel. </a:t>
            </a:r>
          </a:p>
        </p:txBody>
      </p:sp>
      <p:sp>
        <p:nvSpPr>
          <p:cNvPr id="3" name="Titel 2">
            <a:extLst>
              <a:ext uri="{FF2B5EF4-FFF2-40B4-BE49-F238E27FC236}">
                <a16:creationId xmlns:a16="http://schemas.microsoft.com/office/drawing/2014/main" id="{3A18BF40-9A7C-437A-90DB-E138FB61CC74}"/>
              </a:ext>
            </a:extLst>
          </p:cNvPr>
          <p:cNvSpPr>
            <a:spLocks noGrp="1"/>
          </p:cNvSpPr>
          <p:nvPr>
            <p:ph type="title"/>
          </p:nvPr>
        </p:nvSpPr>
        <p:spPr/>
        <p:txBody>
          <a:bodyPr/>
          <a:lstStyle/>
          <a:p>
            <a:r>
              <a:rPr lang="de-AT" dirty="0"/>
              <a:t>Kompilierung (</a:t>
            </a:r>
            <a:r>
              <a:rPr lang="de-AT" dirty="0" err="1"/>
              <a:t>Compiling</a:t>
            </a:r>
            <a:r>
              <a:rPr lang="de-AT" dirty="0"/>
              <a:t>)</a:t>
            </a:r>
          </a:p>
        </p:txBody>
      </p:sp>
      <p:sp>
        <p:nvSpPr>
          <p:cNvPr id="4" name="Textplatzhalter 1">
            <a:extLst>
              <a:ext uri="{FF2B5EF4-FFF2-40B4-BE49-F238E27FC236}">
                <a16:creationId xmlns:a16="http://schemas.microsoft.com/office/drawing/2014/main" id="{DDAC5047-6754-43EB-9E67-0B9AE285AD44}"/>
              </a:ext>
            </a:extLst>
          </p:cNvPr>
          <p:cNvSpPr txBox="1">
            <a:spLocks/>
          </p:cNvSpPr>
          <p:nvPr/>
        </p:nvSpPr>
        <p:spPr>
          <a:xfrm>
            <a:off x="6197825" y="1455738"/>
            <a:ext cx="5623061" cy="996170"/>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de-DE" sz="140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de-AT" sz="1400" kern="120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AT" dirty="0"/>
              <a:t>Hier eine Anleitung für die Umwandlung von SASS/SCSS-Dateien in CSS-Dateien:</a:t>
            </a:r>
          </a:p>
          <a:p>
            <a:pPr marL="0" indent="0">
              <a:buNone/>
            </a:pPr>
            <a:r>
              <a:rPr lang="de-AT" b="1" i="1" dirty="0"/>
              <a:t>https://blog.kulturbanause.de/2014/06/einstieg-in-sass-scss-zu-css-kompilieren/</a:t>
            </a:r>
          </a:p>
        </p:txBody>
      </p:sp>
    </p:spTree>
    <p:extLst>
      <p:ext uri="{BB962C8B-B14F-4D97-AF65-F5344CB8AC3E}">
        <p14:creationId xmlns:p14="http://schemas.microsoft.com/office/powerpoint/2010/main" val="112676231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12430</Words>
  <Application>Microsoft Macintosh PowerPoint</Application>
  <PresentationFormat>Breitbild</PresentationFormat>
  <Paragraphs>1321</Paragraphs>
  <Slides>66</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66</vt:i4>
      </vt:variant>
    </vt:vector>
  </HeadingPairs>
  <TitlesOfParts>
    <vt:vector size="72" baseType="lpstr">
      <vt:lpstr>Arial</vt:lpstr>
      <vt:lpstr>Consolas</vt:lpstr>
      <vt:lpstr>Font Awesome 5 Free Solid</vt:lpstr>
      <vt:lpstr>Menlo</vt:lpstr>
      <vt:lpstr>Raleway</vt:lpstr>
      <vt:lpstr>Office</vt:lpstr>
      <vt:lpstr>Sass</vt:lpstr>
      <vt:lpstr>CSS-Preprocessor</vt:lpstr>
      <vt:lpstr>Entstehung</vt:lpstr>
      <vt:lpstr>Warum Sass und nicht CSS</vt:lpstr>
      <vt:lpstr>Was ist Sass</vt:lpstr>
      <vt:lpstr>Was ist Sass bzw. SCSS</vt:lpstr>
      <vt:lpstr>Die Sass-Syntax</vt:lpstr>
      <vt:lpstr>Sass installieren und einrichten</vt:lpstr>
      <vt:lpstr>Kompilierung (Compiling)</vt:lpstr>
      <vt:lpstr>Output-Style - Nested</vt:lpstr>
      <vt:lpstr>Output-Style - Expanded</vt:lpstr>
      <vt:lpstr>Output-Style - Compact</vt:lpstr>
      <vt:lpstr>Output-Style - Compressed</vt:lpstr>
      <vt:lpstr>Mit Sass arbeiten</vt:lpstr>
      <vt:lpstr>Verschachtelte Selektoren (Selector Nesting)</vt:lpstr>
      <vt:lpstr>Negativbeispiel</vt:lpstr>
      <vt:lpstr>Verschachtelte Eigenschaften (Property Nesting)</vt:lpstr>
      <vt:lpstr>Eltern-Selektoren referenzieren</vt:lpstr>
      <vt:lpstr>Beispiel</vt:lpstr>
      <vt:lpstr>Variablen</vt:lpstr>
      <vt:lpstr>Beispiel</vt:lpstr>
      <vt:lpstr>Variablen sinnvoll bezeichnen</vt:lpstr>
      <vt:lpstr>Variablen mit Standardwerten</vt:lpstr>
      <vt:lpstr>Möglichkeiten</vt:lpstr>
      <vt:lpstr>Möglichkeiten</vt:lpstr>
      <vt:lpstr>Möglichkeiten</vt:lpstr>
      <vt:lpstr>Mixins</vt:lpstr>
      <vt:lpstr>Mixins mit Argumenten</vt:lpstr>
      <vt:lpstr>Mixins mit mehreren Argumenten</vt:lpstr>
      <vt:lpstr>Mixins mit Argumenten und Standardwerten</vt:lpstr>
      <vt:lpstr>Beispiele für Mixins</vt:lpstr>
      <vt:lpstr>Beispiele für Mixins</vt:lpstr>
      <vt:lpstr>Extend</vt:lpstr>
      <vt:lpstr>Platzhalter (%) für @extend einsetzen</vt:lpstr>
      <vt:lpstr>@extend mehrfach einsetzen</vt:lpstr>
      <vt:lpstr>Extend vs. Mixin</vt:lpstr>
      <vt:lpstr>Beispiel</vt:lpstr>
      <vt:lpstr>Dateien importieren - @import</vt:lpstr>
      <vt:lpstr>Importiertes Stylesheets nicht direkt kompilieren</vt:lpstr>
      <vt:lpstr>Operatoren</vt:lpstr>
      <vt:lpstr>Operatoren</vt:lpstr>
      <vt:lpstr>Media Queries</vt:lpstr>
      <vt:lpstr>Inline Media Queries</vt:lpstr>
      <vt:lpstr>Inline Media Queries</vt:lpstr>
      <vt:lpstr>Variablen für Media Queries verwenden</vt:lpstr>
      <vt:lpstr>Variablen für Media Queries verwenden</vt:lpstr>
      <vt:lpstr>Media Queries mit Mixins und @content</vt:lpstr>
      <vt:lpstr>Media Queries mit Mixins und @content</vt:lpstr>
      <vt:lpstr>Kommentare</vt:lpstr>
      <vt:lpstr>Fortgeschrittene Techniken</vt:lpstr>
      <vt:lpstr>@if</vt:lpstr>
      <vt:lpstr>@if/@else</vt:lpstr>
      <vt:lpstr>@for</vt:lpstr>
      <vt:lpstr>@for</vt:lpstr>
      <vt:lpstr>Beispiel 2</vt:lpstr>
      <vt:lpstr>@each</vt:lpstr>
      <vt:lpstr>Mehrfachzuordnung</vt:lpstr>
      <vt:lpstr>@while</vt:lpstr>
      <vt:lpstr>@function</vt:lpstr>
      <vt:lpstr>Frameworks für Sass</vt:lpstr>
      <vt:lpstr>Compass</vt:lpstr>
      <vt:lpstr>Susy</vt:lpstr>
      <vt:lpstr>Bourbon</vt:lpstr>
      <vt:lpstr>Bourbon Neat</vt:lpstr>
      <vt:lpstr>Foundation, Bootstrap &amp; Gumby</vt:lpstr>
      <vt:lpstr>"Web Design mit Sass  Eine Einführung in moderne Stylesheets"  von Jonas Hellwig - kulturbanause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Kapitel 16: DOM</dc:title>
  <dc:creator>Rebecca Rottensteiner</dc:creator>
  <cp:lastModifiedBy>Rebecca Rottensteiner</cp:lastModifiedBy>
  <cp:revision>130</cp:revision>
  <dcterms:created xsi:type="dcterms:W3CDTF">2019-08-06T12:03:51Z</dcterms:created>
  <dcterms:modified xsi:type="dcterms:W3CDTF">2019-11-02T19:55:46Z</dcterms:modified>
</cp:coreProperties>
</file>