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326" r:id="rId2"/>
    <p:sldId id="443" r:id="rId3"/>
    <p:sldId id="336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74" r:id="rId16"/>
    <p:sldId id="455" r:id="rId17"/>
    <p:sldId id="457" r:id="rId18"/>
    <p:sldId id="459" r:id="rId19"/>
    <p:sldId id="460" r:id="rId20"/>
    <p:sldId id="475" r:id="rId21"/>
    <p:sldId id="476" r:id="rId22"/>
    <p:sldId id="477" r:id="rId23"/>
    <p:sldId id="461" r:id="rId24"/>
    <p:sldId id="463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304" r:id="rId3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  <p14:sldId id="443"/>
            <p14:sldId id="336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74"/>
          </p14:sldIdLst>
        </p14:section>
        <p14:section name="Abschnitt ohne Titel" id="{F4AC8236-59F6-4E50-9FDC-8252BD00C94F}">
          <p14:sldIdLst>
            <p14:sldId id="455"/>
            <p14:sldId id="457"/>
            <p14:sldId id="459"/>
            <p14:sldId id="460"/>
            <p14:sldId id="475"/>
            <p14:sldId id="476"/>
            <p14:sldId id="477"/>
            <p14:sldId id="461"/>
            <p14:sldId id="463"/>
            <p14:sldId id="465"/>
            <p14:sldId id="466"/>
            <p14:sldId id="467"/>
            <p14:sldId id="469"/>
          </p14:sldIdLst>
        </p14:section>
        <p14:section name="Abschnitt ohne Titel" id="{A0EE6654-88E3-48B9-A281-C96902055257}">
          <p14:sldIdLst>
            <p14:sldId id="470"/>
            <p14:sldId id="471"/>
            <p14:sldId id="472"/>
            <p14:sldId id="473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2" autoAdjust="0"/>
    <p:restoredTop sz="95220" autoAdjust="0"/>
  </p:normalViewPr>
  <p:slideViewPr>
    <p:cSldViewPr snapToGrid="0" showGuides="1">
      <p:cViewPr varScale="1">
        <p:scale>
          <a:sx n="77" d="100"/>
          <a:sy n="77" d="100"/>
        </p:scale>
        <p:origin x="91" y="163"/>
      </p:cViewPr>
      <p:guideLst>
        <p:guide orient="horz" pos="2931"/>
        <p:guide pos="47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3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19.11.2020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/>
            </a:lvl1pPr>
          </a:lstStyle>
          <a:p>
            <a:pPr lvl="0"/>
            <a:r>
              <a:rPr lang="de-AT" dirty="0"/>
              <a:t>- </a:t>
            </a:r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tx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xtensio.com/user-persona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Erfolgreiche Webseiten 01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2025-B347-475B-B019-268998A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Fokus auf wichtigste Zielgruppen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759D1F-8E34-4CB0-B604-5B3D27D26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370138"/>
            <a:ext cx="10293728" cy="930511"/>
          </a:xfrm>
        </p:spPr>
        <p:txBody>
          <a:bodyPr/>
          <a:lstStyle/>
          <a:p>
            <a:r>
              <a:rPr lang="de-AT" dirty="0"/>
              <a:t>Achtung: durch eine Zielgruppendefinition wird niemand ausgeschlossen lediglich fokussiert auf eine Zielgruppe</a:t>
            </a:r>
          </a:p>
          <a:p>
            <a:r>
              <a:rPr lang="de-AT" dirty="0"/>
              <a:t>Dadurch möglich Prioritäten bei Entscheidungen setzen </a:t>
            </a:r>
          </a:p>
          <a:p>
            <a:r>
              <a:rPr lang="de-AT" dirty="0"/>
              <a:t>Internetauftritt nicht verwässern</a:t>
            </a:r>
          </a:p>
        </p:txBody>
      </p:sp>
    </p:spTree>
    <p:extLst>
      <p:ext uri="{BB962C8B-B14F-4D97-AF65-F5344CB8AC3E}">
        <p14:creationId xmlns:p14="http://schemas.microsoft.com/office/powerpoint/2010/main" val="400240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E10FD-B29D-4555-A154-76C3DF7A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Mehrere Personengruppen auf der Webseite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F87F96-5E66-40C7-ABD6-9B0232C64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580146"/>
            <a:ext cx="10293728" cy="3898503"/>
          </a:xfrm>
        </p:spPr>
        <p:txBody>
          <a:bodyPr/>
          <a:lstStyle/>
          <a:p>
            <a:r>
              <a:rPr lang="de-AT" dirty="0"/>
              <a:t>Es gibt verschiedene Personengruppen, die jeweils eigene Interessen und Aufgaben in Bezug auf Webseite haben</a:t>
            </a:r>
          </a:p>
          <a:p>
            <a:r>
              <a:rPr lang="de-AT" dirty="0"/>
              <a:t>Beispiele</a:t>
            </a:r>
          </a:p>
          <a:p>
            <a:pPr lvl="1"/>
            <a:r>
              <a:rPr lang="de-AT" dirty="0"/>
              <a:t>B2B- und B2C-Zielgruppe</a:t>
            </a:r>
          </a:p>
          <a:p>
            <a:pPr lvl="2"/>
            <a:r>
              <a:rPr lang="de-AT" dirty="0"/>
              <a:t>B2B = Business-</a:t>
            </a:r>
            <a:r>
              <a:rPr lang="de-AT" dirty="0" err="1"/>
              <a:t>to</a:t>
            </a:r>
            <a:r>
              <a:rPr lang="de-AT" dirty="0"/>
              <a:t>-Business = Geschäftskunden</a:t>
            </a:r>
          </a:p>
          <a:p>
            <a:pPr lvl="2"/>
            <a:r>
              <a:rPr lang="de-AT" dirty="0"/>
              <a:t>B2C- = Business-</a:t>
            </a:r>
            <a:r>
              <a:rPr lang="de-AT" dirty="0" err="1"/>
              <a:t>to</a:t>
            </a:r>
            <a:r>
              <a:rPr lang="de-AT" dirty="0"/>
              <a:t>-Customer = Privatkunden</a:t>
            </a:r>
          </a:p>
          <a:p>
            <a:pPr lvl="2"/>
            <a:r>
              <a:rPr lang="de-AT" dirty="0"/>
              <a:t>Bsp.: Produkt auf der Webseite spricht nicht nur den End-(Privat-)</a:t>
            </a:r>
            <a:r>
              <a:rPr lang="de-AT" dirty="0" err="1"/>
              <a:t>kunden</a:t>
            </a:r>
            <a:r>
              <a:rPr lang="de-AT" dirty="0"/>
              <a:t> an, sondern auch Hersteller dieser oder ähnlicher Produkte, die überlegen, das Produkt über die Webseite bewerben oder verkaufen zu lassen</a:t>
            </a:r>
          </a:p>
          <a:p>
            <a:pPr lvl="1"/>
            <a:r>
              <a:rPr lang="de-AT" dirty="0"/>
              <a:t>Potenzielle neue Mitarbeiter</a:t>
            </a:r>
          </a:p>
          <a:p>
            <a:pPr lvl="2"/>
            <a:r>
              <a:rPr lang="de-AT" dirty="0"/>
              <a:t>Webseite auch immer eine Visitenkarte für neue Mitarbeiter</a:t>
            </a:r>
          </a:p>
          <a:p>
            <a:pPr lvl="2"/>
            <a:r>
              <a:rPr lang="de-AT" dirty="0"/>
              <a:t>Gezielt nutzen -&gt; Besonderheit vom Unternehmen beschreiben</a:t>
            </a:r>
          </a:p>
          <a:p>
            <a:pPr lvl="1"/>
            <a:r>
              <a:rPr lang="de-AT" dirty="0"/>
              <a:t>Redakteure</a:t>
            </a:r>
          </a:p>
          <a:p>
            <a:pPr lvl="2"/>
            <a:r>
              <a:rPr lang="de-AT" dirty="0"/>
              <a:t>Webseite hat eventuell nicht nur Erscheinungsbild nach außen, sondern auch ein Hintergrundsystem mit Bilder, Produkte, Texte die eingepflegt werden (CMS)</a:t>
            </a:r>
          </a:p>
          <a:p>
            <a:pPr lvl="2"/>
            <a:r>
              <a:rPr lang="de-AT" dirty="0"/>
              <a:t>Bei Gestaltung darauf achten, dass es einfach genutzt werden kann</a:t>
            </a:r>
          </a:p>
          <a:p>
            <a:r>
              <a:rPr lang="de-AT" dirty="0"/>
              <a:t>Meist eine einzige Hauptzielgruppe, Ausnahme ist Marktplatz</a:t>
            </a:r>
          </a:p>
        </p:txBody>
      </p:sp>
    </p:spTree>
    <p:extLst>
      <p:ext uri="{BB962C8B-B14F-4D97-AF65-F5344CB8AC3E}">
        <p14:creationId xmlns:p14="http://schemas.microsoft.com/office/powerpoint/2010/main" val="277984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655C4-9877-410B-BC43-F3A17DDA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Personas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1084E-D484-44C6-9EB6-43E125D1D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605028"/>
            <a:ext cx="10293728" cy="4090863"/>
          </a:xfrm>
        </p:spPr>
        <p:txBody>
          <a:bodyPr/>
          <a:lstStyle/>
          <a:p>
            <a:r>
              <a:rPr lang="de-AT" dirty="0"/>
              <a:t>Personas = prototypische Beschreibung von Personen, die es allen Beteiligten leichter macht, sich diese Personen vorzustellen und Empathie für sie zu entwickeln</a:t>
            </a:r>
          </a:p>
          <a:p>
            <a:r>
              <a:rPr lang="de-AT" dirty="0"/>
              <a:t>Kann mithilfe eines fiktiven Steckbriefs dargestellt werden</a:t>
            </a:r>
          </a:p>
          <a:p>
            <a:pPr lvl="1"/>
            <a:r>
              <a:rPr lang="de-AT" dirty="0"/>
              <a:t>Inhalt: Name, Alter, Familienstand, Beruf, Interessen, Hobbys, typische Probleme, Wünsche oder Bedürfnisse, eventuell Passendes Foto und typisches Motto</a:t>
            </a:r>
          </a:p>
          <a:p>
            <a:r>
              <a:rPr lang="de-AT" dirty="0"/>
              <a:t>Einfache Methode, um plastisches Bild von Zielgruppe zu erzeugen</a:t>
            </a:r>
          </a:p>
          <a:p>
            <a:r>
              <a:rPr lang="de-AT" dirty="0"/>
              <a:t>Sicherstellung das Designer, Entwickler, Texter, Agentur an gleichen Typus Mensch denkt bei Erstellung</a:t>
            </a:r>
          </a:p>
          <a:p>
            <a:r>
              <a:rPr lang="de-AT" dirty="0"/>
              <a:t>Im Steckbrief können bereits Hinweise auftauchen, welche Inhalte oder Funktionen die Seite aus Sicht der Zielgruppe haben sollte damit Bedürfnisse erfüllt sind</a:t>
            </a:r>
          </a:p>
          <a:p>
            <a:r>
              <a:rPr lang="de-AT" dirty="0"/>
              <a:t>Tools für Gestaltung von Persona-Steckbriefen:</a:t>
            </a:r>
          </a:p>
          <a:p>
            <a:pPr lvl="1"/>
            <a:r>
              <a:rPr lang="de-AT" dirty="0">
                <a:hlinkClick r:id="rId2"/>
              </a:rPr>
              <a:t>https://xtensio.com/user-persona/</a:t>
            </a:r>
            <a:endParaRPr lang="de-AT" dirty="0"/>
          </a:p>
          <a:p>
            <a:pPr lvl="2"/>
            <a:r>
              <a:rPr lang="de-AT" dirty="0"/>
              <a:t>Templates für Darstellung der Eigenschaften</a:t>
            </a:r>
          </a:p>
          <a:p>
            <a:r>
              <a:rPr lang="de-AT" dirty="0"/>
              <a:t>Bei mehreren Zielgruppen: pro Zielgruppe eine Persona</a:t>
            </a:r>
          </a:p>
          <a:p>
            <a:r>
              <a:rPr lang="de-AT" dirty="0"/>
              <a:t>Kommt nicht auf Differenziertheit an, sondern dass ein Mensch gezeichnet wird, der als Repräsentant für die Personen steht, für die die Webseite gedacht ist</a:t>
            </a:r>
          </a:p>
        </p:txBody>
      </p:sp>
    </p:spTree>
    <p:extLst>
      <p:ext uri="{BB962C8B-B14F-4D97-AF65-F5344CB8AC3E}">
        <p14:creationId xmlns:p14="http://schemas.microsoft.com/office/powerpoint/2010/main" val="40798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EE277-C508-467E-939D-81927AE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bereits vorhandenen Kunden kennen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72CF8-ED08-4B48-B777-1A8636ECC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300288"/>
            <a:ext cx="10293728" cy="1640449"/>
          </a:xfrm>
        </p:spPr>
        <p:txBody>
          <a:bodyPr/>
          <a:lstStyle/>
          <a:p>
            <a:r>
              <a:rPr lang="de-AT" dirty="0"/>
              <a:t>Bei bereits laufenden Geschäft und Kundenstamm =&gt; keine neuen Zielgruppen ausdenken sondern bestehende Kunden kennen</a:t>
            </a:r>
          </a:p>
          <a:p>
            <a:r>
              <a:rPr lang="de-AT" dirty="0"/>
              <a:t>Research um mehr über Kunden zu erfahren</a:t>
            </a:r>
          </a:p>
          <a:p>
            <a:r>
              <a:rPr lang="de-AT" dirty="0"/>
              <a:t>Zielgruppen sind nicht in Stein gemeißelt</a:t>
            </a:r>
          </a:p>
          <a:p>
            <a:r>
              <a:rPr lang="de-AT" dirty="0"/>
              <a:t>Man kann sich umorientieren oder weitere für sich erschließen =&gt; bewusst, aus einer strategischen Überlegung und passend zum Markenauftritt</a:t>
            </a:r>
          </a:p>
        </p:txBody>
      </p:sp>
    </p:spTree>
    <p:extLst>
      <p:ext uri="{BB962C8B-B14F-4D97-AF65-F5344CB8AC3E}">
        <p14:creationId xmlns:p14="http://schemas.microsoft.com/office/powerpoint/2010/main" val="146979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D1542-6D86-413D-B683-418B3B6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Bedürfnisse der Zielgruppen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0DC76-0C94-4726-9725-BE87FBF4F5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230438"/>
            <a:ext cx="10293728" cy="1512209"/>
          </a:xfrm>
        </p:spPr>
        <p:txBody>
          <a:bodyPr/>
          <a:lstStyle/>
          <a:p>
            <a:r>
              <a:rPr lang="de-AT" dirty="0"/>
              <a:t>Welche Bedürfnisse hat Zielgruppe</a:t>
            </a:r>
          </a:p>
          <a:p>
            <a:pPr lvl="1"/>
            <a:r>
              <a:rPr lang="de-AT" dirty="0"/>
              <a:t>Bedürfnisse in Bezug auf Angebot</a:t>
            </a:r>
          </a:p>
          <a:p>
            <a:pPr lvl="2"/>
            <a:r>
              <a:rPr lang="de-AT" dirty="0"/>
              <a:t>Davon hängt ab, ob Personen überhaupt im Internet Webseite aufrufen, welche Suchbegriffe (Keywords) in der Suchmaschine eingeben werden oder ob auf Onlinewerbung geklickt wird</a:t>
            </a:r>
          </a:p>
          <a:p>
            <a:pPr lvl="1"/>
            <a:r>
              <a:rPr lang="de-AT" dirty="0"/>
              <a:t>Bedürfnisse an Webseite</a:t>
            </a:r>
          </a:p>
          <a:p>
            <a:pPr lvl="2"/>
            <a:r>
              <a:rPr lang="de-AT" dirty="0"/>
              <a:t>Davon hängt ab ob auf der Webseite verblieben wird, auf ihr Aktionen ausgeführt werden oder eingekauft wird</a:t>
            </a:r>
          </a:p>
        </p:txBody>
      </p:sp>
    </p:spTree>
    <p:extLst>
      <p:ext uri="{BB962C8B-B14F-4D97-AF65-F5344CB8AC3E}">
        <p14:creationId xmlns:p14="http://schemas.microsoft.com/office/powerpoint/2010/main" val="221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08E57-DAFF-4044-8024-EE7DE3FA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Bedürfnismodelle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BD25C-2F28-46A7-B580-E7C3A8F02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354138"/>
            <a:ext cx="10293728" cy="4606902"/>
          </a:xfrm>
        </p:spPr>
        <p:txBody>
          <a:bodyPr/>
          <a:lstStyle/>
          <a:p>
            <a:r>
              <a:rPr lang="de-AT" dirty="0"/>
              <a:t>Modell: Bedürfnispyramide, beruht auf Studien von Abraham Maslow</a:t>
            </a:r>
          </a:p>
          <a:p>
            <a:r>
              <a:rPr lang="de-AT" dirty="0"/>
              <a:t>Physiologische Bedürfnisse:</a:t>
            </a:r>
          </a:p>
          <a:p>
            <a:pPr lvl="1"/>
            <a:r>
              <a:rPr lang="de-AT" dirty="0"/>
              <a:t>Unterste Ebene der Pyramide</a:t>
            </a:r>
          </a:p>
          <a:p>
            <a:pPr lvl="1"/>
            <a:r>
              <a:rPr lang="de-AT" dirty="0"/>
              <a:t>Elementare physiologische Bedürfnisse, wie körperlicher Schutz, Wärme, Hunger, Durst, …</a:t>
            </a:r>
          </a:p>
          <a:p>
            <a:pPr lvl="1"/>
            <a:r>
              <a:rPr lang="de-AT" dirty="0"/>
              <a:t>Bedürfnisse gezielt auf Webseite oder in Kampagnen triggern</a:t>
            </a:r>
          </a:p>
          <a:p>
            <a:pPr lvl="1"/>
            <a:r>
              <a:rPr lang="de-AT" dirty="0"/>
              <a:t>Reicht teilweise mittels Foto</a:t>
            </a:r>
          </a:p>
          <a:p>
            <a:r>
              <a:rPr lang="de-AT" dirty="0"/>
              <a:t>Sicherheitsbedürfnisse</a:t>
            </a:r>
          </a:p>
          <a:p>
            <a:pPr lvl="1"/>
            <a:r>
              <a:rPr lang="de-AT" dirty="0"/>
              <a:t>Beispielsweise durch TÜV-Siegel, Referenzen, Aussagen vertrauenswürdiger prominenter Personen oder anderer Nutzer, die auch kaufen, Verschlüsselung der Webseite, Datenschutzerklärung, verlängertes Rückgaberecht, </a:t>
            </a:r>
            <a:r>
              <a:rPr lang="de-AT" dirty="0" err="1"/>
              <a:t>oä</a:t>
            </a:r>
            <a:endParaRPr lang="de-AT" dirty="0"/>
          </a:p>
          <a:p>
            <a:r>
              <a:rPr lang="de-AT" dirty="0"/>
              <a:t>Soziale Bedürfnisse</a:t>
            </a:r>
          </a:p>
          <a:p>
            <a:pPr lvl="1"/>
            <a:r>
              <a:rPr lang="de-AT" dirty="0"/>
              <a:t>Gefühl der Zusammengehörigkeit, z.B.: durch Community</a:t>
            </a:r>
          </a:p>
          <a:p>
            <a:r>
              <a:rPr lang="de-AT" dirty="0"/>
              <a:t>Individualbedürfnisse</a:t>
            </a:r>
          </a:p>
          <a:p>
            <a:pPr lvl="1"/>
            <a:r>
              <a:rPr lang="de-AT" dirty="0"/>
              <a:t>Nutzern Funktionen, mit denen sie Wertschätzung oder Anerkennung anderer bekommen können, z.B.: Beiträge veröffentlichen oder soziale Kanäle teilen</a:t>
            </a:r>
          </a:p>
          <a:p>
            <a:r>
              <a:rPr lang="de-AT" dirty="0"/>
              <a:t>Selbstverwirklichung</a:t>
            </a:r>
          </a:p>
          <a:p>
            <a:pPr lvl="1"/>
            <a:r>
              <a:rPr lang="de-AT" dirty="0"/>
              <a:t>Oberste Ebene der Pyramide</a:t>
            </a:r>
          </a:p>
          <a:p>
            <a:pPr lvl="1"/>
            <a:r>
              <a:rPr lang="de-AT" dirty="0"/>
              <a:t>Etwas anbieten, dass Nutzer neue Ideen liefert, sie inspiriert und Entwicklung der Persönlichkeit beträgt</a:t>
            </a:r>
          </a:p>
        </p:txBody>
      </p:sp>
    </p:spTree>
    <p:extLst>
      <p:ext uri="{BB962C8B-B14F-4D97-AF65-F5344CB8AC3E}">
        <p14:creationId xmlns:p14="http://schemas.microsoft.com/office/powerpoint/2010/main" val="166202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B082E-7BD8-4CC2-8FAB-0029F886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Empathie entwickeln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75949-6405-4138-8B04-E3AA69658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304590"/>
            <a:ext cx="10293728" cy="1124410"/>
          </a:xfrm>
        </p:spPr>
        <p:txBody>
          <a:bodyPr/>
          <a:lstStyle/>
          <a:p>
            <a:r>
              <a:rPr lang="de-AT" dirty="0"/>
              <a:t>Am Ende geht es darum, Empathie für Nutzer zu entwickeln, um Webauftritt möglichst passgenau zu erstellen</a:t>
            </a:r>
          </a:p>
          <a:p>
            <a:r>
              <a:rPr lang="de-AT" dirty="0"/>
              <a:t>Je besser in Zielgruppe hineinversetzen, umso treffsicher werden Inhalte, Bilder und Texte desto leichter wird Webseite bedienbar (Usability)</a:t>
            </a:r>
          </a:p>
          <a:p>
            <a:r>
              <a:rPr lang="de-AT" dirty="0"/>
              <a:t>Wichtig für begleitende Marketingmaßnahmen (Bsp.: Suchmaschinenmarketing, Newsletter Erstellung, …)</a:t>
            </a:r>
          </a:p>
        </p:txBody>
      </p:sp>
    </p:spTree>
    <p:extLst>
      <p:ext uri="{BB962C8B-B14F-4D97-AF65-F5344CB8AC3E}">
        <p14:creationId xmlns:p14="http://schemas.microsoft.com/office/powerpoint/2010/main" val="139740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B7F4D-C520-44BF-94B0-9C5E362CD5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/>
          <a:lstStyle/>
          <a:p>
            <a:r>
              <a:rPr lang="de-AT" dirty="0"/>
              <a:t>Ideen finden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1F85D7-1611-4F2A-8588-93053E6D5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825" y="4898262"/>
            <a:ext cx="5445125" cy="1165987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Trennung von Problemverständnis und Lösungsfindung</a:t>
            </a:r>
          </a:p>
          <a:p>
            <a:pPr marL="171450" indent="-171450">
              <a:buFontTx/>
              <a:buChar char="-"/>
            </a:pPr>
            <a:r>
              <a:rPr lang="de-AT" dirty="0"/>
              <a:t>Kreativitätstechniken professionell einsetzen</a:t>
            </a:r>
          </a:p>
          <a:p>
            <a:pPr marL="171450" indent="-171450">
              <a:buFontTx/>
              <a:buChar char="-"/>
            </a:pPr>
            <a:r>
              <a:rPr lang="de-AT" dirty="0"/>
              <a:t>Ideen richtig bewerten</a:t>
            </a:r>
          </a:p>
          <a:p>
            <a:pPr marL="171450" indent="-171450">
              <a:buFontTx/>
              <a:buChar char="-"/>
            </a:pPr>
            <a:r>
              <a:rPr lang="de-AT" dirty="0"/>
              <a:t>Ideen finden, wenn kein Team zur Verfügung steht</a:t>
            </a:r>
          </a:p>
        </p:txBody>
      </p:sp>
    </p:spTree>
    <p:extLst>
      <p:ext uri="{BB962C8B-B14F-4D97-AF65-F5344CB8AC3E}">
        <p14:creationId xmlns:p14="http://schemas.microsoft.com/office/powerpoint/2010/main" val="8196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4F537-4594-435C-BFD7-95ACC1B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Problem verstehen, nicht die Lösung erfragen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CB5377-D4F2-475B-A6C1-5ABF83A63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408238"/>
            <a:ext cx="10293728" cy="1640449"/>
          </a:xfrm>
        </p:spPr>
        <p:txBody>
          <a:bodyPr/>
          <a:lstStyle/>
          <a:p>
            <a:r>
              <a:rPr lang="de-AT" dirty="0"/>
              <a:t>Gestaltung: Weniger ist mehr =&gt; Webseite nicht mit Funktionen und Inhalten überfrachten, sondern richte Inhalte an der richtigen Stelle anbieten</a:t>
            </a:r>
          </a:p>
          <a:p>
            <a:r>
              <a:rPr lang="de-AT" dirty="0"/>
              <a:t>Nutzer für Phase der Ideenfindung essenziell wichtig -&gt; geben Aufschluss über Wünsche und Bedürfnisse</a:t>
            </a:r>
          </a:p>
          <a:p>
            <a:r>
              <a:rPr lang="de-AT" dirty="0"/>
              <a:t>Lösungen im Team mit Experten finden sondern Probleme verstehen</a:t>
            </a:r>
          </a:p>
          <a:p>
            <a:r>
              <a:rPr lang="de-AT" dirty="0"/>
              <a:t>Wichtig zu verstehen, mit welchen Fragestellungen und Problemen sich Zielgruppe und potenzielle Nutzer herumschlagen, was für sie ein echter Mehrwert wäre und in welchem Kontext sie die Webseite nutzen würden</a:t>
            </a:r>
          </a:p>
        </p:txBody>
      </p:sp>
    </p:spTree>
    <p:extLst>
      <p:ext uri="{BB962C8B-B14F-4D97-AF65-F5344CB8AC3E}">
        <p14:creationId xmlns:p14="http://schemas.microsoft.com/office/powerpoint/2010/main" val="206197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59231-26BD-45A0-99F9-5883E3F6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Kreativitätstechniken einsetzen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003F7-A44C-49A7-BE5B-DF45FCB20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4368" y="2128642"/>
            <a:ext cx="4283264" cy="1446550"/>
          </a:xfrm>
        </p:spPr>
        <p:txBody>
          <a:bodyPr/>
          <a:lstStyle/>
          <a:p>
            <a:r>
              <a:rPr lang="de-AT" dirty="0"/>
              <a:t>Kreativitätstechniken = Techniken, mit denen nach definierten Regeln Ideen generiert werden</a:t>
            </a:r>
          </a:p>
          <a:p>
            <a:r>
              <a:rPr lang="de-AT" dirty="0"/>
              <a:t>Moderator einsetzen =&gt; Neutralität ist wichtig</a:t>
            </a:r>
          </a:p>
          <a:p>
            <a:r>
              <a:rPr lang="de-AT" dirty="0"/>
              <a:t>Zusammensetzung der Gruppe </a:t>
            </a:r>
          </a:p>
          <a:p>
            <a:r>
              <a:rPr lang="de-AT" dirty="0"/>
              <a:t>Offene und lockere Atmosphäre</a:t>
            </a:r>
          </a:p>
        </p:txBody>
      </p:sp>
    </p:spTree>
    <p:extLst>
      <p:ext uri="{BB962C8B-B14F-4D97-AF65-F5344CB8AC3E}">
        <p14:creationId xmlns:p14="http://schemas.microsoft.com/office/powerpoint/2010/main" val="32319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198C8-D28E-40A9-A4AB-17BC7EC89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2877098"/>
            <a:ext cx="5445125" cy="1311128"/>
          </a:xfrm>
        </p:spPr>
        <p:txBody>
          <a:bodyPr/>
          <a:lstStyle/>
          <a:p>
            <a:pPr algn="ctr"/>
            <a:r>
              <a:rPr lang="de-DE" dirty="0"/>
              <a:t>Das Ziel der Website definieren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464A2F-6E73-4AE1-8E00-E303B611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8208" y="4988053"/>
            <a:ext cx="5445125" cy="82391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1200" dirty="0"/>
              <a:t>Die Ziele der Website klar benennen</a:t>
            </a:r>
          </a:p>
          <a:p>
            <a:pPr marL="342900" indent="-342900">
              <a:buFontTx/>
              <a:buChar char="-"/>
            </a:pPr>
            <a:r>
              <a:rPr lang="de-DE" sz="1200" dirty="0"/>
              <a:t>Zwischen Zielen und Zweck unterscheiden</a:t>
            </a:r>
          </a:p>
          <a:p>
            <a:pPr marL="342900" indent="-342900">
              <a:buFontTx/>
              <a:buChar char="-"/>
            </a:pPr>
            <a:r>
              <a:rPr lang="de-DE" sz="1200" dirty="0"/>
              <a:t>Ziele richtig formulieren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7359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9D4B2-7B98-48FD-B288-F72DC92B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Brainstorming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7A61802-30CE-46C2-82DB-F47262D5A6E7}"/>
              </a:ext>
            </a:extLst>
          </p:cNvPr>
          <p:cNvSpPr txBox="1">
            <a:spLocks/>
          </p:cNvSpPr>
          <p:nvPr/>
        </p:nvSpPr>
        <p:spPr>
          <a:xfrm>
            <a:off x="949136" y="1427786"/>
            <a:ext cx="10293728" cy="40954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Am häufigsten genutzt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3 bis 7 Personen</a:t>
            </a:r>
            <a:br>
              <a:rPr lang="de-AT" dirty="0"/>
            </a:br>
            <a:r>
              <a:rPr lang="de-AT" dirty="0"/>
              <a:t>Moderator umreißt klar das Thema, für das Idee gefunden werden soll</a:t>
            </a:r>
            <a:br>
              <a:rPr lang="de-AT" dirty="0"/>
            </a:br>
            <a:r>
              <a:rPr lang="de-AT" dirty="0"/>
              <a:t>Gut formulierte Fragestellung ist </a:t>
            </a:r>
            <a:r>
              <a:rPr lang="de-AT" dirty="0" err="1"/>
              <a:t>wichitg</a:t>
            </a:r>
            <a:r>
              <a:rPr lang="de-AT" dirty="0"/>
              <a:t>, damit alle in die gleiche Richtung überlegen und niemand abschweift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Ausreichend Post-</a:t>
            </a:r>
            <a:r>
              <a:rPr lang="de-AT" dirty="0" err="1"/>
              <a:t>it‘s</a:t>
            </a:r>
            <a:r>
              <a:rPr lang="de-AT" dirty="0"/>
              <a:t> und Stifte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Zuerst überlegt jeder allein für sich Ideen und notiert sie auf Post-it</a:t>
            </a:r>
            <a:br>
              <a:rPr lang="de-AT" dirty="0"/>
            </a:br>
            <a:r>
              <a:rPr lang="de-AT" dirty="0"/>
              <a:t>für jede Idee =&gt; neuer Post-it</a:t>
            </a:r>
            <a:br>
              <a:rPr lang="de-AT" dirty="0"/>
            </a:br>
            <a:r>
              <a:rPr lang="de-AT" dirty="0" err="1"/>
              <a:t>ca</a:t>
            </a:r>
            <a:r>
              <a:rPr lang="de-AT" dirty="0"/>
              <a:t> 5 Min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Jeder klebt Post-it mit Idee an Wand und erklärt kurz</a:t>
            </a:r>
            <a:br>
              <a:rPr lang="de-AT" dirty="0"/>
            </a:br>
            <a:r>
              <a:rPr lang="de-AT" dirty="0"/>
              <a:t>zuhörenden können Verständnisfragen stellen aber keine inhaltlichen Fragen, können sich weitere Ideen überlegen oder von Gehörtem inspirieren lassen (Ideen aufgreifen und weiter spinnen)</a:t>
            </a:r>
            <a:br>
              <a:rPr lang="de-AT" dirty="0"/>
            </a:br>
            <a:r>
              <a:rPr lang="de-AT" dirty="0"/>
              <a:t>keine Kritik 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Wenn jeder an der Reihe war -&gt; fragen, ob noch neue Ideen hinzugekommen sind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Da viele ähnliche Ideen -&gt; Ideen clustern mit ähnlichen Schwerpunkten</a:t>
            </a:r>
            <a:br>
              <a:rPr lang="de-AT" dirty="0"/>
            </a:br>
            <a:r>
              <a:rPr lang="de-AT" dirty="0"/>
              <a:t>jedem Themencluster verständliche Überschrift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Phase der Ideenbewertung -&gt; Ideen auswählen die als vielversprechend erachtet werden</a:t>
            </a:r>
            <a:br>
              <a:rPr lang="de-AT" dirty="0"/>
            </a:br>
            <a:endParaRPr lang="de-AT" dirty="0"/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082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E87C9-1A7C-4212-AB8C-73974E3A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635-Methode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44BAB-A591-4433-BB76-5DBFA1D78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2001838"/>
            <a:ext cx="10293728" cy="2544286"/>
          </a:xfrm>
        </p:spPr>
        <p:txBody>
          <a:bodyPr/>
          <a:lstStyle/>
          <a:p>
            <a:r>
              <a:rPr lang="de-AT" dirty="0"/>
              <a:t>6 Personen die jeweils drei Ideen auf einen Zettel notieren und fünfmal die Ideen der anderen vor sich liegen haben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Zu sechst an einem Tisch, jeder mit Zettel und Stift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Bennen die Fragestellung, zu der Idee entwickelt werden soll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Jede Person denkt sich drei Ideen zur Fragestellung aus und notiert sie auf dem Zettel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Zettel im Uhrzeigersinn weiter geben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Jeder spinnt nun die Ideen weiter, die er vor sich auf dem Zettel sieht =&gt; Ideen weitere Details hinzufügen oder neue Richtung geben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Nach kurzer Zeit wieder Zettel nach links weitergeben und Prozess wiederholen =&gt; insg. 5x bis vor jedem der eigene Zettel wieder liegt</a:t>
            </a:r>
          </a:p>
          <a:p>
            <a:r>
              <a:rPr lang="de-AT" dirty="0"/>
              <a:t>Potenzial 18 verschiedene Ideen zu liefern</a:t>
            </a:r>
          </a:p>
        </p:txBody>
      </p:sp>
    </p:spTree>
    <p:extLst>
      <p:ext uri="{BB962C8B-B14F-4D97-AF65-F5344CB8AC3E}">
        <p14:creationId xmlns:p14="http://schemas.microsoft.com/office/powerpoint/2010/main" val="87044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298B-2DB7-4FDE-B9B2-4108C74B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Kopfstandmethode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54EA88-9667-4180-99F5-DF03EBA05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866777"/>
            <a:ext cx="10293728" cy="3124445"/>
          </a:xfrm>
        </p:spPr>
        <p:txBody>
          <a:bodyPr/>
          <a:lstStyle/>
          <a:p>
            <a:r>
              <a:rPr lang="de-AT" dirty="0"/>
              <a:t>Macht im Verlauf deutlich, worauf es bei einer erfolgreichen Webseite wirklich ankommt</a:t>
            </a:r>
          </a:p>
          <a:p>
            <a:r>
              <a:rPr lang="de-AT" dirty="0"/>
              <a:t>Nicht wirklich eine Methode, um neue Ideen zu entwickeln, vielmehr werden Hygienefaktoren identifiziert </a:t>
            </a:r>
          </a:p>
          <a:p>
            <a:r>
              <a:rPr lang="de-AT" dirty="0"/>
              <a:t>Hygienefaktoren werden von Nutzern als selbstverständlich angesehen (z.B.: gute Ladezeiten, vernünftige Usability, verantwortungsvoller Umgang mit Daten)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Gruppe, Fragestellung formulieren</a:t>
            </a:r>
            <a:br>
              <a:rPr lang="de-AT" dirty="0"/>
            </a:br>
            <a:r>
              <a:rPr lang="de-AT" dirty="0"/>
              <a:t>Beispiel: Wie können wir die Nutzer davon abhalten, Funktionen auf unserer Webseite nutzen?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Ideen sammeln zu dieser umgekehrten Fragestellung und notieren auf Post-It</a:t>
            </a:r>
            <a:br>
              <a:rPr lang="de-AT" dirty="0"/>
            </a:br>
            <a:r>
              <a:rPr lang="de-AT" dirty="0"/>
              <a:t>im weiteren Verlauf vorgehen wie bei Brainstorming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Anschließend Ideen ins Gegenteil umkehren</a:t>
            </a:r>
          </a:p>
          <a:p>
            <a:r>
              <a:rPr lang="de-AT" dirty="0"/>
              <a:t>= Menge Ideen für Webseite die eigentlich Selbstverständlich sind</a:t>
            </a:r>
          </a:p>
          <a:p>
            <a:r>
              <a:rPr lang="de-AT" dirty="0"/>
              <a:t>Bewerten, welche dieser Selbstverständlichkeiten besonders wicht sind = wichtige Anforderungen an die Erstellung der Webseite</a:t>
            </a:r>
          </a:p>
        </p:txBody>
      </p:sp>
    </p:spTree>
    <p:extLst>
      <p:ext uri="{BB962C8B-B14F-4D97-AF65-F5344CB8AC3E}">
        <p14:creationId xmlns:p14="http://schemas.microsoft.com/office/powerpoint/2010/main" val="55682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3DE7-5DFD-40D1-85AF-C47BFCC0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Ideen bewerten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12B12-DE5C-46E0-B448-70E82EAF6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544286"/>
          </a:xfrm>
        </p:spPr>
        <p:txBody>
          <a:bodyPr/>
          <a:lstStyle/>
          <a:p>
            <a:r>
              <a:rPr lang="de-AT" dirty="0"/>
              <a:t>2 Varianten um Ideen zu bewerten</a:t>
            </a:r>
          </a:p>
          <a:p>
            <a:pPr lvl="1"/>
            <a:r>
              <a:rPr lang="de-AT" dirty="0"/>
              <a:t>Priorisierung über Punktevergabe</a:t>
            </a:r>
          </a:p>
          <a:p>
            <a:pPr lvl="2"/>
            <a:r>
              <a:rPr lang="de-AT" dirty="0"/>
              <a:t>Ideen durch Gruppe priorisieren</a:t>
            </a:r>
          </a:p>
          <a:p>
            <a:pPr lvl="2"/>
            <a:r>
              <a:rPr lang="de-AT" dirty="0"/>
              <a:t>Jeder Mitstreiter darf 5 Punkte vergeben</a:t>
            </a:r>
          </a:p>
          <a:p>
            <a:pPr lvl="2"/>
            <a:r>
              <a:rPr lang="de-AT" dirty="0"/>
              <a:t>Idee mit den meisten Punkten wird weiterverfolgt</a:t>
            </a:r>
          </a:p>
          <a:p>
            <a:pPr lvl="1"/>
            <a:r>
              <a:rPr lang="de-AT" dirty="0" err="1"/>
              <a:t>Vierfeldermatrix</a:t>
            </a:r>
            <a:endParaRPr lang="de-AT" dirty="0"/>
          </a:p>
          <a:p>
            <a:pPr lvl="2"/>
            <a:r>
              <a:rPr lang="de-AT" dirty="0"/>
              <a:t>Ideen in eine </a:t>
            </a:r>
            <a:r>
              <a:rPr lang="de-AT" dirty="0" err="1"/>
              <a:t>Vierfeldermatrix</a:t>
            </a:r>
            <a:r>
              <a:rPr lang="de-AT" dirty="0"/>
              <a:t> mit den Achsen „Nutzen gering bis hoch“ und „Aufwand gering bis hoch“ einsortieren</a:t>
            </a:r>
          </a:p>
          <a:p>
            <a:pPr lvl="2"/>
            <a:r>
              <a:rPr lang="de-AT" dirty="0"/>
              <a:t>Ideen im Quadranten „Nutzen hoch + Aufwand niedrig“ haben Priorität 1</a:t>
            </a:r>
          </a:p>
          <a:p>
            <a:pPr lvl="2"/>
            <a:r>
              <a:rPr lang="de-AT" dirty="0"/>
              <a:t>Ideen im Quadranten „Nutzen hoch + </a:t>
            </a:r>
            <a:r>
              <a:rPr lang="de-AT" dirty="0" err="1"/>
              <a:t>Auwand</a:t>
            </a:r>
            <a:r>
              <a:rPr lang="de-AT" dirty="0"/>
              <a:t> hoch“ haben Priorität 2</a:t>
            </a:r>
          </a:p>
        </p:txBody>
      </p:sp>
    </p:spTree>
    <p:extLst>
      <p:ext uri="{BB962C8B-B14F-4D97-AF65-F5344CB8AC3E}">
        <p14:creationId xmlns:p14="http://schemas.microsoft.com/office/powerpoint/2010/main" val="27857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78FE0-9AB0-431E-B4FA-5228D645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Ideen finden ohne Team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4CE79-B985-4303-A722-633600086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802340"/>
          </a:xfrm>
        </p:spPr>
        <p:txBody>
          <a:bodyPr/>
          <a:lstStyle/>
          <a:p>
            <a:r>
              <a:rPr lang="de-AT" dirty="0"/>
              <a:t>Folgende Methoden können hilfreich sein</a:t>
            </a:r>
          </a:p>
          <a:p>
            <a:pPr lvl="1"/>
            <a:r>
              <a:rPr lang="de-AT" dirty="0"/>
              <a:t>Positivbeispiele (Best Practices) sammeln</a:t>
            </a:r>
          </a:p>
          <a:p>
            <a:pPr lvl="2"/>
            <a:r>
              <a:rPr lang="de-AT" dirty="0"/>
              <a:t>Andere Webseiten ansehen und überlegen, was diese so erfolgreich macht</a:t>
            </a:r>
          </a:p>
          <a:p>
            <a:pPr lvl="2"/>
            <a:r>
              <a:rPr lang="de-AT" dirty="0"/>
              <a:t>Was gefällt mir persönlich gut daran</a:t>
            </a:r>
          </a:p>
          <a:p>
            <a:pPr lvl="2"/>
            <a:r>
              <a:rPr lang="de-AT" dirty="0"/>
              <a:t>Wovon fühle ich mich angesprochen</a:t>
            </a:r>
          </a:p>
          <a:p>
            <a:pPr lvl="2"/>
            <a:r>
              <a:rPr lang="de-AT" dirty="0"/>
              <a:t>Beispiele sammeln und prüfen, ob diese Elemente, Features oder Funktionen auf der eigenen Seite funktionieren könnten</a:t>
            </a:r>
          </a:p>
          <a:p>
            <a:pPr lvl="1"/>
            <a:r>
              <a:rPr lang="de-AT" dirty="0"/>
              <a:t>Freunde und Verwandte fragen</a:t>
            </a:r>
          </a:p>
          <a:p>
            <a:pPr lvl="2"/>
            <a:r>
              <a:rPr lang="de-AT" dirty="0"/>
              <a:t>Nach Meinung fragen</a:t>
            </a:r>
          </a:p>
          <a:p>
            <a:pPr lvl="2"/>
            <a:r>
              <a:rPr lang="de-AT" dirty="0"/>
              <a:t>Auf welchen Webseiten </a:t>
            </a:r>
            <a:r>
              <a:rPr lang="de-AT" dirty="0" err="1"/>
              <a:t>serven</a:t>
            </a:r>
            <a:r>
              <a:rPr lang="de-AT" dirty="0"/>
              <a:t> sie gerne, wo fühlen sie sich gut aufgehoben und warum</a:t>
            </a:r>
          </a:p>
          <a:p>
            <a:pPr lvl="1"/>
            <a:r>
              <a:rPr lang="de-AT" dirty="0" err="1"/>
              <a:t>Mind</a:t>
            </a:r>
            <a:r>
              <a:rPr lang="de-AT" dirty="0"/>
              <a:t>-Mapping</a:t>
            </a:r>
          </a:p>
          <a:p>
            <a:pPr lvl="2"/>
            <a:r>
              <a:rPr lang="de-AT" dirty="0"/>
              <a:t>Gedanken und Ideen frei fließen lassen =&gt; notieren in einem Mindmap</a:t>
            </a:r>
          </a:p>
          <a:p>
            <a:pPr lvl="2"/>
            <a:r>
              <a:rPr lang="de-AT" dirty="0"/>
              <a:t>Ausgangsfrage in der Mitte und Ideen mit Linien verbinden die wiederum mit weiteren </a:t>
            </a:r>
            <a:r>
              <a:rPr lang="de-AT" dirty="0" err="1"/>
              <a:t>ideen</a:t>
            </a:r>
            <a:r>
              <a:rPr lang="de-AT" dirty="0"/>
              <a:t> und Aspekte angereichert werden können</a:t>
            </a:r>
          </a:p>
          <a:p>
            <a:pPr lvl="1"/>
            <a:r>
              <a:rPr lang="de-AT" dirty="0"/>
              <a:t>Ideentagebuch</a:t>
            </a:r>
          </a:p>
          <a:p>
            <a:pPr lvl="2"/>
            <a:r>
              <a:rPr lang="de-AT" dirty="0"/>
              <a:t>Manche Ideen brauchen Zeit. </a:t>
            </a:r>
          </a:p>
          <a:p>
            <a:pPr lvl="1"/>
            <a:r>
              <a:rPr lang="de-AT" dirty="0"/>
              <a:t>Konventionen kennen</a:t>
            </a:r>
          </a:p>
          <a:p>
            <a:pPr lvl="2"/>
            <a:r>
              <a:rPr lang="de-AT" dirty="0"/>
              <a:t>Navigation ist meist oben oder link</a:t>
            </a:r>
          </a:p>
          <a:p>
            <a:pPr lvl="2"/>
            <a:r>
              <a:rPr lang="de-AT" dirty="0"/>
              <a:t>Kontakt, Impressum, Über uns ist vom Wording immer gleich</a:t>
            </a:r>
          </a:p>
        </p:txBody>
      </p:sp>
    </p:spTree>
    <p:extLst>
      <p:ext uri="{BB962C8B-B14F-4D97-AF65-F5344CB8AC3E}">
        <p14:creationId xmlns:p14="http://schemas.microsoft.com/office/powerpoint/2010/main" val="3570583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B745C-A5E0-4565-844B-09E65D31A6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2773436"/>
            <a:ext cx="5445125" cy="1311128"/>
          </a:xfrm>
        </p:spPr>
        <p:txBody>
          <a:bodyPr/>
          <a:lstStyle/>
          <a:p>
            <a:r>
              <a:rPr lang="de-AT" dirty="0"/>
              <a:t>Anforderungen notieren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D9509-6450-4C85-BDDD-24C1F5734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- Unterschied zwischen funktionalen und nicht-funktionalen Anforderungen</a:t>
            </a:r>
          </a:p>
          <a:p>
            <a:r>
              <a:rPr lang="de-AT" dirty="0"/>
              <a:t>- Richtige Beschreibung von Anforderungen</a:t>
            </a:r>
          </a:p>
          <a:p>
            <a:r>
              <a:rPr lang="de-AT" dirty="0"/>
              <a:t>- Anforderungen gemeinsam erarbeiten</a:t>
            </a:r>
          </a:p>
        </p:txBody>
      </p:sp>
    </p:spTree>
    <p:extLst>
      <p:ext uri="{BB962C8B-B14F-4D97-AF65-F5344CB8AC3E}">
        <p14:creationId xmlns:p14="http://schemas.microsoft.com/office/powerpoint/2010/main" val="101471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AE88A-881D-4E3E-881D-42AA7C1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Arten von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EEAA7-E374-4DD1-BC7A-09A87715B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4863835" cy="3771802"/>
          </a:xfrm>
        </p:spPr>
        <p:txBody>
          <a:bodyPr/>
          <a:lstStyle/>
          <a:p>
            <a:r>
              <a:rPr lang="de-AT" b="1" dirty="0"/>
              <a:t>Funktionale Anforderungen</a:t>
            </a:r>
            <a:r>
              <a:rPr lang="de-AT" dirty="0"/>
              <a:t>: beschreibt, was eine Webseite können soll oder welche Inhalte bereitgestellt werden sollen </a:t>
            </a:r>
            <a:br>
              <a:rPr lang="de-AT" dirty="0"/>
            </a:br>
            <a:r>
              <a:rPr lang="de-AT" dirty="0"/>
              <a:t>Geht um die Interaktion mit dem Nutzer</a:t>
            </a:r>
          </a:p>
          <a:p>
            <a:pPr lvl="1"/>
            <a:r>
              <a:rPr lang="de-AT" dirty="0"/>
              <a:t>Was kann der Nutzer auf der Webseite tun (</a:t>
            </a:r>
            <a:r>
              <a:rPr lang="de-AT" dirty="0" err="1"/>
              <a:t>Bsp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Bestimmte Inhalte zu einem Thema finden</a:t>
            </a:r>
          </a:p>
          <a:p>
            <a:pPr lvl="2"/>
            <a:r>
              <a:rPr lang="de-AT" dirty="0"/>
              <a:t>Formulare ausfüllen </a:t>
            </a:r>
          </a:p>
          <a:p>
            <a:pPr lvl="2"/>
            <a:r>
              <a:rPr lang="de-AT" dirty="0"/>
              <a:t>Kaufen, bewerten, anmelden, einloggen, registrieren</a:t>
            </a:r>
          </a:p>
          <a:p>
            <a:pPr lvl="1"/>
            <a:r>
              <a:rPr lang="de-AT" dirty="0"/>
              <a:t>Was soll die Webseite als Reaktion auf die Nutzereingabe tun (</a:t>
            </a:r>
            <a:r>
              <a:rPr lang="de-AT" dirty="0" err="1"/>
              <a:t>Bsp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Daten verarbeiten und in einer DB speichern</a:t>
            </a:r>
          </a:p>
          <a:p>
            <a:pPr lvl="2"/>
            <a:r>
              <a:rPr lang="de-AT" dirty="0"/>
              <a:t>Bestätigungs-Mail versenden</a:t>
            </a:r>
          </a:p>
          <a:p>
            <a:pPr lvl="2"/>
            <a:r>
              <a:rPr lang="de-AT" dirty="0" err="1"/>
              <a:t>Rückemdlung</a:t>
            </a:r>
            <a:r>
              <a:rPr lang="de-AT" dirty="0"/>
              <a:t> über den aktuellen Status einer Aktion geben</a:t>
            </a:r>
          </a:p>
          <a:p>
            <a:pPr lvl="2"/>
            <a:r>
              <a:rPr lang="de-AT" dirty="0"/>
              <a:t>Kauf auslösen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801C6FDE-613A-4C4F-BB9F-F1F84F48B055}"/>
              </a:ext>
            </a:extLst>
          </p:cNvPr>
          <p:cNvSpPr txBox="1">
            <a:spLocks/>
          </p:cNvSpPr>
          <p:nvPr/>
        </p:nvSpPr>
        <p:spPr>
          <a:xfrm>
            <a:off x="6379029" y="1455738"/>
            <a:ext cx="4863835" cy="20282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/>
              <a:t>Nicht-funktionale Anforderungen</a:t>
            </a:r>
            <a:r>
              <a:rPr lang="de-AT" dirty="0"/>
              <a:t>: geht um qualitative Aspekte der </a:t>
            </a:r>
            <a:r>
              <a:rPr lang="de-AT" dirty="0" err="1"/>
              <a:t>Umsetzunge</a:t>
            </a:r>
            <a:r>
              <a:rPr lang="de-AT" dirty="0"/>
              <a:t>. Bezieht sich auf das wie</a:t>
            </a:r>
          </a:p>
          <a:p>
            <a:pPr lvl="1"/>
            <a:r>
              <a:rPr lang="de-AT" dirty="0"/>
              <a:t>Usability</a:t>
            </a:r>
          </a:p>
          <a:p>
            <a:pPr lvl="1"/>
            <a:r>
              <a:rPr lang="de-AT" dirty="0"/>
              <a:t>Geeignet für verschiedene Endgeräte</a:t>
            </a:r>
          </a:p>
          <a:p>
            <a:pPr lvl="1"/>
            <a:r>
              <a:rPr lang="de-AT" dirty="0"/>
              <a:t>Barrierefreiheit</a:t>
            </a:r>
          </a:p>
          <a:p>
            <a:pPr lvl="1"/>
            <a:r>
              <a:rPr lang="de-AT" dirty="0"/>
              <a:t>Kurze Ladezeiten</a:t>
            </a:r>
          </a:p>
          <a:p>
            <a:pPr lvl="1"/>
            <a:r>
              <a:rPr lang="de-AT" dirty="0"/>
              <a:t>Gutes Design</a:t>
            </a:r>
          </a:p>
          <a:p>
            <a:pPr lvl="1"/>
            <a:r>
              <a:rPr lang="de-AT" dirty="0"/>
              <a:t>Datenschutz und Datensicherheit</a:t>
            </a:r>
          </a:p>
        </p:txBody>
      </p:sp>
    </p:spTree>
    <p:extLst>
      <p:ext uri="{BB962C8B-B14F-4D97-AF65-F5344CB8AC3E}">
        <p14:creationId xmlns:p14="http://schemas.microsoft.com/office/powerpoint/2010/main" val="117801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F01B3-F58F-4AB8-AB7E-4677CF3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Verschiedene Herangehensweisen an Projekten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0BC10-FA12-4233-8638-108264FEB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930546"/>
          </a:xfrm>
        </p:spPr>
        <p:txBody>
          <a:bodyPr/>
          <a:lstStyle/>
          <a:p>
            <a:r>
              <a:rPr lang="de-AT" dirty="0"/>
              <a:t>Klassische Herangehensweise</a:t>
            </a:r>
          </a:p>
          <a:p>
            <a:pPr lvl="1"/>
            <a:r>
              <a:rPr lang="de-AT" dirty="0"/>
              <a:t>Lastenheft: Projektleiter oder Auftraggeber beschreibt genau, was er haben möchte. </a:t>
            </a:r>
          </a:p>
          <a:p>
            <a:pPr lvl="2"/>
            <a:r>
              <a:rPr lang="de-AT" dirty="0"/>
              <a:t>Kann schnell über 100 DIN-A4-Seiten gehen</a:t>
            </a:r>
          </a:p>
          <a:p>
            <a:pPr lvl="1"/>
            <a:r>
              <a:rPr lang="de-AT" dirty="0"/>
              <a:t>Pflichtenheft: Auftragnehmer dokumentiert im Pflichtenheft, wie er die Anforderungen umsetzen möchte</a:t>
            </a:r>
          </a:p>
          <a:p>
            <a:pPr lvl="1"/>
            <a:r>
              <a:rPr lang="de-AT" dirty="0"/>
              <a:t>Wenn es nicht unbedingt klassisch entwickelt werden muss, sollte man darauf verzichten</a:t>
            </a:r>
          </a:p>
          <a:p>
            <a:r>
              <a:rPr lang="de-AT" dirty="0"/>
              <a:t>Agile Herangehensweise</a:t>
            </a:r>
          </a:p>
          <a:p>
            <a:pPr lvl="1"/>
            <a:r>
              <a:rPr lang="de-AT" dirty="0"/>
              <a:t>User Stories: jede Funktion wird aus Sicht einer Nutzergruppe formuliert</a:t>
            </a:r>
          </a:p>
          <a:p>
            <a:pPr lvl="1"/>
            <a:r>
              <a:rPr lang="de-AT" dirty="0" err="1"/>
              <a:t>Epics</a:t>
            </a:r>
            <a:r>
              <a:rPr lang="de-AT" dirty="0"/>
              <a:t>: Zusammengehörende User Stories werden zusammengefasst = übergeordnetes Thema</a:t>
            </a:r>
          </a:p>
          <a:p>
            <a:pPr lvl="1"/>
            <a:r>
              <a:rPr lang="de-AT" dirty="0"/>
              <a:t>Backlog: alle User Stories und </a:t>
            </a:r>
            <a:r>
              <a:rPr lang="de-AT" dirty="0" err="1"/>
              <a:t>Epics</a:t>
            </a:r>
            <a:r>
              <a:rPr lang="de-AT" dirty="0"/>
              <a:t> gesammelt und nach Priorität geordnet</a:t>
            </a:r>
          </a:p>
          <a:p>
            <a:pPr lvl="1"/>
            <a:r>
              <a:rPr lang="de-AT" dirty="0"/>
              <a:t>Vorteil:</a:t>
            </a:r>
          </a:p>
          <a:p>
            <a:pPr lvl="2"/>
            <a:r>
              <a:rPr lang="de-AT" dirty="0"/>
              <a:t>Muss nicht alles schon definiert sein um starten zu können</a:t>
            </a:r>
          </a:p>
        </p:txBody>
      </p:sp>
    </p:spTree>
    <p:extLst>
      <p:ext uri="{BB962C8B-B14F-4D97-AF65-F5344CB8AC3E}">
        <p14:creationId xmlns:p14="http://schemas.microsoft.com/office/powerpoint/2010/main" val="154693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CCEE35-7F0D-45E5-AFCD-F298AD11C0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/>
          <a:lstStyle/>
          <a:p>
            <a:r>
              <a:rPr lang="de-AT" dirty="0"/>
              <a:t>Projektplanung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CD1-463D-415A-B00A-6AB6D9567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2039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27C86-FB93-42D7-9CFD-45F52935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Budgetplanung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99C906-0F73-4806-B9BC-D690E7AFAE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587253"/>
          </a:xfrm>
        </p:spPr>
        <p:txBody>
          <a:bodyPr numCol="2" spcCol="360000">
            <a:noAutofit/>
          </a:bodyPr>
          <a:lstStyle/>
          <a:p>
            <a:r>
              <a:rPr lang="de-AT" dirty="0"/>
              <a:t>Eigen- oder Fremdleistung</a:t>
            </a:r>
          </a:p>
          <a:p>
            <a:pPr lvl="1"/>
            <a:r>
              <a:rPr lang="de-AT" dirty="0"/>
              <a:t>Wie viel mach ich selbst, was ist sinnvoll das ich selbst mache und was gebe ich in Auftrag</a:t>
            </a:r>
          </a:p>
          <a:p>
            <a:r>
              <a:rPr lang="de-AT" dirty="0"/>
              <a:t>Einmalige oder laufende Kosten</a:t>
            </a:r>
          </a:p>
          <a:p>
            <a:pPr lvl="1"/>
            <a:r>
              <a:rPr lang="de-AT" dirty="0"/>
              <a:t>Einmalige:</a:t>
            </a:r>
          </a:p>
          <a:p>
            <a:pPr lvl="2"/>
            <a:r>
              <a:rPr lang="de-AT" dirty="0"/>
              <a:t>Erstellung eines Konzepts und Designs für Webseite</a:t>
            </a:r>
          </a:p>
          <a:p>
            <a:pPr lvl="2"/>
            <a:r>
              <a:rPr lang="de-AT" dirty="0"/>
              <a:t>Einkauf von Content</a:t>
            </a:r>
          </a:p>
          <a:p>
            <a:pPr lvl="2"/>
            <a:r>
              <a:rPr lang="de-AT" dirty="0"/>
              <a:t>Programmierung</a:t>
            </a:r>
          </a:p>
          <a:p>
            <a:pPr lvl="2"/>
            <a:r>
              <a:rPr lang="de-AT" dirty="0"/>
              <a:t>Erstellung von AGB, Impressum, SEO Unterstützung</a:t>
            </a:r>
          </a:p>
          <a:p>
            <a:pPr lvl="1"/>
            <a:r>
              <a:rPr lang="de-AT" dirty="0"/>
              <a:t>Laufende:</a:t>
            </a:r>
          </a:p>
          <a:p>
            <a:pPr lvl="2"/>
            <a:r>
              <a:rPr lang="de-AT" dirty="0"/>
              <a:t>Hosting</a:t>
            </a:r>
          </a:p>
          <a:p>
            <a:pPr lvl="2"/>
            <a:r>
              <a:rPr lang="de-AT" dirty="0"/>
              <a:t>Lizenzgebühren/kosten</a:t>
            </a:r>
          </a:p>
          <a:p>
            <a:pPr lvl="2"/>
            <a:r>
              <a:rPr lang="de-AT" dirty="0"/>
              <a:t>Regelmäßige Updates und Backups</a:t>
            </a:r>
          </a:p>
          <a:p>
            <a:pPr lvl="2"/>
            <a:r>
              <a:rPr lang="de-AT" dirty="0"/>
              <a:t>Domain Kosten</a:t>
            </a:r>
          </a:p>
          <a:p>
            <a:pPr lvl="2"/>
            <a:r>
              <a:rPr lang="de-AT" dirty="0"/>
              <a:t>Usability-Tests</a:t>
            </a:r>
          </a:p>
          <a:p>
            <a:pPr lvl="2"/>
            <a:r>
              <a:rPr lang="de-AT" dirty="0"/>
              <a:t>Support</a:t>
            </a:r>
          </a:p>
          <a:p>
            <a:r>
              <a:rPr lang="de-AT" dirty="0"/>
              <a:t>Umfang und Qualität der Leistungen</a:t>
            </a:r>
          </a:p>
          <a:p>
            <a:pPr lvl="1"/>
            <a:r>
              <a:rPr lang="de-AT" dirty="0"/>
              <a:t>Je höher die Qualität desto höher das Budget (Nutzertests, Qualitätssicherungstests, Auswertung Trackingsysteme, CDN Anbindungen, professionelle Fotos, Mehrsprachigkeit, …)</a:t>
            </a:r>
          </a:p>
          <a:p>
            <a:r>
              <a:rPr lang="de-AT" dirty="0"/>
              <a:t>Qualität und Stundensätze eines externen Anbieters</a:t>
            </a:r>
          </a:p>
          <a:p>
            <a:r>
              <a:rPr lang="de-AT" dirty="0"/>
              <a:t>Änderungswünsche während des Projektverlaufs</a:t>
            </a:r>
          </a:p>
          <a:p>
            <a:pPr lvl="1"/>
            <a:r>
              <a:rPr lang="de-AT" dirty="0"/>
              <a:t>Gute Anfangsplanung</a:t>
            </a:r>
          </a:p>
          <a:p>
            <a:pPr lvl="1"/>
            <a:r>
              <a:rPr lang="de-AT" dirty="0"/>
              <a:t>Schleifen einbauen</a:t>
            </a:r>
          </a:p>
          <a:p>
            <a:pPr lvl="1"/>
            <a:r>
              <a:rPr lang="de-AT" dirty="0"/>
              <a:t>Budget für Meilensteine planen</a:t>
            </a:r>
          </a:p>
          <a:p>
            <a:pPr lvl="1"/>
            <a:r>
              <a:rPr lang="de-AT" dirty="0"/>
              <a:t>Puffer einplanen</a:t>
            </a:r>
          </a:p>
        </p:txBody>
      </p:sp>
    </p:spTree>
    <p:extLst>
      <p:ext uri="{BB962C8B-B14F-4D97-AF65-F5344CB8AC3E}">
        <p14:creationId xmlns:p14="http://schemas.microsoft.com/office/powerpoint/2010/main" val="4443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51E4B-BA41-4B70-B030-94C61EBE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Verschiedene Ziele von Websites</a:t>
            </a:r>
            <a:endParaRPr lang="de-AT" dirty="0">
              <a:effectLst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F2116E-C37D-4FA8-8B2C-C5302B05E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343" y="1088342"/>
            <a:ext cx="11601314" cy="4802385"/>
          </a:xfrm>
        </p:spPr>
        <p:txBody>
          <a:bodyPr numCol="2" spcCol="360000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Die Frage nach dem Warum?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Weil heute jeder eine hat = reicht nicht aus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Erfolgreiche Websites =&gt;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verfolgen ein klares Ziel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Ziel spiegelt sich im Aufbau, in Inhalten =&gt; in allem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Typische Ziele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Verkauf von Produkten und Dienstleistungen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Onlineshop direkt auf der Webseite inklusive Produktvorstellung, Warenkorb und Bezahlvorgang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Viele Besucher für indirekte Umsatzquellen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Möglichst viele Besucher zu haben um indirekt (bspw.: Werbung) Umsatz generieren)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Fokus: woher Besucher gewinnen und wie auf der Webseite halten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DE" sz="1200" kern="0" dirty="0">
                <a:latin typeface="Arial" panose="020B0604020202020204" pitchFamily="34" charset="0"/>
              </a:rPr>
              <a:t>Informationen liefern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Über bestimmtes Thema informieren -&gt; Informationsseite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Frage: warum möchte ich informieren, will ich indirekt Geld damit verdienen (dann eher Punkt 2 oder 5), oder gemeinnützig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Fokus: Gut gegliedert, unterhaltsam und verständlich geschrieben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Image der Person, Firma oder Produkt pflegen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Unternehmen in bestimmten Licht darstellen oder darauf aufmerksam machen, dass es sie gibt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Web-Visitenkarte: einfache Webseite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Fragen: wie kann Kunde es erreichen, wie kann er Leistungen und Produkte erhalten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Meist Wunsch: mehr Kundenanfragen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Besucher in Ladenlokal locken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Über Laden informieren und Leute animieren vorbeizuschauen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Wichtig: gute Auffindbarkeit, Angebote gut sichtbar, Anfahrt und Öffnungszeiten schnell auffindbar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Gibt noch mehr Ziele, die mit einer Webseite verfolgt werden können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de-AT" sz="1200" kern="0" dirty="0">
                <a:latin typeface="Arial" panose="020B0604020202020204" pitchFamily="34" charset="0"/>
              </a:rPr>
              <a:t>Jedes Ziel erfordert anderen Fokus der Webseite!</a:t>
            </a:r>
          </a:p>
        </p:txBody>
      </p:sp>
    </p:spTree>
    <p:extLst>
      <p:ext uri="{BB962C8B-B14F-4D97-AF65-F5344CB8AC3E}">
        <p14:creationId xmlns:p14="http://schemas.microsoft.com/office/powerpoint/2010/main" val="309026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0DE25-590F-4C19-893E-81277A15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Zeitplanung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5EB88-2119-4BC6-83EF-F4F65C4FB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5431786" cy="3704604"/>
          </a:xfrm>
        </p:spPr>
        <p:txBody>
          <a:bodyPr/>
          <a:lstStyle/>
          <a:p>
            <a:r>
              <a:rPr lang="de-AT" dirty="0"/>
              <a:t>Meilensteine definieren</a:t>
            </a:r>
          </a:p>
          <a:p>
            <a:r>
              <a:rPr lang="de-AT" dirty="0"/>
              <a:t>Planung der notwendigen Projektschritte</a:t>
            </a:r>
          </a:p>
          <a:p>
            <a:pPr lvl="1"/>
            <a:r>
              <a:rPr lang="de-AT" dirty="0"/>
              <a:t>Start des Projekts (Projekt-Kick-off)</a:t>
            </a:r>
          </a:p>
          <a:p>
            <a:pPr lvl="1"/>
            <a:r>
              <a:rPr lang="de-AT" dirty="0"/>
              <a:t>Ideen für Webseite im Team definieren</a:t>
            </a:r>
          </a:p>
          <a:p>
            <a:pPr lvl="1"/>
            <a:r>
              <a:rPr lang="de-AT" dirty="0"/>
              <a:t>Design für MVP erstellen und von allen abgenommen</a:t>
            </a:r>
          </a:p>
          <a:p>
            <a:pPr lvl="1"/>
            <a:r>
              <a:rPr lang="de-AT" dirty="0"/>
              <a:t>Testbare Prototypen erstellen</a:t>
            </a:r>
          </a:p>
          <a:p>
            <a:pPr lvl="1"/>
            <a:r>
              <a:rPr lang="de-AT" dirty="0"/>
              <a:t>Usability Tests durchgeführt und Ergebnisse präsentiert</a:t>
            </a:r>
          </a:p>
          <a:p>
            <a:pPr lvl="1"/>
            <a:r>
              <a:rPr lang="de-AT" dirty="0"/>
              <a:t>Start der Umsetzung</a:t>
            </a:r>
          </a:p>
          <a:p>
            <a:pPr lvl="1"/>
            <a:r>
              <a:rPr lang="de-AT" dirty="0"/>
              <a:t>Content erstellt</a:t>
            </a:r>
          </a:p>
          <a:p>
            <a:pPr lvl="1"/>
            <a:r>
              <a:rPr lang="de-AT" dirty="0"/>
              <a:t>Programmierung abgeschlossen</a:t>
            </a:r>
          </a:p>
          <a:p>
            <a:pPr lvl="1"/>
            <a:r>
              <a:rPr lang="de-AT" dirty="0"/>
              <a:t>Qualitätstests durchgeführt</a:t>
            </a:r>
          </a:p>
          <a:p>
            <a:pPr lvl="1"/>
            <a:r>
              <a:rPr lang="de-AT" dirty="0" err="1"/>
              <a:t>Livegang</a:t>
            </a:r>
            <a:r>
              <a:rPr lang="de-AT" dirty="0"/>
              <a:t> als Betaversion</a:t>
            </a:r>
          </a:p>
          <a:p>
            <a:pPr lvl="1"/>
            <a:r>
              <a:rPr lang="de-AT" dirty="0"/>
              <a:t>Soft-Launch vom MVP</a:t>
            </a:r>
          </a:p>
          <a:p>
            <a:pPr lvl="1"/>
            <a:r>
              <a:rPr lang="de-AT" dirty="0"/>
              <a:t>Hard-Launch vom MPV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2A5FB1D-BE12-4906-BC75-D7DB5978C3B3}"/>
              </a:ext>
            </a:extLst>
          </p:cNvPr>
          <p:cNvSpPr txBox="1">
            <a:spLocks/>
          </p:cNvSpPr>
          <p:nvPr/>
        </p:nvSpPr>
        <p:spPr>
          <a:xfrm>
            <a:off x="6380922" y="1453737"/>
            <a:ext cx="5431786" cy="42221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 Awesome 5 Free Solid" panose="02000503000000000000" pitchFamily="50" charset="2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 Awesome 5 Free Solid" panose="02000503000000000000" pitchFamily="50" charset="2"/>
              <a:buChar char="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Livegang</a:t>
            </a:r>
            <a:r>
              <a:rPr lang="de-AT" dirty="0"/>
              <a:t> in mehreren Schritten</a:t>
            </a:r>
          </a:p>
          <a:p>
            <a:pPr lvl="1"/>
            <a:r>
              <a:rPr lang="de-AT" dirty="0"/>
              <a:t>Betaversion</a:t>
            </a:r>
          </a:p>
          <a:p>
            <a:pPr lvl="2"/>
            <a:r>
              <a:rPr lang="de-AT" dirty="0"/>
              <a:t>Webseite ist zwar schon live aber nur durch Passwort oder personalisiertem Link einer kleinen Gruppe von Personen zugänglich</a:t>
            </a:r>
          </a:p>
          <a:p>
            <a:pPr lvl="2"/>
            <a:r>
              <a:rPr lang="de-AT" dirty="0" err="1"/>
              <a:t>Friedly</a:t>
            </a:r>
            <a:r>
              <a:rPr lang="de-AT" dirty="0"/>
              <a:t> User Test</a:t>
            </a:r>
          </a:p>
          <a:p>
            <a:pPr lvl="1"/>
            <a:r>
              <a:rPr lang="de-AT" dirty="0"/>
              <a:t>Soft-Launch</a:t>
            </a:r>
          </a:p>
          <a:p>
            <a:pPr lvl="2"/>
            <a:r>
              <a:rPr lang="de-AT" dirty="0"/>
              <a:t>Webseite schon aufrufbar aber noch nicht aktiv beworben</a:t>
            </a:r>
          </a:p>
          <a:p>
            <a:pPr lvl="1"/>
            <a:r>
              <a:rPr lang="de-AT" dirty="0"/>
              <a:t>Hard-Launch</a:t>
            </a:r>
          </a:p>
          <a:p>
            <a:pPr lvl="2"/>
            <a:r>
              <a:rPr lang="de-AT" dirty="0" err="1"/>
              <a:t>Livegang</a:t>
            </a:r>
            <a:r>
              <a:rPr lang="de-AT" dirty="0"/>
              <a:t> inklusive laufender Kampagnen zur Bewerbung der Webseite</a:t>
            </a:r>
          </a:p>
          <a:p>
            <a:pPr lvl="2"/>
            <a:endParaRPr lang="de-AT" dirty="0"/>
          </a:p>
          <a:p>
            <a:endParaRPr lang="de-AT" dirty="0"/>
          </a:p>
          <a:p>
            <a:r>
              <a:rPr lang="de-AT" dirty="0"/>
              <a:t>Flexibel planen!!</a:t>
            </a:r>
          </a:p>
          <a:p>
            <a:pPr lvl="1"/>
            <a:r>
              <a:rPr lang="de-AT" dirty="0"/>
              <a:t>Unverhofft kommt oft = jemand springt ab in einer heiklen Phase, externer Dienstleister braucht länger, ….</a:t>
            </a:r>
          </a:p>
        </p:txBody>
      </p:sp>
    </p:spTree>
    <p:extLst>
      <p:ext uri="{BB962C8B-B14F-4D97-AF65-F5344CB8AC3E}">
        <p14:creationId xmlns:p14="http://schemas.microsoft.com/office/powerpoint/2010/main" val="420207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7E72-3E40-4AD9-A295-5EEEEDCD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Ressourcenplanung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6649AA-CCD7-4B08-960D-74F3085B4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898503"/>
          </a:xfrm>
        </p:spPr>
        <p:txBody>
          <a:bodyPr/>
          <a:lstStyle/>
          <a:p>
            <a:r>
              <a:rPr lang="de-AT" dirty="0"/>
              <a:t>Typische Projektrollen oder Kompetenzen</a:t>
            </a:r>
          </a:p>
          <a:p>
            <a:pPr lvl="1"/>
            <a:r>
              <a:rPr lang="de-AT" dirty="0"/>
              <a:t>Grafikdesigner</a:t>
            </a:r>
          </a:p>
          <a:p>
            <a:pPr lvl="1"/>
            <a:r>
              <a:rPr lang="de-AT" dirty="0"/>
              <a:t>UX-</a:t>
            </a:r>
            <a:r>
              <a:rPr lang="de-AT" dirty="0" err="1"/>
              <a:t>Konzepter</a:t>
            </a:r>
            <a:r>
              <a:rPr lang="de-AT" dirty="0"/>
              <a:t> und –Designer</a:t>
            </a:r>
          </a:p>
          <a:p>
            <a:pPr lvl="1"/>
            <a:r>
              <a:rPr lang="de-AT" dirty="0"/>
              <a:t>Entwickler</a:t>
            </a:r>
          </a:p>
          <a:p>
            <a:pPr lvl="1"/>
            <a:r>
              <a:rPr lang="de-AT" dirty="0"/>
              <a:t>Systemadministratoren</a:t>
            </a:r>
          </a:p>
          <a:p>
            <a:pPr lvl="1"/>
            <a:r>
              <a:rPr lang="de-AT" dirty="0"/>
              <a:t>Texter</a:t>
            </a:r>
          </a:p>
          <a:p>
            <a:pPr lvl="1"/>
            <a:r>
              <a:rPr lang="de-AT" dirty="0"/>
              <a:t>Übersetzer</a:t>
            </a:r>
          </a:p>
          <a:p>
            <a:pPr lvl="1"/>
            <a:r>
              <a:rPr lang="de-AT" dirty="0"/>
              <a:t>Usability-Experten</a:t>
            </a:r>
          </a:p>
          <a:p>
            <a:pPr lvl="1"/>
            <a:r>
              <a:rPr lang="de-AT" dirty="0"/>
              <a:t>Analytiker</a:t>
            </a:r>
          </a:p>
          <a:p>
            <a:pPr lvl="1"/>
            <a:r>
              <a:rPr lang="de-AT" dirty="0"/>
              <a:t>Qualitätstester</a:t>
            </a:r>
          </a:p>
          <a:p>
            <a:pPr lvl="1"/>
            <a:r>
              <a:rPr lang="de-AT" dirty="0"/>
              <a:t>Hosting-Spezialisten</a:t>
            </a:r>
          </a:p>
          <a:p>
            <a:pPr lvl="1"/>
            <a:r>
              <a:rPr lang="de-AT" dirty="0"/>
              <a:t>Performance-Marketing-Spezialisten</a:t>
            </a:r>
          </a:p>
          <a:p>
            <a:pPr lvl="1"/>
            <a:r>
              <a:rPr lang="de-AT" dirty="0"/>
              <a:t>Rechtsexperten</a:t>
            </a:r>
          </a:p>
          <a:p>
            <a:pPr lvl="1"/>
            <a:r>
              <a:rPr lang="de-AT" dirty="0"/>
              <a:t>Sicherheitsexperten</a:t>
            </a:r>
          </a:p>
          <a:p>
            <a:pPr lvl="1"/>
            <a:r>
              <a:rPr lang="de-AT" dirty="0"/>
              <a:t>Kundensupport</a:t>
            </a:r>
          </a:p>
        </p:txBody>
      </p:sp>
    </p:spTree>
    <p:extLst>
      <p:ext uri="{BB962C8B-B14F-4D97-AF65-F5344CB8AC3E}">
        <p14:creationId xmlns:p14="http://schemas.microsoft.com/office/powerpoint/2010/main" val="471392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8E2D4-8008-4356-8BCB-B17DDA70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Wichtige Entscheidungen zu Projektbeginn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EA1FC-6AB4-485B-938B-894F90417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/>
              <a:t>Ende</a:t>
            </a:r>
            <a:br>
              <a:rPr lang="de-AT" dirty="0"/>
            </a:br>
            <a:r>
              <a:rPr lang="de-AT" sz="1400" dirty="0">
                <a:solidFill>
                  <a:srgbClr val="EFEDE3"/>
                </a:solidFill>
                <a:latin typeface="+mn-lt"/>
                <a:ea typeface="+mn-ea"/>
                <a:cs typeface="+mn-cs"/>
              </a:rPr>
              <a:t>quelle:</a:t>
            </a:r>
            <a:br>
              <a:rPr lang="de-AT" sz="1400" dirty="0">
                <a:solidFill>
                  <a:srgbClr val="EFEDE3"/>
                </a:solidFill>
                <a:latin typeface="+mn-lt"/>
                <a:ea typeface="+mn-ea"/>
                <a:cs typeface="+mn-cs"/>
              </a:rPr>
            </a:br>
            <a:r>
              <a:rPr lang="de-AT" sz="1400" dirty="0">
                <a:solidFill>
                  <a:srgbClr val="EFEDE3"/>
                </a:solidFill>
                <a:latin typeface="+mn-lt"/>
                <a:ea typeface="+mn-ea"/>
                <a:cs typeface="+mn-cs"/>
              </a:rPr>
              <a:t>Erfolgreiche Websites für Dummies</a:t>
            </a:r>
            <a:br>
              <a:rPr lang="de-AT" sz="1400" dirty="0">
                <a:solidFill>
                  <a:srgbClr val="EFEDE3"/>
                </a:solidFill>
                <a:latin typeface="+mn-lt"/>
                <a:ea typeface="+mn-ea"/>
                <a:cs typeface="+mn-cs"/>
              </a:rPr>
            </a:br>
            <a:r>
              <a:rPr lang="de-AT" sz="1400" dirty="0">
                <a:solidFill>
                  <a:srgbClr val="EFEDE3"/>
                </a:solidFill>
                <a:latin typeface="+mn-lt"/>
                <a:ea typeface="+mn-ea"/>
                <a:cs typeface="+mn-cs"/>
              </a:rPr>
              <a:t>ISBN: 978-3-527-71492-6 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36E04-FDB5-49E3-A606-057FD7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Gesteckte Ziele ehrlich benennen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4A3D6E-FDD6-45F1-8F8C-C7B947CF0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9939" y="1623689"/>
            <a:ext cx="6932121" cy="2542747"/>
          </a:xfrm>
        </p:spPr>
        <p:txBody>
          <a:bodyPr/>
          <a:lstStyle/>
          <a:p>
            <a:r>
              <a:rPr lang="de-DE" dirty="0"/>
              <a:t>Ziele = vielschichtig und stehen in Beziehung zueinander</a:t>
            </a:r>
          </a:p>
          <a:p>
            <a:r>
              <a:rPr lang="de-DE" dirty="0"/>
              <a:t>Formuliertes Ziel kritisch hinterfragen</a:t>
            </a:r>
          </a:p>
          <a:p>
            <a:r>
              <a:rPr lang="de-DE" dirty="0"/>
              <a:t>Eine Methode für die Zielfindung: 5-Why-Methode (5-W-Methode)</a:t>
            </a:r>
          </a:p>
          <a:p>
            <a:pPr lvl="1"/>
            <a:r>
              <a:rPr lang="de-DE" dirty="0"/>
              <a:t>Bei jedem Ziel nach dem Warum fragen (Ergründung ob es noch ein übergeordnetes Ziel oder Bedürfnis dahinter gibt)</a:t>
            </a:r>
          </a:p>
          <a:p>
            <a:pPr lvl="1"/>
            <a:r>
              <a:rPr lang="de-DE" dirty="0"/>
              <a:t>Wenn Antwort gefunden: noch einmal nach Warum fragen</a:t>
            </a:r>
          </a:p>
          <a:p>
            <a:pPr lvl="1"/>
            <a:r>
              <a:rPr lang="de-DE" dirty="0"/>
              <a:t>Solange bis zum eigentlichen Kern der Antwort</a:t>
            </a:r>
          </a:p>
          <a:p>
            <a:r>
              <a:rPr lang="de-DE" dirty="0"/>
              <a:t>Häufige Ziele:</a:t>
            </a:r>
          </a:p>
          <a:p>
            <a:pPr lvl="1"/>
            <a:r>
              <a:rPr lang="de-DE" dirty="0"/>
              <a:t>Monetäre Ziele: Geschäftsmodell, dass Umsatz einbringt</a:t>
            </a:r>
          </a:p>
          <a:p>
            <a:pPr lvl="1"/>
            <a:r>
              <a:rPr lang="de-DE" dirty="0"/>
              <a:t>Nicht-monetäre Ziele: gemeinnützig, über bestimmte Themen aufklären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814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D7636-8F30-486C-938C-5F2545CA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 Ziel und Mittel zum Zweck unterscheiden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64670-2D3C-4DC0-AC9B-AE6627EF6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3188565"/>
          </a:xfrm>
        </p:spPr>
        <p:txBody>
          <a:bodyPr/>
          <a:lstStyle/>
          <a:p>
            <a:r>
              <a:rPr lang="de-DE" dirty="0"/>
              <a:t>Beispiel</a:t>
            </a:r>
          </a:p>
          <a:p>
            <a:pPr lvl="1"/>
            <a:r>
              <a:rPr lang="de-DE" dirty="0"/>
              <a:t>Ziel = Umsatzsteigerung</a:t>
            </a:r>
          </a:p>
          <a:p>
            <a:pPr lvl="1"/>
            <a:r>
              <a:rPr lang="de-DE" dirty="0"/>
              <a:t>Weg = mehrere Informationsseiten, Newsletter und wiederholte Webseiten-Besuche</a:t>
            </a:r>
          </a:p>
          <a:p>
            <a:pPr lvl="1"/>
            <a:r>
              <a:rPr lang="de-DE" dirty="0"/>
              <a:t>In Konzeptphase detailliert ausarbeiten und als Anforderung sammeln</a:t>
            </a:r>
          </a:p>
          <a:p>
            <a:r>
              <a:rPr lang="de-DE" dirty="0"/>
              <a:t>Low- und High-Involvement-Produkte</a:t>
            </a:r>
          </a:p>
          <a:p>
            <a:pPr lvl="1"/>
            <a:r>
              <a:rPr lang="de-DE" dirty="0"/>
              <a:t>Low-Involvement-Produkte: </a:t>
            </a:r>
          </a:p>
          <a:p>
            <a:pPr lvl="2"/>
            <a:r>
              <a:rPr lang="de-DE" dirty="0"/>
              <a:t>Dinge des täglichen Gebrauchs mit wenig Erklärungsbedarf</a:t>
            </a:r>
          </a:p>
          <a:p>
            <a:pPr lvl="2"/>
            <a:r>
              <a:rPr lang="de-DE" dirty="0"/>
              <a:t>oft spontaner kauf</a:t>
            </a:r>
          </a:p>
          <a:p>
            <a:pPr lvl="1"/>
            <a:r>
              <a:rPr lang="de-DE" dirty="0"/>
              <a:t>High-Involvement-Produkte: </a:t>
            </a:r>
          </a:p>
          <a:p>
            <a:pPr lvl="2"/>
            <a:r>
              <a:rPr lang="de-DE" dirty="0"/>
              <a:t>hoher Informationsbedarf</a:t>
            </a:r>
          </a:p>
          <a:p>
            <a:pPr lvl="2"/>
            <a:r>
              <a:rPr lang="de-DE" dirty="0"/>
              <a:t>oft mehrere Erklärungsseiten</a:t>
            </a:r>
          </a:p>
          <a:p>
            <a:pPr lvl="2"/>
            <a:r>
              <a:rPr lang="de-DE" dirty="0"/>
              <a:t>Informationsgrafiken und/oder Testimonials (positive Referenzen)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497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B2AA2-41C3-4AA2-9624-666F94D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richtig formulieren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C5E1EA-D18B-4FB4-A10D-3E37CDEC8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156522"/>
          </a:xfrm>
        </p:spPr>
        <p:txBody>
          <a:bodyPr/>
          <a:lstStyle/>
          <a:p>
            <a:r>
              <a:rPr lang="de-DE" dirty="0"/>
              <a:t>Ziele möglichst so definieren, dass Zielerreichung gemessen werden kann für späteres Erfolgscontrolling</a:t>
            </a:r>
          </a:p>
          <a:p>
            <a:r>
              <a:rPr lang="de-DE" dirty="0"/>
              <a:t>SMART-Methode – Kriterien, die Zielformulierung erfüllen sollen</a:t>
            </a:r>
          </a:p>
          <a:p>
            <a:pPr lvl="1"/>
            <a:r>
              <a:rPr lang="de-DE" dirty="0"/>
              <a:t>S – Spezifische</a:t>
            </a:r>
          </a:p>
          <a:p>
            <a:pPr lvl="2"/>
            <a:r>
              <a:rPr lang="de-DE" dirty="0"/>
              <a:t>Das Ziel sollte möglichst konkret formuliert sein, sodass sichergestellt ist, dass jeder das Gleiche darunter versteht</a:t>
            </a:r>
          </a:p>
          <a:p>
            <a:pPr lvl="1"/>
            <a:r>
              <a:rPr lang="de-DE" dirty="0"/>
              <a:t>M – Messbar: </a:t>
            </a:r>
          </a:p>
          <a:p>
            <a:pPr lvl="2"/>
            <a:r>
              <a:rPr lang="de-DE" dirty="0"/>
              <a:t>Die Zielerreichung sollte gemessen werden können (z.B.: Besucherzahlen)</a:t>
            </a:r>
          </a:p>
          <a:p>
            <a:pPr lvl="1"/>
            <a:r>
              <a:rPr lang="de-DE" dirty="0"/>
              <a:t>A – Akzeptiert:</a:t>
            </a:r>
          </a:p>
          <a:p>
            <a:pPr lvl="2"/>
            <a:r>
              <a:rPr lang="de-DE" dirty="0"/>
              <a:t>Das Ziel sollte von allen Beteiligten im Team akzeptiert werden und motivierend sein</a:t>
            </a:r>
          </a:p>
          <a:p>
            <a:pPr lvl="1"/>
            <a:r>
              <a:rPr lang="de-DE" dirty="0"/>
              <a:t>R – Realistisch</a:t>
            </a:r>
          </a:p>
          <a:p>
            <a:pPr lvl="2"/>
            <a:r>
              <a:rPr lang="de-DE" dirty="0"/>
              <a:t>Natürlich sollte es auch eine Chance geben, das Ziel mit vertretbaren Aufwand zu erreichen</a:t>
            </a:r>
          </a:p>
          <a:p>
            <a:pPr lvl="1"/>
            <a:r>
              <a:rPr lang="de-DE" dirty="0"/>
              <a:t>T – Terminiert: </a:t>
            </a:r>
          </a:p>
          <a:p>
            <a:pPr lvl="2"/>
            <a:r>
              <a:rPr lang="de-DE" dirty="0"/>
              <a:t>Sollte klar sein, bis wann das Ziel oder definierte Zwischenziel erreicht werden soll</a:t>
            </a:r>
          </a:p>
          <a:p>
            <a:r>
              <a:rPr lang="de-DE" dirty="0"/>
              <a:t>Beispiel</a:t>
            </a:r>
          </a:p>
          <a:p>
            <a:pPr lvl="1"/>
            <a:r>
              <a:rPr lang="de-DE" dirty="0"/>
              <a:t>Wir möchten im ersten Monat nach dem Launch 10.000 einmalige Webseiten-Besucher gewonnen haben. Im ersten Jahr nach </a:t>
            </a:r>
            <a:r>
              <a:rPr lang="de-DE" dirty="0" err="1"/>
              <a:t>Livegang</a:t>
            </a:r>
            <a:r>
              <a:rPr lang="de-DE" dirty="0"/>
              <a:t> sollen 10 Prozent unseres Gesamtumsatzes, also 100.000 Euro, über die Webseite generiert worden sein.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401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24380-8216-4B69-B23E-20270F5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können sich verändern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96EEF4-0DE9-4BC7-A0F7-C61DD02CD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6307" y="2071558"/>
            <a:ext cx="4879386" cy="1252651"/>
          </a:xfrm>
        </p:spPr>
        <p:txBody>
          <a:bodyPr/>
          <a:lstStyle/>
          <a:p>
            <a:r>
              <a:rPr lang="de-DE" dirty="0"/>
              <a:t>Einmal gefasste Ziele sind nicht statisch</a:t>
            </a:r>
          </a:p>
          <a:p>
            <a:r>
              <a:rPr lang="de-DE" dirty="0"/>
              <a:t>Können im Laufe der Zeit angepasst werden</a:t>
            </a:r>
          </a:p>
          <a:p>
            <a:r>
              <a:rPr lang="de-DE" dirty="0"/>
              <a:t>In agilen Zeiten gut und richtig</a:t>
            </a:r>
          </a:p>
          <a:p>
            <a:r>
              <a:rPr lang="de-DE" dirty="0"/>
              <a:t>Finale Ziel ändert sich selten – Zwischenziele schon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7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DC2D16-0A21-4387-974B-49FE20EDC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</p:spPr>
        <p:txBody>
          <a:bodyPr/>
          <a:lstStyle/>
          <a:p>
            <a:r>
              <a:rPr lang="de-DE" dirty="0"/>
              <a:t>Zielgruppe wählen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AB313-A956-4B77-9717-79672F0DE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Eigenschaften von Zielgruppen kennenlernen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Zielgruppen mithilfe von Personas bildlich beschreiben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Bedürfnisse der Zielgruppe verstehen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828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4C32-E43C-4A13-8F2B-673D8D80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Zielgruppeneigenschaften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A9C64-DC01-4DBC-BB2E-853ACA3C4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9474" y="1455738"/>
            <a:ext cx="8313052" cy="2994666"/>
          </a:xfrm>
        </p:spPr>
        <p:txBody>
          <a:bodyPr/>
          <a:lstStyle/>
          <a:p>
            <a:r>
              <a:rPr lang="de-AT" dirty="0"/>
              <a:t>Für wen wird die Webseite erstellt =&gt; Personengruppen, die sich durch bestimmte Eigenschaften auszeichnen</a:t>
            </a:r>
          </a:p>
          <a:p>
            <a:r>
              <a:rPr lang="de-AT" dirty="0"/>
              <a:t>Welche Eigenschaften oder Merkmale kann Zielgruppe haben</a:t>
            </a:r>
          </a:p>
          <a:p>
            <a:pPr lvl="1"/>
            <a:r>
              <a:rPr lang="de-AT" dirty="0"/>
              <a:t>Alter</a:t>
            </a:r>
          </a:p>
          <a:p>
            <a:pPr lvl="1"/>
            <a:r>
              <a:rPr lang="de-AT" dirty="0"/>
              <a:t>Geschlecht</a:t>
            </a:r>
          </a:p>
          <a:p>
            <a:pPr lvl="1"/>
            <a:r>
              <a:rPr lang="de-AT" dirty="0"/>
              <a:t>Familienstand</a:t>
            </a:r>
          </a:p>
          <a:p>
            <a:pPr lvl="1"/>
            <a:r>
              <a:rPr lang="de-AT" dirty="0"/>
              <a:t>Bildung oder beruflicher Hintergrund</a:t>
            </a:r>
          </a:p>
          <a:p>
            <a:pPr lvl="1"/>
            <a:r>
              <a:rPr lang="de-AT" dirty="0"/>
              <a:t>Erfahrungen mit dem Thema</a:t>
            </a:r>
          </a:p>
          <a:p>
            <a:pPr lvl="1"/>
            <a:r>
              <a:rPr lang="de-AT" dirty="0"/>
              <a:t>Interessen </a:t>
            </a:r>
          </a:p>
          <a:p>
            <a:pPr lvl="1"/>
            <a:r>
              <a:rPr lang="de-AT" dirty="0"/>
              <a:t>Einkommen oder Kaufkraft</a:t>
            </a:r>
          </a:p>
          <a:p>
            <a:pPr lvl="1"/>
            <a:r>
              <a:rPr lang="de-AT" dirty="0"/>
              <a:t>usw.</a:t>
            </a:r>
          </a:p>
          <a:p>
            <a:r>
              <a:rPr lang="de-AT" dirty="0"/>
              <a:t>Wichtig für z.B. visuelle Gestaltung der Seite, Wahl der Inhalte, Tonalität der Texte</a:t>
            </a:r>
          </a:p>
        </p:txBody>
      </p:sp>
    </p:spTree>
    <p:extLst>
      <p:ext uri="{BB962C8B-B14F-4D97-AF65-F5344CB8AC3E}">
        <p14:creationId xmlns:p14="http://schemas.microsoft.com/office/powerpoint/2010/main" val="1880516652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2493</Words>
  <Application>Microsoft Office PowerPoint</Application>
  <PresentationFormat>Breitbild</PresentationFormat>
  <Paragraphs>325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Font Awesome 5 Free Solid</vt:lpstr>
      <vt:lpstr>FontAwesome</vt:lpstr>
      <vt:lpstr>1_pm</vt:lpstr>
      <vt:lpstr>Erfolgreiche Webseiten 01</vt:lpstr>
      <vt:lpstr>Das Ziel der Website definieren</vt:lpstr>
      <vt:lpstr>Verschiedene Ziele von Websites</vt:lpstr>
      <vt:lpstr>Gesteckte Ziele ehrlich benennen</vt:lpstr>
      <vt:lpstr>Zwischen Ziel und Mittel zum Zweck unterscheiden</vt:lpstr>
      <vt:lpstr>Ziele richtig formulieren</vt:lpstr>
      <vt:lpstr>Ziele können sich verändern</vt:lpstr>
      <vt:lpstr>Zielgruppe wählen</vt:lpstr>
      <vt:lpstr>Mögliche Zielgruppeneigenschaften</vt:lpstr>
      <vt:lpstr>Fokus auf wichtigste Zielgruppen</vt:lpstr>
      <vt:lpstr>Mehrere Personengruppen auf der Webseite</vt:lpstr>
      <vt:lpstr>Personas erstellen</vt:lpstr>
      <vt:lpstr>Die bereits vorhandenen Kunden kennen</vt:lpstr>
      <vt:lpstr>Bedürfnisse der Zielgruppen</vt:lpstr>
      <vt:lpstr>Bedürfnismodelle</vt:lpstr>
      <vt:lpstr>Empathie entwickeln</vt:lpstr>
      <vt:lpstr>Ideen finden</vt:lpstr>
      <vt:lpstr>Das Problem verstehen, nicht die Lösung erfragen</vt:lpstr>
      <vt:lpstr>Kreativitätstechniken einsetzen</vt:lpstr>
      <vt:lpstr>Brainstorming</vt:lpstr>
      <vt:lpstr>635-Methode</vt:lpstr>
      <vt:lpstr>Kopfstandmethode</vt:lpstr>
      <vt:lpstr>Ideen bewerten</vt:lpstr>
      <vt:lpstr>Ideen finden ohne Team</vt:lpstr>
      <vt:lpstr>Anforderungen notieren</vt:lpstr>
      <vt:lpstr>Arten von Anforderungen</vt:lpstr>
      <vt:lpstr>Verschiedene Herangehensweisen an Projekten</vt:lpstr>
      <vt:lpstr>Projektplanung</vt:lpstr>
      <vt:lpstr>Budgetplanung</vt:lpstr>
      <vt:lpstr>Zeitplanung</vt:lpstr>
      <vt:lpstr>Ressourcenplanung</vt:lpstr>
      <vt:lpstr>Wichtige Entscheidungen zu Projektbeginn</vt:lpstr>
      <vt:lpstr>Ende quelle: Erfolgreiche Websites für Dummies ISBN: 978-3-527-71492-6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89</cp:revision>
  <dcterms:created xsi:type="dcterms:W3CDTF">2019-04-14T16:39:40Z</dcterms:created>
  <dcterms:modified xsi:type="dcterms:W3CDTF">2020-11-19T18:11:00Z</dcterms:modified>
</cp:coreProperties>
</file>