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326" r:id="rId2"/>
    <p:sldId id="443" r:id="rId3"/>
    <p:sldId id="336" r:id="rId4"/>
    <p:sldId id="450" r:id="rId5"/>
    <p:sldId id="486" r:id="rId6"/>
    <p:sldId id="451" r:id="rId7"/>
    <p:sldId id="487" r:id="rId8"/>
    <p:sldId id="452" r:id="rId9"/>
    <p:sldId id="488" r:id="rId10"/>
    <p:sldId id="453" r:id="rId11"/>
    <p:sldId id="455" r:id="rId12"/>
    <p:sldId id="489" r:id="rId13"/>
    <p:sldId id="449" r:id="rId14"/>
    <p:sldId id="456" r:id="rId15"/>
    <p:sldId id="459" r:id="rId16"/>
    <p:sldId id="460" r:id="rId17"/>
    <p:sldId id="448" r:id="rId18"/>
    <p:sldId id="462" r:id="rId19"/>
    <p:sldId id="490" r:id="rId20"/>
    <p:sldId id="464" r:id="rId21"/>
    <p:sldId id="466" r:id="rId22"/>
    <p:sldId id="467" r:id="rId23"/>
    <p:sldId id="470" r:id="rId24"/>
    <p:sldId id="475" r:id="rId25"/>
    <p:sldId id="476" r:id="rId26"/>
    <p:sldId id="477" r:id="rId27"/>
    <p:sldId id="478" r:id="rId28"/>
    <p:sldId id="491" r:id="rId29"/>
    <p:sldId id="481" r:id="rId30"/>
    <p:sldId id="482" r:id="rId31"/>
    <p:sldId id="492" r:id="rId32"/>
    <p:sldId id="493" r:id="rId33"/>
    <p:sldId id="304" r:id="rId3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  <p14:sldId id="443"/>
            <p14:sldId id="336"/>
            <p14:sldId id="450"/>
            <p14:sldId id="486"/>
            <p14:sldId id="451"/>
            <p14:sldId id="487"/>
            <p14:sldId id="452"/>
            <p14:sldId id="488"/>
            <p14:sldId id="453"/>
            <p14:sldId id="455"/>
            <p14:sldId id="489"/>
            <p14:sldId id="449"/>
            <p14:sldId id="456"/>
            <p14:sldId id="459"/>
            <p14:sldId id="460"/>
            <p14:sldId id="448"/>
            <p14:sldId id="462"/>
            <p14:sldId id="490"/>
            <p14:sldId id="464"/>
            <p14:sldId id="466"/>
            <p14:sldId id="467"/>
            <p14:sldId id="470"/>
            <p14:sldId id="475"/>
            <p14:sldId id="476"/>
            <p14:sldId id="477"/>
            <p14:sldId id="478"/>
            <p14:sldId id="491"/>
            <p14:sldId id="481"/>
            <p14:sldId id="482"/>
            <p14:sldId id="492"/>
            <p14:sldId id="493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47" d="100"/>
          <a:sy n="47" d="100"/>
        </p:scale>
        <p:origin x="43" y="806"/>
      </p:cViewPr>
      <p:guideLst>
        <p:guide orient="horz" pos="2931"/>
        <p:guide pos="47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3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19.11.2020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ketchize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Erfolgreiche Webseiten 02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7D15-3BC1-41F3-A5A6-D326644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Prototypen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C1EA9-5B37-4695-9163-8CC56AA3D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187026"/>
          </a:xfrm>
        </p:spPr>
        <p:txBody>
          <a:bodyPr/>
          <a:lstStyle/>
          <a:p>
            <a:r>
              <a:rPr lang="de-DE" dirty="0" err="1"/>
              <a:t>Prototyping</a:t>
            </a:r>
            <a:r>
              <a:rPr lang="de-DE" dirty="0"/>
              <a:t>/Prototyp = Modell der zukünftigen Webseite, simuliert grob Funktionsweise und Benutzerführung</a:t>
            </a:r>
          </a:p>
          <a:p>
            <a:r>
              <a:rPr lang="de-DE" dirty="0"/>
              <a:t>Noch keine vollständige Webseite (</a:t>
            </a:r>
            <a:r>
              <a:rPr lang="de-DE" dirty="0" err="1"/>
              <a:t>bspw</a:t>
            </a:r>
            <a:r>
              <a:rPr lang="de-DE" dirty="0"/>
              <a:t>: Seiten fehlen noch, Texte nicht ausformuliert)</a:t>
            </a:r>
          </a:p>
          <a:p>
            <a:r>
              <a:rPr lang="de-DE" dirty="0" err="1"/>
              <a:t>Protoyp</a:t>
            </a:r>
            <a:r>
              <a:rPr lang="de-DE" dirty="0"/>
              <a:t> sinnvoll bei komplexen Webseiten für Rückmeldungen aus Nutzertests</a:t>
            </a:r>
          </a:p>
          <a:p>
            <a:r>
              <a:rPr lang="de-DE" dirty="0"/>
              <a:t>Low-</a:t>
            </a:r>
            <a:r>
              <a:rPr lang="de-DE" dirty="0" err="1"/>
              <a:t>fidelity</a:t>
            </a:r>
            <a:r>
              <a:rPr lang="de-DE" dirty="0"/>
              <a:t>-Prototypen/</a:t>
            </a:r>
            <a:r>
              <a:rPr lang="de-DE" dirty="0" err="1"/>
              <a:t>lo</a:t>
            </a:r>
            <a:r>
              <a:rPr lang="de-DE" dirty="0"/>
              <a:t>-</a:t>
            </a:r>
            <a:r>
              <a:rPr lang="de-DE" dirty="0" err="1"/>
              <a:t>fi</a:t>
            </a:r>
            <a:r>
              <a:rPr lang="de-DE" dirty="0"/>
              <a:t>-Prototyp/</a:t>
            </a:r>
            <a:r>
              <a:rPr lang="de-DE" dirty="0" err="1"/>
              <a:t>Klickdummy</a:t>
            </a:r>
            <a:endParaRPr lang="de-DE" dirty="0"/>
          </a:p>
          <a:p>
            <a:pPr lvl="1"/>
            <a:r>
              <a:rPr lang="de-AT" dirty="0"/>
              <a:t>Einfachen Abfolge von Seiten, mit denen noch nicht wirklich interagiert werden kann</a:t>
            </a:r>
          </a:p>
          <a:p>
            <a:r>
              <a:rPr lang="de-AT" dirty="0"/>
              <a:t>High-</a:t>
            </a:r>
            <a:r>
              <a:rPr lang="de-AT" dirty="0" err="1"/>
              <a:t>fidelity</a:t>
            </a:r>
            <a:r>
              <a:rPr lang="de-AT" dirty="0"/>
              <a:t>-Prototypen/</a:t>
            </a:r>
            <a:r>
              <a:rPr lang="de-AT" dirty="0" err="1"/>
              <a:t>Hi-fi</a:t>
            </a:r>
            <a:r>
              <a:rPr lang="de-AT" dirty="0"/>
              <a:t>-Prototypen</a:t>
            </a:r>
          </a:p>
          <a:p>
            <a:pPr lvl="1"/>
            <a:r>
              <a:rPr lang="de-AT" dirty="0"/>
              <a:t>Aufwand höher als bei Lo-</a:t>
            </a:r>
            <a:r>
              <a:rPr lang="de-AT" dirty="0" err="1"/>
              <a:t>fi</a:t>
            </a:r>
            <a:r>
              <a:rPr lang="de-AT" dirty="0"/>
              <a:t>-Prototyp aber geringer als bei fertiger Webseite</a:t>
            </a:r>
          </a:p>
          <a:p>
            <a:r>
              <a:rPr lang="de-AT" dirty="0"/>
              <a:t>Programme:</a:t>
            </a:r>
          </a:p>
          <a:p>
            <a:pPr lvl="1"/>
            <a:r>
              <a:rPr lang="de-AT" dirty="0" err="1"/>
              <a:t>AdobeXD</a:t>
            </a:r>
            <a:endParaRPr lang="de-AT" dirty="0"/>
          </a:p>
          <a:p>
            <a:pPr lvl="1"/>
            <a:r>
              <a:rPr lang="de-AT" dirty="0" err="1"/>
              <a:t>Axure</a:t>
            </a:r>
            <a:r>
              <a:rPr lang="de-AT" dirty="0"/>
              <a:t> RP</a:t>
            </a:r>
          </a:p>
          <a:p>
            <a:pPr lvl="1"/>
            <a:r>
              <a:rPr lang="de-AT" dirty="0"/>
              <a:t>Invisionapp.com</a:t>
            </a:r>
          </a:p>
        </p:txBody>
      </p:sp>
    </p:spTree>
    <p:extLst>
      <p:ext uri="{BB962C8B-B14F-4D97-AF65-F5344CB8AC3E}">
        <p14:creationId xmlns:p14="http://schemas.microsoft.com/office/powerpoint/2010/main" val="356297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4F9F5-47D1-44B8-9768-08BDB4AE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Navigationsbaum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B6903-D703-4513-8B4C-D245CA760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3142768"/>
            <a:ext cx="5506255" cy="286232"/>
          </a:xfrm>
        </p:spPr>
        <p:txBody>
          <a:bodyPr/>
          <a:lstStyle/>
          <a:p>
            <a:r>
              <a:rPr lang="de-DE" dirty="0"/>
              <a:t>Wichtig: wie stehen Unterseiten hierarchisch zueinander</a:t>
            </a:r>
            <a:endParaRPr lang="de-AT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8D0F10-C2E9-4317-A773-8C1804B2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41" y="1817902"/>
            <a:ext cx="4662063" cy="35843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31BA87-0115-47FF-B3D1-F9652323403F}"/>
              </a:ext>
            </a:extLst>
          </p:cNvPr>
          <p:cNvSpPr txBox="1"/>
          <p:nvPr/>
        </p:nvSpPr>
        <p:spPr>
          <a:xfrm>
            <a:off x="6382034" y="5553586"/>
            <a:ext cx="52390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AT" dirty="0"/>
              <a:t>https://webdesigneinfuehrung.wordpress.com/tag-7/informationsarchitektur-nutzerfuehrung-und-strukturbaum/</a:t>
            </a:r>
          </a:p>
        </p:txBody>
      </p:sp>
    </p:spTree>
    <p:extLst>
      <p:ext uri="{BB962C8B-B14F-4D97-AF65-F5344CB8AC3E}">
        <p14:creationId xmlns:p14="http://schemas.microsoft.com/office/powerpoint/2010/main" val="39642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016D7-8F0A-49D4-8A36-4CE24AA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Typischer Aufbau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62FDE-E9DA-4472-B68A-77F2B2E49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1202" y="991714"/>
            <a:ext cx="4414434" cy="5058821"/>
          </a:xfrm>
        </p:spPr>
        <p:txBody>
          <a:bodyPr/>
          <a:lstStyle/>
          <a:p>
            <a:r>
              <a:rPr lang="de-DE" dirty="0"/>
              <a:t>Header</a:t>
            </a:r>
          </a:p>
          <a:p>
            <a:pPr lvl="1"/>
            <a:r>
              <a:rPr lang="de-DE" dirty="0"/>
              <a:t>Logo</a:t>
            </a:r>
          </a:p>
          <a:p>
            <a:pPr lvl="1"/>
            <a:r>
              <a:rPr lang="de-DE" dirty="0"/>
              <a:t>Titel oder Thema der Webseite</a:t>
            </a:r>
          </a:p>
          <a:p>
            <a:pPr lvl="1"/>
            <a:r>
              <a:rPr lang="de-DE" dirty="0"/>
              <a:t>Navigationsleiste</a:t>
            </a:r>
          </a:p>
          <a:p>
            <a:pPr lvl="1"/>
            <a:r>
              <a:rPr lang="de-DE" dirty="0"/>
              <a:t>Wenn vorhanden: Login</a:t>
            </a:r>
          </a:p>
          <a:p>
            <a:pPr lvl="1"/>
            <a:r>
              <a:rPr lang="de-DE" dirty="0"/>
              <a:t>Suche für Inhalte auf der Webseite</a:t>
            </a:r>
          </a:p>
          <a:p>
            <a:r>
              <a:rPr lang="de-DE" dirty="0"/>
              <a:t>Inhaltsbereich</a:t>
            </a:r>
          </a:p>
          <a:p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Impressum</a:t>
            </a:r>
          </a:p>
          <a:p>
            <a:pPr lvl="1"/>
            <a:r>
              <a:rPr lang="de-DE" dirty="0"/>
              <a:t>Datenschutz</a:t>
            </a:r>
          </a:p>
          <a:p>
            <a:pPr lvl="1"/>
            <a:r>
              <a:rPr lang="de-DE" dirty="0"/>
              <a:t>AGB</a:t>
            </a:r>
          </a:p>
          <a:p>
            <a:pPr lvl="1"/>
            <a:r>
              <a:rPr lang="de-DE" dirty="0"/>
              <a:t>Jobs oder Karriere</a:t>
            </a:r>
          </a:p>
          <a:p>
            <a:pPr lvl="1"/>
            <a:r>
              <a:rPr lang="de-DE" dirty="0"/>
              <a:t>Kontakt</a:t>
            </a:r>
          </a:p>
          <a:p>
            <a:pPr lvl="1"/>
            <a:r>
              <a:rPr lang="de-DE" dirty="0"/>
              <a:t>Hilfe/Support</a:t>
            </a:r>
          </a:p>
          <a:p>
            <a:pPr lvl="1"/>
            <a:r>
              <a:rPr lang="de-DE" dirty="0"/>
              <a:t>Anfahrt</a:t>
            </a:r>
          </a:p>
          <a:p>
            <a:pPr lvl="1"/>
            <a:r>
              <a:rPr lang="de-DE" dirty="0"/>
              <a:t>Über uns</a:t>
            </a:r>
          </a:p>
          <a:p>
            <a:pPr lvl="1"/>
            <a:r>
              <a:rPr lang="de-DE" dirty="0"/>
              <a:t>Copyright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Media Verlinkungen</a:t>
            </a:r>
          </a:p>
          <a:p>
            <a:pPr lvl="1"/>
            <a:r>
              <a:rPr lang="de-DE" dirty="0"/>
              <a:t>FAQ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671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98C8-D28E-40A9-A4AB-17BC7EC89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11488"/>
            <a:ext cx="5445125" cy="1176016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Testen im Verlauf des gesamten Prozesses</a:t>
            </a:r>
            <a:endParaRPr lang="de-AT" sz="36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464A2F-6E73-4AE1-8E00-E303B611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sz="1200" dirty="0"/>
              <a:t>Einbeziehen der Nutzer in allen Projektphasen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Methoden für die Sammlung von Ideen und Anforderungen 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sz="1200" dirty="0"/>
              <a:t>Nutzertests während der Konzept- und Designphase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Nutzerfeedback zum </a:t>
            </a:r>
            <a:r>
              <a:rPr lang="de-DE" dirty="0" err="1"/>
              <a:t>Livegang</a:t>
            </a:r>
            <a:r>
              <a:rPr lang="de-DE" dirty="0"/>
              <a:t> der Webseite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7571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499E2-CC52-43DF-B7A4-430CF47A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Nutzerfokus in allen Projektphasen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A5CF3-3AC6-42BE-A951-9474AFBD1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547559"/>
            <a:ext cx="10293728" cy="608372"/>
          </a:xfrm>
        </p:spPr>
        <p:txBody>
          <a:bodyPr/>
          <a:lstStyle/>
          <a:p>
            <a:r>
              <a:rPr lang="de-DE" dirty="0"/>
              <a:t>Nutzerorientierung sollte sich durch gesamtes Projekt ziehen</a:t>
            </a:r>
          </a:p>
          <a:p>
            <a:r>
              <a:rPr lang="de-DE" dirty="0"/>
              <a:t>Kontinuierlich Nutzerfeedback einholen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992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5BB8A-D23B-4EBC-BF9D-F18A2108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Methoden für die Erstellung nutzerzentrierter Konzepte und Designs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DC03769-D770-47E8-BAAA-76ADC7A3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1182"/>
              </p:ext>
            </p:extLst>
          </p:nvPr>
        </p:nvGraphicFramePr>
        <p:xfrm>
          <a:off x="2032000" y="1470660"/>
          <a:ext cx="812799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5919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5168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38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Methode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Varianten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Charakteristikum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13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sz="1400" dirty="0"/>
                        <a:t>Usability-Tests</a:t>
                      </a:r>
                      <a:endParaRPr lang="de-A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 Lab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1:1 Test unter Laborbedingungen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85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Mit Videoaufzeichnung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Zusätzliche Protokollmöglichkeit im Lab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82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Mit </a:t>
                      </a:r>
                      <a:r>
                        <a:rPr lang="de-DE" sz="1400" dirty="0" err="1"/>
                        <a:t>Eue</a:t>
                      </a:r>
                      <a:r>
                        <a:rPr lang="de-DE" sz="1400" dirty="0"/>
                        <a:t> Tracking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Zusätzliche Erkenntnisse über Blickbewegungen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222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Guerilla-Usability-Tests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 der Straße schnell und einfach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990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sz="1400" dirty="0"/>
                        <a:t>Card-</a:t>
                      </a:r>
                      <a:r>
                        <a:rPr lang="de-DE" sz="1400" dirty="0" err="1"/>
                        <a:t>Sorting</a:t>
                      </a:r>
                      <a:endParaRPr lang="de-A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Analog oder digital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Freie Sortierung von Navigationspunkten zu Kategorien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9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Tree</a:t>
                      </a:r>
                      <a:r>
                        <a:rPr lang="de-DE" sz="1400" dirty="0"/>
                        <a:t> Test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Festgelegte Kategorienamen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Design </a:t>
                      </a:r>
                      <a:r>
                        <a:rPr lang="de-DE" sz="1400" dirty="0" err="1"/>
                        <a:t>Thinking</a:t>
                      </a:r>
                      <a:endParaRPr lang="de-A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 dirty="0"/>
                        <a:t>Abfolge von </a:t>
                      </a:r>
                      <a:r>
                        <a:rPr lang="de-DE" sz="1400" dirty="0" err="1"/>
                        <a:t>Resarch</a:t>
                      </a:r>
                      <a:r>
                        <a:rPr lang="de-DE" sz="1400" dirty="0"/>
                        <a:t>-, Ideenfindungs- und </a:t>
                      </a:r>
                      <a:r>
                        <a:rPr lang="de-DE" sz="1400" dirty="0" err="1"/>
                        <a:t>Prototyping</a:t>
                      </a:r>
                      <a:r>
                        <a:rPr lang="de-DE" sz="1400" dirty="0"/>
                        <a:t>-Schritten</a:t>
                      </a:r>
                      <a:endParaRPr lang="de-A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7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8C6B6-7C76-4CCB-99C1-B939985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Research-Methoden für online erreichbare Webseiten-Varianten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157401-83BC-4E58-BB02-E95A5238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38933"/>
              </p:ext>
            </p:extLst>
          </p:nvPr>
        </p:nvGraphicFramePr>
        <p:xfrm>
          <a:off x="1588068" y="1947965"/>
          <a:ext cx="901586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96">
                  <a:extLst>
                    <a:ext uri="{9D8B030D-6E8A-4147-A177-3AD203B41FA5}">
                      <a16:colId xmlns:a16="http://schemas.microsoft.com/office/drawing/2014/main" val="3774936943"/>
                    </a:ext>
                  </a:extLst>
                </a:gridCol>
                <a:gridCol w="3308570">
                  <a:extLst>
                    <a:ext uri="{9D8B030D-6E8A-4147-A177-3AD203B41FA5}">
                      <a16:colId xmlns:a16="http://schemas.microsoft.com/office/drawing/2014/main" val="3981603118"/>
                    </a:ext>
                  </a:extLst>
                </a:gridCol>
                <a:gridCol w="3597197">
                  <a:extLst>
                    <a:ext uri="{9D8B030D-6E8A-4147-A177-3AD203B41FA5}">
                      <a16:colId xmlns:a16="http://schemas.microsoft.com/office/drawing/2014/main" val="369121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Methode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Varianten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Charakteristikum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3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Remote-Usability-Test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Synchron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1:1-Test mit Interviewer über Tool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6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Asynchron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Standardisierte Aufgaben toolbasiert ohne Interviewer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3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A/B-Tests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Über Tools oder eigenprogrammiert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Tracken der Performance auf verschiedenen Webseiten-Varianten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Befragungen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Onlineumfragen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Standardisierter Fragebogen online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1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Webtracking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Implementierung eines Tools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Tracking des Benutzerverhaltens auf der Webseite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5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2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DC2D16-0A21-4387-974B-49FE20EDC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 anchor="ctr">
            <a:normAutofit/>
          </a:bodyPr>
          <a:lstStyle/>
          <a:p>
            <a:pPr algn="ctr"/>
            <a:r>
              <a:rPr lang="de-AT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Technische 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0789EA9-6D1B-4144-B530-1677C9097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208" y="4898263"/>
            <a:ext cx="5445125" cy="1179076"/>
          </a:xfrm>
        </p:spPr>
        <p:txBody>
          <a:bodyPr/>
          <a:lstStyle/>
          <a:p>
            <a:r>
              <a:rPr lang="de-AT" dirty="0"/>
              <a:t>Zusammenspiel zwischen Nutzer, Browser, Webseiten und Server</a:t>
            </a:r>
          </a:p>
          <a:p>
            <a:r>
              <a:rPr lang="de-AT" dirty="0"/>
              <a:t>Die wichtigsten Schlüsseltechnologien</a:t>
            </a:r>
          </a:p>
          <a:p>
            <a:r>
              <a:rPr lang="de-AT" dirty="0"/>
              <a:t>Vergleich von Homepage-Baukästen, Eigenprogrammierung und Content-Management-Systemen</a:t>
            </a:r>
          </a:p>
          <a:p>
            <a:r>
              <a:rPr lang="de-AT" dirty="0"/>
              <a:t>Schritte bis zur Veröffentlichung der Webseite</a:t>
            </a:r>
          </a:p>
          <a:p>
            <a:r>
              <a:rPr lang="de-AT" dirty="0"/>
              <a:t>Zusammenarbeit mit einer Agentur</a:t>
            </a:r>
          </a:p>
        </p:txBody>
      </p:sp>
    </p:spTree>
    <p:extLst>
      <p:ext uri="{BB962C8B-B14F-4D97-AF65-F5344CB8AC3E}">
        <p14:creationId xmlns:p14="http://schemas.microsoft.com/office/powerpoint/2010/main" val="23282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DCB4-E163-43BE-92F4-C35AFF8F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Wiederholung: Was bei einem Webseiten-Aufruf passiert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464CB6-6BA7-4A95-8D19-D08FA05AB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022120"/>
            <a:ext cx="10293728" cy="3255763"/>
          </a:xfrm>
        </p:spPr>
        <p:txBody>
          <a:bodyPr/>
          <a:lstStyle/>
          <a:p>
            <a:r>
              <a:rPr lang="de-DE" dirty="0"/>
              <a:t>Wenn Webseite aufgerufen wird</a:t>
            </a:r>
          </a:p>
          <a:p>
            <a:pPr lvl="1"/>
            <a:r>
              <a:rPr lang="de-DE" dirty="0"/>
              <a:t>Der Browser schickt eine Anfrage (Request) an den DNS-Server des Providers</a:t>
            </a:r>
            <a:br>
              <a:rPr lang="de-DE" dirty="0"/>
            </a:br>
            <a:r>
              <a:rPr lang="de-DE" dirty="0"/>
              <a:t>Request erfolgt gemäß http oder https Protokoll. Protokoll gibt Regeln für Adressierung vor. </a:t>
            </a:r>
          </a:p>
          <a:p>
            <a:pPr lvl="1"/>
            <a:r>
              <a:rPr lang="de-DE" dirty="0"/>
              <a:t>DNS-Server übersetzt Domainnamen in eine IP-Adresse</a:t>
            </a:r>
            <a:br>
              <a:rPr lang="de-DE" dirty="0"/>
            </a:br>
            <a:r>
              <a:rPr lang="de-DE" dirty="0"/>
              <a:t>Oft arbeiten mehrere DNS-Server in einem Netzwerk zusammen</a:t>
            </a:r>
          </a:p>
          <a:p>
            <a:pPr lvl="1"/>
            <a:r>
              <a:rPr lang="de-DE" dirty="0"/>
              <a:t>Request wird weitergeleitet zum Server, auf dem Webseite liegt. Auf dem Server läuft in der Regel ein Webserver. Der findet passende Datei zum Request</a:t>
            </a:r>
            <a:br>
              <a:rPr lang="de-DE" dirty="0"/>
            </a:br>
            <a:r>
              <a:rPr lang="de-DE" dirty="0"/>
              <a:t>kann HTML oder PHP-Datei sein (PHP-Datei wird zunächst am Webserver ausgeführt)</a:t>
            </a:r>
          </a:p>
          <a:p>
            <a:pPr lvl="1"/>
            <a:r>
              <a:rPr lang="de-DE" dirty="0"/>
              <a:t>Server schickt Antwort (Response) zurück an Browser</a:t>
            </a:r>
            <a:br>
              <a:rPr lang="de-DE" dirty="0"/>
            </a:br>
            <a:r>
              <a:rPr lang="de-DE" dirty="0"/>
              <a:t>(HTML-Datei direkt, PHP-Datei wird das Ergebnis der Ausführung geschickt)</a:t>
            </a:r>
          </a:p>
          <a:p>
            <a:pPr lvl="1"/>
            <a:r>
              <a:rPr lang="de-DE" dirty="0"/>
              <a:t>Browser liest Datei und erkennt ob noch weitere Dateien angefragt werden müssen (</a:t>
            </a:r>
            <a:r>
              <a:rPr lang="de-DE" dirty="0" err="1"/>
              <a:t>zB</a:t>
            </a:r>
            <a:r>
              <a:rPr lang="de-DE" dirty="0"/>
              <a:t> CSS-Dateien, PDFs. Bilder, Video, JS, …)</a:t>
            </a:r>
          </a:p>
          <a:p>
            <a:pPr lvl="1"/>
            <a:r>
              <a:rPr lang="de-DE" dirty="0"/>
              <a:t>Webserver schickt angeforderten Dateien in weiteren Response zurück an Browser</a:t>
            </a:r>
          </a:p>
          <a:p>
            <a:pPr lvl="1"/>
            <a:r>
              <a:rPr lang="de-DE" dirty="0"/>
              <a:t>Browser zeigt vollständige Seite mit eingebundenen Funktionen zusammengebaut an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082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78EF8-A774-4C65-A299-4EF881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HTTP-Status-Meldungen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A92A3DF-D116-479A-BFF4-0C0FB0E7B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29025"/>
              </p:ext>
            </p:extLst>
          </p:nvPr>
        </p:nvGraphicFramePr>
        <p:xfrm>
          <a:off x="428388" y="1263091"/>
          <a:ext cx="5992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81">
                  <a:extLst>
                    <a:ext uri="{9D8B030D-6E8A-4147-A177-3AD203B41FA5}">
                      <a16:colId xmlns:a16="http://schemas.microsoft.com/office/drawing/2014/main" val="2627344070"/>
                    </a:ext>
                  </a:extLst>
                </a:gridCol>
                <a:gridCol w="4858603">
                  <a:extLst>
                    <a:ext uri="{9D8B030D-6E8A-4147-A177-3AD203B41FA5}">
                      <a16:colId xmlns:a16="http://schemas.microsoft.com/office/drawing/2014/main" val="79760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Klassen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Beschreibung der Klasse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100-199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200-299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Meldungen über erfolgreiche Operationen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300-399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Deuten auf Umleitungen hin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400-499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Fehlermeldungen, die vom Client ausgelöst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1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500-599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Fehlermeldungen, die vom Server ausgelöst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7639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B645215-EE5A-445B-9499-2AA1F489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59081"/>
              </p:ext>
            </p:extLst>
          </p:nvPr>
        </p:nvGraphicFramePr>
        <p:xfrm>
          <a:off x="5751015" y="3981481"/>
          <a:ext cx="5992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81">
                  <a:extLst>
                    <a:ext uri="{9D8B030D-6E8A-4147-A177-3AD203B41FA5}">
                      <a16:colId xmlns:a16="http://schemas.microsoft.com/office/drawing/2014/main" val="2627344070"/>
                    </a:ext>
                  </a:extLst>
                </a:gridCol>
                <a:gridCol w="4858603">
                  <a:extLst>
                    <a:ext uri="{9D8B030D-6E8A-4147-A177-3AD203B41FA5}">
                      <a16:colId xmlns:a16="http://schemas.microsoft.com/office/drawing/2014/main" val="79760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Klassen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Beschreibung der Klasse</a:t>
                      </a:r>
                      <a:endParaRPr lang="de-A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200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Okay;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301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Das angefragte Dokument wurde dauerhaft verschoben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403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Zugriff verboten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404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Dokument konnte nicht gefunden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1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500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Server-Error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7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98C8-D28E-40A9-A4AB-17BC7EC89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11488"/>
            <a:ext cx="5445125" cy="117601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Nutzerzentrierte Erstellung des Konzepts</a:t>
            </a:r>
            <a:endParaRPr lang="de-AT" sz="36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464A2F-6E73-4AE1-8E00-E303B611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sz="1200" dirty="0"/>
              <a:t>Was ist User Experience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Scribbles anfertigen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sz="1200" dirty="0"/>
              <a:t>Verschiedene Visualisierungsformen für Webseiten-Konzepte</a:t>
            </a:r>
          </a:p>
          <a:p>
            <a:pPr marL="3240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Prototypen erstellen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7359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3240C-C4B3-4884-B7CA-DD04E3B7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0A1D7-77AC-4AF9-B66A-C0CEA3701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779199"/>
            <a:ext cx="10293728" cy="2800767"/>
          </a:xfrm>
        </p:spPr>
        <p:txBody>
          <a:bodyPr/>
          <a:lstStyle/>
          <a:p>
            <a:r>
              <a:rPr lang="de-AT" dirty="0"/>
              <a:t>Lauffähige mobile Webseite auch ohne Internetverbindung</a:t>
            </a:r>
          </a:p>
          <a:p>
            <a:r>
              <a:rPr lang="de-AT" dirty="0"/>
              <a:t>Technologie: HTML5, CSS3, JavaScript</a:t>
            </a:r>
          </a:p>
          <a:p>
            <a:r>
              <a:rPr lang="de-AT" dirty="0"/>
              <a:t>Zusätzlich: Service </a:t>
            </a:r>
            <a:r>
              <a:rPr lang="de-AT" dirty="0" err="1"/>
              <a:t>Worker</a:t>
            </a:r>
            <a:r>
              <a:rPr lang="de-AT" dirty="0"/>
              <a:t> </a:t>
            </a:r>
            <a:r>
              <a:rPr lang="de-AT" dirty="0" err="1"/>
              <a:t>cachen</a:t>
            </a:r>
            <a:r>
              <a:rPr lang="de-AT" dirty="0"/>
              <a:t> alle notwenigen Elemente beim ersten Aufruf im Browser (nur in modernen Webbrowser verfügbar)</a:t>
            </a:r>
          </a:p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Offlinefähigkeit &amp; abwärtskompatibel</a:t>
            </a:r>
          </a:p>
          <a:p>
            <a:pPr lvl="1"/>
            <a:r>
              <a:rPr lang="de-AT" dirty="0"/>
              <a:t>Push: Sind in der Lage Push Benachrichtigungen zu versenden und zu empfangen</a:t>
            </a:r>
          </a:p>
          <a:p>
            <a:pPr lvl="1"/>
            <a:r>
              <a:rPr lang="de-AT" dirty="0"/>
              <a:t>Native Haptik: Design orientiert sich an dem, was Nutzer von Apps gewöhnt sind</a:t>
            </a:r>
          </a:p>
          <a:p>
            <a:pPr lvl="1"/>
            <a:r>
              <a:rPr lang="de-AT" dirty="0"/>
              <a:t>Zukunftsfähig: Trend entwickelt sich Richtung PWAs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381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B9CF0-1D8F-464B-9735-1EC2243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Von der Programmierung zur Liveseite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CE7DB0-C97D-4BB2-8085-6D4AAC00C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847624"/>
            <a:ext cx="10293728" cy="2994666"/>
          </a:xfrm>
        </p:spPr>
        <p:txBody>
          <a:bodyPr/>
          <a:lstStyle/>
          <a:p>
            <a:r>
              <a:rPr lang="de-AT" dirty="0" err="1"/>
              <a:t>Buildprozess</a:t>
            </a:r>
            <a:r>
              <a:rPr lang="de-AT" dirty="0"/>
              <a:t> zur Erstellung der Webseite</a:t>
            </a:r>
          </a:p>
          <a:p>
            <a:pPr lvl="1"/>
            <a:r>
              <a:rPr lang="de-AT" dirty="0"/>
              <a:t>Quellcodes in </a:t>
            </a:r>
            <a:r>
              <a:rPr lang="de-AT" dirty="0" err="1"/>
              <a:t>Repositories</a:t>
            </a:r>
            <a:r>
              <a:rPr lang="de-AT" dirty="0"/>
              <a:t> =&gt; </a:t>
            </a:r>
            <a:r>
              <a:rPr lang="de-AT" dirty="0" err="1"/>
              <a:t>Buildprozesse</a:t>
            </a:r>
            <a:r>
              <a:rPr lang="de-AT" dirty="0"/>
              <a:t> können gestartet werden</a:t>
            </a:r>
          </a:p>
          <a:p>
            <a:pPr lvl="1"/>
            <a:r>
              <a:rPr lang="de-AT" dirty="0"/>
              <a:t>Erstellen au einzelnen Software-Komponenten ein eigenständig lauffähiges System</a:t>
            </a:r>
          </a:p>
          <a:p>
            <a:r>
              <a:rPr lang="de-AT" dirty="0" err="1"/>
              <a:t>Testing</a:t>
            </a:r>
            <a:r>
              <a:rPr lang="de-AT" dirty="0"/>
              <a:t> der Qualität</a:t>
            </a:r>
          </a:p>
          <a:p>
            <a:pPr lvl="1"/>
            <a:r>
              <a:rPr lang="de-AT" dirty="0"/>
              <a:t>Verschiede Browser und Betriebssysteme</a:t>
            </a:r>
          </a:p>
          <a:p>
            <a:pPr lvl="1"/>
            <a:r>
              <a:rPr lang="de-AT" dirty="0"/>
              <a:t>Layouts in verschiedenen Bildschirmgrößen</a:t>
            </a:r>
          </a:p>
          <a:p>
            <a:r>
              <a:rPr lang="de-AT" dirty="0"/>
              <a:t>Verschiedene Umgebungen für die Entwicklung</a:t>
            </a:r>
          </a:p>
          <a:p>
            <a:pPr lvl="1"/>
            <a:r>
              <a:rPr lang="de-AT" dirty="0"/>
              <a:t>Entwicklungsumgebung – DEV = </a:t>
            </a:r>
            <a:r>
              <a:rPr lang="de-AT" dirty="0" err="1"/>
              <a:t>Developement</a:t>
            </a:r>
            <a:r>
              <a:rPr lang="de-AT" dirty="0"/>
              <a:t> </a:t>
            </a:r>
            <a:r>
              <a:rPr lang="de-AT" dirty="0" err="1"/>
              <a:t>Enviroment</a:t>
            </a:r>
            <a:endParaRPr lang="de-AT" dirty="0"/>
          </a:p>
          <a:p>
            <a:pPr lvl="1"/>
            <a:r>
              <a:rPr lang="de-AT" dirty="0"/>
              <a:t>Abnahme- oder Testsystem – automatisierte Softwaretests (Unit Tests, Integrationstest)</a:t>
            </a:r>
          </a:p>
          <a:p>
            <a:pPr lvl="1"/>
            <a:r>
              <a:rPr lang="de-AT" dirty="0" err="1"/>
              <a:t>Staging</a:t>
            </a:r>
            <a:r>
              <a:rPr lang="de-AT" dirty="0"/>
              <a:t> – Ausspielen der Entwicklungsstände auf verschiedene Entwicklungsumgebungen</a:t>
            </a:r>
          </a:p>
          <a:p>
            <a:pPr lvl="1"/>
            <a:r>
              <a:rPr lang="de-AT" dirty="0"/>
              <a:t>Produktiv- oder Livesystem – finale </a:t>
            </a:r>
            <a:r>
              <a:rPr lang="de-AT" dirty="0" err="1"/>
              <a:t>Sytem</a:t>
            </a:r>
            <a:r>
              <a:rPr lang="de-AT" dirty="0"/>
              <a:t> (PROD/LIVE)</a:t>
            </a:r>
          </a:p>
        </p:txBody>
      </p:sp>
    </p:spTree>
    <p:extLst>
      <p:ext uri="{BB962C8B-B14F-4D97-AF65-F5344CB8AC3E}">
        <p14:creationId xmlns:p14="http://schemas.microsoft.com/office/powerpoint/2010/main" val="51229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E4C0-4889-4EAA-92E3-395134B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Zusammenarbeit mit einer Agentur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1B30F-950B-4DEF-8362-02E5E64A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4089395" cy="3642023"/>
          </a:xfrm>
        </p:spPr>
        <p:txBody>
          <a:bodyPr/>
          <a:lstStyle/>
          <a:p>
            <a:r>
              <a:rPr lang="de-AT" b="1" dirty="0"/>
              <a:t>Werbeagenturen</a:t>
            </a:r>
            <a:r>
              <a:rPr lang="de-AT" dirty="0"/>
              <a:t>: Werbung für Unternehmen, Verein, …</a:t>
            </a:r>
          </a:p>
          <a:p>
            <a:r>
              <a:rPr lang="de-AT" b="1" dirty="0"/>
              <a:t>Designagentur</a:t>
            </a:r>
            <a:r>
              <a:rPr lang="de-AT" dirty="0"/>
              <a:t>: Konzepte und Designs für Webseite</a:t>
            </a:r>
          </a:p>
          <a:p>
            <a:r>
              <a:rPr lang="de-AT" b="1" dirty="0"/>
              <a:t>Kommunikationsagentur</a:t>
            </a:r>
            <a:r>
              <a:rPr lang="de-AT" dirty="0"/>
              <a:t>: Strategie für einheitlichen Auftritt in allen Kanälen, Erarbeitung übergreifender Botschaft</a:t>
            </a:r>
          </a:p>
          <a:p>
            <a:r>
              <a:rPr lang="de-AT" b="1" dirty="0"/>
              <a:t>Internetagentur/</a:t>
            </a:r>
            <a:r>
              <a:rPr lang="de-AT" b="1" dirty="0" err="1"/>
              <a:t>Full</a:t>
            </a:r>
            <a:r>
              <a:rPr lang="de-AT" b="1" dirty="0"/>
              <a:t>-Service-Internetagentur</a:t>
            </a:r>
            <a:r>
              <a:rPr lang="de-AT" dirty="0"/>
              <a:t>: Erstellung Webseite</a:t>
            </a:r>
          </a:p>
          <a:p>
            <a:r>
              <a:rPr lang="de-AT" b="1" dirty="0"/>
              <a:t>Marketing-/Online-Marketing-Agentur</a:t>
            </a:r>
            <a:r>
              <a:rPr lang="de-AT" dirty="0"/>
              <a:t>: Maßnahmen zur Steigerung Reichweite oder Traffics</a:t>
            </a:r>
          </a:p>
          <a:p>
            <a:r>
              <a:rPr lang="de-AT" b="1" dirty="0"/>
              <a:t>Digitalagentur</a:t>
            </a:r>
            <a:r>
              <a:rPr lang="de-AT" dirty="0"/>
              <a:t>: Realisierung von Projekten aus allen Bereichen der digitalen Kommunikation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8B68DCF-D90A-4E43-B920-C8C42B48E077}"/>
              </a:ext>
            </a:extLst>
          </p:cNvPr>
          <p:cNvSpPr txBox="1">
            <a:spLocks/>
          </p:cNvSpPr>
          <p:nvPr/>
        </p:nvSpPr>
        <p:spPr>
          <a:xfrm>
            <a:off x="6267585" y="1351508"/>
            <a:ext cx="4089395" cy="4154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Agentur sollte von der Größe passen</a:t>
            </a:r>
          </a:p>
          <a:p>
            <a:r>
              <a:rPr lang="de-AT" dirty="0"/>
              <a:t>Agentur sollte passende und glaubwürdige Referenzen aufweisen</a:t>
            </a:r>
          </a:p>
          <a:p>
            <a:r>
              <a:rPr lang="de-AT" dirty="0"/>
              <a:t>Termintreue und Verbindlichkeiten</a:t>
            </a:r>
          </a:p>
          <a:p>
            <a:r>
              <a:rPr lang="de-AT" dirty="0"/>
              <a:t>Konstante Ansprechpartner</a:t>
            </a:r>
          </a:p>
          <a:p>
            <a:r>
              <a:rPr lang="de-AT" dirty="0"/>
              <a:t>Räumlichkeiten besuchen für ersten Eindruck gewinnen</a:t>
            </a:r>
          </a:p>
          <a:p>
            <a:r>
              <a:rPr lang="de-AT" dirty="0"/>
              <a:t>AAV (Auftragsverarbeitungsvertrag) und NDA (non-Disclosure-Agreement) abschließen</a:t>
            </a:r>
          </a:p>
          <a:p>
            <a:r>
              <a:rPr lang="de-AT" dirty="0"/>
              <a:t>ISO-Normen, Zertifikate, IT-Security-Mitarbeiter?</a:t>
            </a:r>
          </a:p>
          <a:p>
            <a:r>
              <a:rPr lang="de-AT" dirty="0"/>
              <a:t>Fragen nach Subunternehmer, wenn ja =&gt; NDA &amp; AVV</a:t>
            </a:r>
          </a:p>
          <a:p>
            <a:r>
              <a:rPr lang="de-AT" dirty="0"/>
              <a:t>Haftpflichtversicherung?</a:t>
            </a:r>
          </a:p>
          <a:p>
            <a:r>
              <a:rPr lang="de-AT" dirty="0"/>
              <a:t>Projektmitarbeiter persönlich kennen lernen</a:t>
            </a:r>
          </a:p>
        </p:txBody>
      </p:sp>
    </p:spTree>
    <p:extLst>
      <p:ext uri="{BB962C8B-B14F-4D97-AF65-F5344CB8AC3E}">
        <p14:creationId xmlns:p14="http://schemas.microsoft.com/office/powerpoint/2010/main" val="344456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7816C-920E-4BE6-B452-E0D6D5D9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Agile Produktentwicklung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FB9E9-E1F6-44EE-9CD7-979E79BBA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4898048" cy="930511"/>
          </a:xfrm>
        </p:spPr>
        <p:txBody>
          <a:bodyPr/>
          <a:lstStyle/>
          <a:p>
            <a:r>
              <a:rPr lang="de-AT" dirty="0"/>
              <a:t>Selbstorganisation des Teams</a:t>
            </a:r>
          </a:p>
          <a:p>
            <a:r>
              <a:rPr lang="de-AT" dirty="0"/>
              <a:t>Kontinuierliche Lieferung von funktionierender Software</a:t>
            </a:r>
          </a:p>
          <a:p>
            <a:r>
              <a:rPr lang="de-AT" dirty="0"/>
              <a:t>Kontinuierlicher Prozess des Lernens und Verbesserns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1500C0C-A724-4922-8D7B-3DA6F11AA43D}"/>
              </a:ext>
            </a:extLst>
          </p:cNvPr>
          <p:cNvSpPr txBox="1">
            <a:spLocks/>
          </p:cNvSpPr>
          <p:nvPr/>
        </p:nvSpPr>
        <p:spPr>
          <a:xfrm>
            <a:off x="949135" y="2755804"/>
            <a:ext cx="9886815" cy="32557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Agile Methoden</a:t>
            </a:r>
          </a:p>
          <a:p>
            <a:pPr lvl="1"/>
            <a:r>
              <a:rPr lang="de-AT" dirty="0"/>
              <a:t>Scrum &amp; Kanban</a:t>
            </a:r>
          </a:p>
          <a:p>
            <a:pPr lvl="2"/>
            <a:r>
              <a:rPr lang="de-AT" dirty="0"/>
              <a:t>User Stories</a:t>
            </a:r>
            <a:br>
              <a:rPr lang="de-AT" dirty="0"/>
            </a:br>
            <a:r>
              <a:rPr lang="de-AT" dirty="0"/>
              <a:t>Anforderungen aus Sicht eines Users</a:t>
            </a:r>
          </a:p>
          <a:p>
            <a:pPr lvl="2"/>
            <a:r>
              <a:rPr lang="de-AT" dirty="0"/>
              <a:t>Backlog</a:t>
            </a:r>
            <a:br>
              <a:rPr lang="de-AT" dirty="0"/>
            </a:br>
            <a:r>
              <a:rPr lang="de-AT" dirty="0"/>
              <a:t>Alle User Stories werden dort gesammelt</a:t>
            </a:r>
          </a:p>
          <a:p>
            <a:pPr lvl="2"/>
            <a:r>
              <a:rPr lang="de-AT" dirty="0"/>
              <a:t>Projektboard</a:t>
            </a:r>
            <a:br>
              <a:rPr lang="de-AT" dirty="0"/>
            </a:br>
            <a:r>
              <a:rPr lang="de-AT" dirty="0"/>
              <a:t>Offen, In Arbeit, </a:t>
            </a:r>
            <a:r>
              <a:rPr lang="de-AT" dirty="0" err="1"/>
              <a:t>Testing</a:t>
            </a:r>
            <a:r>
              <a:rPr lang="de-AT" dirty="0"/>
              <a:t>, Abnahme, Fertig</a:t>
            </a:r>
          </a:p>
          <a:p>
            <a:pPr lvl="2"/>
            <a:r>
              <a:rPr lang="de-AT" dirty="0" err="1"/>
              <a:t>Dailys</a:t>
            </a:r>
            <a:br>
              <a:rPr lang="de-AT" dirty="0"/>
            </a:br>
            <a:r>
              <a:rPr lang="de-AT" dirty="0"/>
              <a:t>Tägliche kurze 15 Min Meetings</a:t>
            </a:r>
          </a:p>
          <a:p>
            <a:pPr lvl="2"/>
            <a:r>
              <a:rPr lang="de-AT" dirty="0"/>
              <a:t>Planungsmeetings</a:t>
            </a:r>
            <a:br>
              <a:rPr lang="de-AT" dirty="0"/>
            </a:br>
            <a:r>
              <a:rPr lang="de-AT" dirty="0"/>
              <a:t>Planung welche Anforderungen wie umgesetzt werden</a:t>
            </a:r>
          </a:p>
          <a:p>
            <a:pPr lvl="2"/>
            <a:r>
              <a:rPr lang="de-AT" dirty="0"/>
              <a:t>Retrospektiven</a:t>
            </a:r>
            <a:br>
              <a:rPr lang="de-AT" dirty="0"/>
            </a:br>
            <a:r>
              <a:rPr lang="de-AT" dirty="0"/>
              <a:t>nach der Umsetzung. Besprechung was gut und was weniger gut gelaufen ist. Wo Verbesserungspotenzial</a:t>
            </a:r>
          </a:p>
        </p:txBody>
      </p:sp>
    </p:spTree>
    <p:extLst>
      <p:ext uri="{BB962C8B-B14F-4D97-AF65-F5344CB8AC3E}">
        <p14:creationId xmlns:p14="http://schemas.microsoft.com/office/powerpoint/2010/main" val="372366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FBF70E8-5C8F-41F3-B119-1B438CE6FBC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Erfolgreiche Einbindung von Content in die Webseite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19E971-2AC9-419D-AD9C-D4228E1B1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Content kommt vor dem Design</a:t>
            </a:r>
          </a:p>
          <a:p>
            <a:r>
              <a:rPr lang="de-AT" dirty="0"/>
              <a:t>Schreiben fürs Web</a:t>
            </a:r>
          </a:p>
          <a:p>
            <a:r>
              <a:rPr lang="de-AT" dirty="0"/>
              <a:t>Passende Bildsprache finden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C7AD83CF-9BDA-4833-8910-59729FE119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 anchor="ctr">
            <a:noAutofit/>
          </a:bodyPr>
          <a:lstStyle/>
          <a:p>
            <a:pPr algn="ctr"/>
            <a:r>
              <a:rPr lang="de-AT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Erfolgreiche Einbindung von Content in die Webseite</a:t>
            </a:r>
          </a:p>
        </p:txBody>
      </p:sp>
    </p:spTree>
    <p:extLst>
      <p:ext uri="{BB962C8B-B14F-4D97-AF65-F5344CB8AC3E}">
        <p14:creationId xmlns:p14="http://schemas.microsoft.com/office/powerpoint/2010/main" val="151202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A7A31-16B3-45DD-B7B8-2F2BBD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Content-Konzept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D04A5-9CAC-4E70-8BE1-D7BB7CBA1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970088"/>
            <a:ext cx="10293728" cy="2158027"/>
          </a:xfrm>
        </p:spPr>
        <p:txBody>
          <a:bodyPr/>
          <a:lstStyle/>
          <a:p>
            <a:r>
              <a:rPr lang="de-AT" dirty="0"/>
              <a:t>Welche Inhalte sind in welcher Form für Zielgruppe relevant um gewünschte Reaktion zu erreichen</a:t>
            </a:r>
          </a:p>
          <a:p>
            <a:pPr lvl="1"/>
            <a:r>
              <a:rPr lang="de-AT" dirty="0"/>
              <a:t>Navigation</a:t>
            </a:r>
            <a:br>
              <a:rPr lang="de-AT" dirty="0"/>
            </a:br>
            <a:r>
              <a:rPr lang="de-AT" dirty="0"/>
              <a:t>Begriffe/Links gut verständlich</a:t>
            </a:r>
          </a:p>
          <a:p>
            <a:pPr lvl="1"/>
            <a:r>
              <a:rPr lang="de-AT" dirty="0"/>
              <a:t>Buttons</a:t>
            </a:r>
          </a:p>
          <a:p>
            <a:pPr lvl="1"/>
            <a:r>
              <a:rPr lang="de-AT" dirty="0"/>
              <a:t>Weiterführende Links</a:t>
            </a:r>
            <a:br>
              <a:rPr lang="de-AT" dirty="0"/>
            </a:br>
            <a:r>
              <a:rPr lang="de-AT" dirty="0"/>
              <a:t>eindeutig und neugierig machender Text</a:t>
            </a:r>
          </a:p>
          <a:p>
            <a:pPr lvl="1"/>
            <a:r>
              <a:rPr lang="de-AT" dirty="0"/>
              <a:t>Metadaten</a:t>
            </a:r>
            <a:br>
              <a:rPr lang="de-AT" dirty="0"/>
            </a:br>
            <a:r>
              <a:rPr lang="de-AT" dirty="0"/>
              <a:t>wichtig bei SEO Optimierung</a:t>
            </a:r>
          </a:p>
          <a:p>
            <a:pPr lvl="1"/>
            <a:r>
              <a:rPr lang="de-AT" dirty="0"/>
              <a:t>Kontaktformular</a:t>
            </a:r>
          </a:p>
        </p:txBody>
      </p:sp>
    </p:spTree>
    <p:extLst>
      <p:ext uri="{BB962C8B-B14F-4D97-AF65-F5344CB8AC3E}">
        <p14:creationId xmlns:p14="http://schemas.microsoft.com/office/powerpoint/2010/main" val="17037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A8096-AB0B-4DCF-BB5D-DFFD5E2E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Lesegewohnheiten im Web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B6378-D1F8-4245-9965-8206B088F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768724"/>
          </a:xfrm>
        </p:spPr>
        <p:txBody>
          <a:bodyPr/>
          <a:lstStyle/>
          <a:p>
            <a:r>
              <a:rPr lang="de-AT" dirty="0"/>
              <a:t>Texte auf Webseiten werden kaum gelesen</a:t>
            </a:r>
          </a:p>
          <a:p>
            <a:r>
              <a:rPr lang="de-AT" dirty="0"/>
              <a:t>Skimming</a:t>
            </a:r>
          </a:p>
          <a:p>
            <a:pPr lvl="1"/>
            <a:r>
              <a:rPr lang="de-AT" dirty="0"/>
              <a:t>Flüchtiges Überfliegen</a:t>
            </a:r>
          </a:p>
          <a:p>
            <a:pPr lvl="1"/>
            <a:r>
              <a:rPr lang="de-AT" dirty="0"/>
              <a:t>Hauptüberschrift zählt und eventuell noch die oberen Zwischenüberschriften</a:t>
            </a:r>
          </a:p>
          <a:p>
            <a:pPr lvl="1"/>
            <a:r>
              <a:rPr lang="de-AT" dirty="0"/>
              <a:t>Bilder, Logos und auffällige Elemente werden wahrgenommen</a:t>
            </a:r>
          </a:p>
          <a:p>
            <a:r>
              <a:rPr lang="de-AT" dirty="0"/>
              <a:t>Scanning</a:t>
            </a:r>
          </a:p>
          <a:p>
            <a:pPr lvl="1"/>
            <a:r>
              <a:rPr lang="de-AT" dirty="0"/>
              <a:t>Textinhalte der Seite überfliegen</a:t>
            </a:r>
          </a:p>
          <a:p>
            <a:pPr lvl="1"/>
            <a:r>
              <a:rPr lang="de-AT" dirty="0"/>
              <a:t>Herausgehobene Elemente stärker wahrgenommen (nicht überstrapazieren sonst </a:t>
            </a:r>
            <a:r>
              <a:rPr lang="de-AT" dirty="0" err="1"/>
              <a:t>fluchtgefahr</a:t>
            </a:r>
            <a:r>
              <a:rPr lang="de-AT" dirty="0"/>
              <a:t>) = farbig unterlegt, fett-formatiert, Listenpunkte, Icons, unterschiedliche Spaltenbreiten, Kästen, …</a:t>
            </a:r>
          </a:p>
          <a:p>
            <a:pPr lvl="1"/>
            <a:r>
              <a:rPr lang="de-AT" dirty="0"/>
              <a:t>Wichtige Inhalte stehen oben, Text muss </a:t>
            </a:r>
            <a:r>
              <a:rPr lang="de-AT" dirty="0" err="1"/>
              <a:t>scannbar</a:t>
            </a:r>
            <a:r>
              <a:rPr lang="de-AT" dirty="0"/>
              <a:t> sein</a:t>
            </a:r>
          </a:p>
          <a:p>
            <a:r>
              <a:rPr lang="de-AT" dirty="0"/>
              <a:t>Reading</a:t>
            </a:r>
          </a:p>
          <a:p>
            <a:pPr lvl="1"/>
            <a:r>
              <a:rPr lang="de-AT" dirty="0"/>
              <a:t>Lesen von ganzen Textpassagen</a:t>
            </a:r>
          </a:p>
          <a:p>
            <a:pPr lvl="1"/>
            <a:r>
              <a:rPr lang="de-AT" dirty="0"/>
              <a:t>Gut strukturierter Text </a:t>
            </a:r>
          </a:p>
          <a:p>
            <a:pPr lvl="1"/>
            <a:r>
              <a:rPr lang="de-AT" dirty="0"/>
              <a:t>Mit Teaser und Absätzen arbeiten</a:t>
            </a:r>
          </a:p>
        </p:txBody>
      </p:sp>
    </p:spTree>
    <p:extLst>
      <p:ext uri="{BB962C8B-B14F-4D97-AF65-F5344CB8AC3E}">
        <p14:creationId xmlns:p14="http://schemas.microsoft.com/office/powerpoint/2010/main" val="85868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3CC86-5E3C-4E5F-A91F-5028B67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Texte fürs Web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034870-D88D-487F-8F58-EC3C92D4C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4503"/>
            <a:ext cx="10293728" cy="3576364"/>
          </a:xfrm>
        </p:spPr>
        <p:txBody>
          <a:bodyPr/>
          <a:lstStyle/>
          <a:p>
            <a:r>
              <a:rPr lang="de-AT" dirty="0"/>
              <a:t>Texte auf Anhieb verstehen</a:t>
            </a:r>
          </a:p>
          <a:p>
            <a:pPr lvl="1"/>
            <a:r>
              <a:rPr lang="de-AT" dirty="0"/>
              <a:t>Kurze Sätze: 20 Wörter pro Satz, wichtiges kommt in den Hauptsatz, Zweitrangiges in den Nebensatz, Füllwörter werden gestrichen</a:t>
            </a:r>
          </a:p>
          <a:p>
            <a:pPr lvl="1"/>
            <a:r>
              <a:rPr lang="de-AT" dirty="0"/>
              <a:t>Verben sind die Akteure: aktive, anschauliche Handlungsverben verwenden und Langweiler wie „durchführen, erfolgen, sich ergeben“ vermeiden</a:t>
            </a:r>
          </a:p>
          <a:p>
            <a:pPr lvl="1"/>
            <a:r>
              <a:rPr lang="de-AT" dirty="0"/>
              <a:t>Adjektive sparsam einsetzen</a:t>
            </a:r>
          </a:p>
          <a:p>
            <a:pPr lvl="1"/>
            <a:r>
              <a:rPr lang="de-AT" dirty="0"/>
              <a:t>Verzichten auf Synonyme</a:t>
            </a:r>
          </a:p>
          <a:p>
            <a:pPr lvl="1"/>
            <a:r>
              <a:rPr lang="de-AT" dirty="0"/>
              <a:t>Fremdwörter und Abkürzungen vermeiden</a:t>
            </a:r>
          </a:p>
          <a:p>
            <a:pPr lvl="1"/>
            <a:r>
              <a:rPr lang="de-AT" dirty="0"/>
              <a:t>Perfekte Rechtschreibung und Grammatik</a:t>
            </a:r>
          </a:p>
          <a:p>
            <a:r>
              <a:rPr lang="de-AT" dirty="0"/>
              <a:t>Texte müssen informieren und begeistern</a:t>
            </a:r>
          </a:p>
          <a:p>
            <a:pPr lvl="1"/>
            <a:r>
              <a:rPr lang="de-AT" dirty="0"/>
              <a:t>Vorteile herausstellen und Lösungen anbieten</a:t>
            </a:r>
          </a:p>
          <a:p>
            <a:pPr lvl="1"/>
            <a:r>
              <a:rPr lang="de-AT" dirty="0"/>
              <a:t>Eigenschaften und Besonderheiten kommunizieren</a:t>
            </a:r>
          </a:p>
          <a:p>
            <a:pPr lvl="1"/>
            <a:r>
              <a:rPr lang="de-AT" dirty="0"/>
              <a:t>Vorzüge des Anbieters nennen</a:t>
            </a:r>
          </a:p>
          <a:p>
            <a:pPr lvl="1"/>
            <a:r>
              <a:rPr lang="de-AT" dirty="0"/>
              <a:t>Mögliche Hindernisse aus dem Weg räumen</a:t>
            </a:r>
          </a:p>
        </p:txBody>
      </p:sp>
    </p:spTree>
    <p:extLst>
      <p:ext uri="{BB962C8B-B14F-4D97-AF65-F5344CB8AC3E}">
        <p14:creationId xmlns:p14="http://schemas.microsoft.com/office/powerpoint/2010/main" val="227403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40DA3-E6B9-4F0D-8007-0836F8FC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Texte für das Web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7A184-8B10-4DFF-AB4C-CBCF1B1E9C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5986" y="1284288"/>
            <a:ext cx="5997764" cy="4478662"/>
          </a:xfrm>
        </p:spPr>
        <p:txBody>
          <a:bodyPr/>
          <a:lstStyle/>
          <a:p>
            <a:r>
              <a:rPr lang="de-AT" dirty="0"/>
              <a:t>AIDA</a:t>
            </a:r>
          </a:p>
          <a:p>
            <a:pPr lvl="1"/>
            <a:r>
              <a:rPr lang="de-AT" dirty="0"/>
              <a:t>Attention – Aufmerksamkeit für das Angebot erzeugen</a:t>
            </a:r>
          </a:p>
          <a:p>
            <a:pPr lvl="1"/>
            <a:r>
              <a:rPr lang="de-AT" dirty="0"/>
              <a:t>Interest – Interesse wecken</a:t>
            </a:r>
          </a:p>
          <a:p>
            <a:pPr lvl="1"/>
            <a:r>
              <a:rPr lang="de-AT" dirty="0" err="1"/>
              <a:t>Desire</a:t>
            </a:r>
            <a:r>
              <a:rPr lang="de-AT" dirty="0"/>
              <a:t> – Wunsch wecken, handeln – kaufen, </a:t>
            </a:r>
            <a:r>
              <a:rPr lang="de-AT" dirty="0" err="1"/>
              <a:t>klichen</a:t>
            </a:r>
            <a:r>
              <a:rPr lang="de-AT" dirty="0"/>
              <a:t>, …</a:t>
            </a:r>
          </a:p>
          <a:p>
            <a:pPr lvl="1"/>
            <a:r>
              <a:rPr lang="de-AT" dirty="0"/>
              <a:t>Action – Reaktion bewirken</a:t>
            </a:r>
          </a:p>
          <a:p>
            <a:pPr lvl="1"/>
            <a:endParaRPr lang="de-AT" dirty="0"/>
          </a:p>
          <a:p>
            <a:r>
              <a:rPr lang="de-AT" dirty="0"/>
              <a:t>Guter Werbetext</a:t>
            </a:r>
          </a:p>
          <a:p>
            <a:pPr lvl="1"/>
            <a:r>
              <a:rPr lang="de-AT" dirty="0"/>
              <a:t>Lebendig, mitreißend</a:t>
            </a:r>
          </a:p>
          <a:p>
            <a:pPr lvl="1"/>
            <a:r>
              <a:rPr lang="de-AT" dirty="0"/>
              <a:t>Folgerichtig und logisch (nicht für Dumm verkaufen)</a:t>
            </a:r>
          </a:p>
          <a:p>
            <a:pPr lvl="1"/>
            <a:r>
              <a:rPr lang="de-AT" dirty="0"/>
              <a:t>Konkret (Aussagen mit Zahlen und Daten belegen)</a:t>
            </a:r>
          </a:p>
          <a:p>
            <a:pPr lvl="1"/>
            <a:r>
              <a:rPr lang="de-AT" dirty="0"/>
              <a:t>Bildhaft (Fantasie potenzieller Nutzer/Konsumenten anregen)</a:t>
            </a:r>
          </a:p>
          <a:p>
            <a:pPr lvl="1"/>
            <a:r>
              <a:rPr lang="de-AT" dirty="0"/>
              <a:t>Verständlich</a:t>
            </a:r>
          </a:p>
          <a:p>
            <a:pPr lvl="1"/>
            <a:r>
              <a:rPr lang="de-AT" dirty="0"/>
              <a:t>Sympathisch</a:t>
            </a:r>
          </a:p>
          <a:p>
            <a:pPr lvl="1"/>
            <a:r>
              <a:rPr lang="de-AT" dirty="0"/>
              <a:t>Überzeugend</a:t>
            </a:r>
          </a:p>
          <a:p>
            <a:pPr lvl="1"/>
            <a:r>
              <a:rPr lang="de-AT" dirty="0"/>
              <a:t>Glaubwürdig</a:t>
            </a:r>
          </a:p>
          <a:p>
            <a:pPr lvl="1"/>
            <a:r>
              <a:rPr lang="de-AT" dirty="0"/>
              <a:t>Einfühlsam</a:t>
            </a:r>
          </a:p>
          <a:p>
            <a:pPr lvl="1"/>
            <a:r>
              <a:rPr lang="de-AT" dirty="0"/>
              <a:t>Stimmig</a:t>
            </a:r>
          </a:p>
        </p:txBody>
      </p:sp>
    </p:spTree>
    <p:extLst>
      <p:ext uri="{BB962C8B-B14F-4D97-AF65-F5344CB8AC3E}">
        <p14:creationId xmlns:p14="http://schemas.microsoft.com/office/powerpoint/2010/main" val="344137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16217CD-E897-44F9-A075-10B31D9272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Optimierung für verschiedene Endgeräte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9468E-B022-4399-975C-A4453AEEC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57955C44-D885-4F54-9A13-7A8AC6A39D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AT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Optimierung für verschiedene Endgeräte</a:t>
            </a:r>
          </a:p>
        </p:txBody>
      </p:sp>
    </p:spTree>
    <p:extLst>
      <p:ext uri="{BB962C8B-B14F-4D97-AF65-F5344CB8AC3E}">
        <p14:creationId xmlns:p14="http://schemas.microsoft.com/office/powerpoint/2010/main" val="354812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53A30F-9370-42B4-A004-7AC3237F9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970546"/>
            <a:ext cx="10293728" cy="4904420"/>
          </a:xfrm>
        </p:spPr>
        <p:txBody>
          <a:bodyPr/>
          <a:lstStyle/>
          <a:p>
            <a:r>
              <a:rPr lang="de-AT" dirty="0"/>
              <a:t>= ganz individuelle Erleben eines Nutzers bei der Interaktion mit einem Produkt oder Service</a:t>
            </a:r>
          </a:p>
          <a:p>
            <a:r>
              <a:rPr lang="de-AT" dirty="0"/>
              <a:t>Drei wichtige Faktoren</a:t>
            </a:r>
          </a:p>
          <a:p>
            <a:pPr lvl="1"/>
            <a:r>
              <a:rPr lang="de-AT" b="1" dirty="0"/>
              <a:t>Vom Nutzer lebst:</a:t>
            </a:r>
            <a:r>
              <a:rPr lang="de-AT" dirty="0"/>
              <a:t> </a:t>
            </a:r>
            <a:r>
              <a:rPr lang="de-AT" sz="1200" dirty="0"/>
              <a:t>nicht beeinflussbar, sollte man aber kennen, deshalb Zielgruppenanalyse wichtig</a:t>
            </a:r>
          </a:p>
          <a:p>
            <a:pPr lvl="1"/>
            <a:r>
              <a:rPr lang="de-AT" b="1" dirty="0"/>
              <a:t>Vom Kontext der Nutzung:</a:t>
            </a:r>
            <a:r>
              <a:rPr lang="de-AT" dirty="0"/>
              <a:t> </a:t>
            </a:r>
            <a:r>
              <a:rPr lang="de-AT" sz="1200" dirty="0"/>
              <a:t>Situation, in der sich ein Nutzer befindet während er Webseite nutzt. (Couch oder von unterwegs, Mobil oder Laptop, …)</a:t>
            </a:r>
            <a:br>
              <a:rPr lang="de-AT" sz="1200" dirty="0"/>
            </a:br>
            <a:r>
              <a:rPr lang="de-AT" sz="1200" dirty="0"/>
              <a:t>Nutzungskontext nicht beeinflussbar aber Annahme treffen von wo überall Webseite genutzt wird u wie wahrscheinlich es ist</a:t>
            </a:r>
          </a:p>
          <a:p>
            <a:pPr lvl="1"/>
            <a:r>
              <a:rPr lang="de-AT" b="1" dirty="0"/>
              <a:t>Vom Inhalt und von der Gestaltung:</a:t>
            </a:r>
            <a:r>
              <a:rPr lang="de-AT" dirty="0"/>
              <a:t> </a:t>
            </a:r>
            <a:r>
              <a:rPr lang="de-AT" sz="1200" dirty="0"/>
              <a:t>alles, was auf der Webseite angeboten wird und wie es aufbereitet ist. Mit Kenntnis über Zielgruppe und den wahrscheinlichen Nutzungssituationen kann Seite so gestaltet werden, dass sie ein positives Erlebnis hervorruft</a:t>
            </a:r>
          </a:p>
          <a:p>
            <a:pPr lvl="1"/>
            <a:endParaRPr lang="de-AT" sz="1200" dirty="0"/>
          </a:p>
          <a:p>
            <a:r>
              <a:rPr lang="de-AT" dirty="0"/>
              <a:t>Aspekte einer guten UX</a:t>
            </a:r>
          </a:p>
          <a:p>
            <a:pPr lvl="1"/>
            <a:r>
              <a:rPr lang="de-AT" b="1" dirty="0"/>
              <a:t>Nützlichkeit:</a:t>
            </a:r>
            <a:r>
              <a:rPr lang="de-AT" dirty="0"/>
              <a:t> </a:t>
            </a:r>
            <a:r>
              <a:rPr lang="de-AT" sz="1200" dirty="0"/>
              <a:t>nützlich für Zielgruppe und Lösungen anbieten. Einzigartigkeit. </a:t>
            </a:r>
            <a:endParaRPr lang="de-AT" dirty="0"/>
          </a:p>
          <a:p>
            <a:pPr lvl="1"/>
            <a:r>
              <a:rPr lang="de-AT" b="1" dirty="0"/>
              <a:t>Attraktivität:</a:t>
            </a:r>
            <a:r>
              <a:rPr lang="de-AT" dirty="0"/>
              <a:t> </a:t>
            </a:r>
            <a:r>
              <a:rPr lang="de-AT" sz="1200" dirty="0"/>
              <a:t>Webseite sollte gefallen und emotional ansprechen. Farbwahl, Einbindung weiterer Medien, Typografie, Platzierung von Elementen, …</a:t>
            </a:r>
            <a:br>
              <a:rPr lang="de-AT" dirty="0"/>
            </a:br>
            <a:r>
              <a:rPr lang="de-AT" sz="1200" dirty="0"/>
              <a:t>visuelle Gestaltung sollte zu Corporate Design passen</a:t>
            </a:r>
          </a:p>
          <a:p>
            <a:pPr lvl="1"/>
            <a:r>
              <a:rPr lang="de-AT" b="1" dirty="0"/>
              <a:t>Auffindbarkeit:</a:t>
            </a:r>
            <a:r>
              <a:rPr lang="de-AT" dirty="0"/>
              <a:t> </a:t>
            </a:r>
            <a:r>
              <a:rPr lang="de-AT" sz="1200" dirty="0"/>
              <a:t>wichtige Inhalte und Funktionen leicht auffindbar</a:t>
            </a:r>
          </a:p>
          <a:p>
            <a:pPr lvl="1"/>
            <a:r>
              <a:rPr lang="de-AT" b="1" dirty="0"/>
              <a:t>Barrierefreiheit:</a:t>
            </a:r>
            <a:r>
              <a:rPr lang="de-AT" dirty="0"/>
              <a:t> </a:t>
            </a:r>
            <a:r>
              <a:rPr lang="de-AT" sz="1200" dirty="0"/>
              <a:t>für Menschen mit visuellen, kognitiven oder motorischen Einschränkungen erreichbar und bedienbar</a:t>
            </a:r>
          </a:p>
          <a:p>
            <a:pPr lvl="1"/>
            <a:r>
              <a:rPr lang="de-AT" b="1" dirty="0"/>
              <a:t>Glaubwürdigkeit:</a:t>
            </a:r>
            <a:r>
              <a:rPr lang="de-AT" dirty="0"/>
              <a:t> </a:t>
            </a:r>
            <a:r>
              <a:rPr lang="de-AT" sz="1200" dirty="0"/>
              <a:t>Gefühl von Kompetenz und Vertrauen vermitteln =&gt; Seite sollte fehlerfrei funktionieren, verschlüsselt und frei von Rechtschreibfehlern sein. Eventuell Referenzen, Bewertungen, Zertifikate, Testimonials einbauen</a:t>
            </a:r>
          </a:p>
          <a:p>
            <a:pPr lvl="1"/>
            <a:r>
              <a:rPr lang="de-AT" b="1" dirty="0"/>
              <a:t>Wertvoll:</a:t>
            </a:r>
            <a:r>
              <a:rPr lang="de-AT" dirty="0"/>
              <a:t> </a:t>
            </a:r>
            <a:r>
              <a:rPr lang="de-AT" sz="1200" dirty="0"/>
              <a:t>Webseite sollte Mehrwert liefern</a:t>
            </a:r>
          </a:p>
          <a:p>
            <a:pPr lvl="1"/>
            <a:r>
              <a:rPr lang="de-AT" b="1" dirty="0"/>
              <a:t>Usability:</a:t>
            </a:r>
            <a:r>
              <a:rPr lang="de-AT" dirty="0"/>
              <a:t> </a:t>
            </a:r>
            <a:r>
              <a:rPr lang="de-AT" sz="1200" dirty="0"/>
              <a:t>Gebrauchstauglichkeit, hilft Nutzern Aufgabe effizient, effektiv und zufriedenstellend zu lösen =&gt; gute Usability erspart Zeit und verhindert Frust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F6C8195-BB9D-4224-8FFA-328707C1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User Experience (UX)?</a:t>
            </a:r>
          </a:p>
        </p:txBody>
      </p:sp>
    </p:spTree>
    <p:extLst>
      <p:ext uri="{BB962C8B-B14F-4D97-AF65-F5344CB8AC3E}">
        <p14:creationId xmlns:p14="http://schemas.microsoft.com/office/powerpoint/2010/main" val="309026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E27B1-291C-4BE4-B866-46DEA023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Verschiedene Ansätze für die mobile Optimierung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C3A52-311D-419B-84E1-FB7DB8BA6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17788"/>
            <a:ext cx="10293728" cy="1896930"/>
          </a:xfrm>
        </p:spPr>
        <p:txBody>
          <a:bodyPr/>
          <a:lstStyle/>
          <a:p>
            <a:r>
              <a:rPr lang="de-AT" dirty="0"/>
              <a:t>Verschiedene Varianten der Webseite</a:t>
            </a:r>
          </a:p>
          <a:p>
            <a:r>
              <a:rPr lang="de-AT" dirty="0"/>
              <a:t>Responsive Webdesign (Layout ist so flexibel, dass sie sich dynamisch an Bildschirmgröße anpasst)</a:t>
            </a:r>
          </a:p>
          <a:p>
            <a:r>
              <a:rPr lang="de-AT" dirty="0"/>
              <a:t>Mobile First (Seite zunächst als mobile Variante konzipiert und für Desktop-Ansicht weitere Elemente erweitert)</a:t>
            </a:r>
          </a:p>
          <a:p>
            <a:r>
              <a:rPr lang="de-AT" dirty="0"/>
              <a:t>Content First (Erst die Seite mit Content befüllen und dann das Layout basteln)</a:t>
            </a:r>
          </a:p>
          <a:p>
            <a:r>
              <a:rPr lang="de-AT" dirty="0"/>
              <a:t>…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976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5E23E-3B50-4855-8FE3-7B927FB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Umgang mit Beschränkungen der Endgeräte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8495C-DF84-485F-AD4A-CE3F9B964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060325"/>
          </a:xfrm>
        </p:spPr>
        <p:txBody>
          <a:bodyPr/>
          <a:lstStyle/>
          <a:p>
            <a:r>
              <a:rPr lang="de-AT" dirty="0"/>
              <a:t>Beschränkungen für mobile Endgeräte so gering wie möglich halten</a:t>
            </a:r>
            <a:br>
              <a:rPr lang="de-AT" dirty="0"/>
            </a:br>
            <a:r>
              <a:rPr lang="de-AT" dirty="0"/>
              <a:t>Beispiele:</a:t>
            </a:r>
          </a:p>
          <a:p>
            <a:pPr lvl="1"/>
            <a:r>
              <a:rPr lang="de-AT" dirty="0"/>
              <a:t>Schrift groß und gut lesbar</a:t>
            </a:r>
          </a:p>
          <a:p>
            <a:pPr lvl="1"/>
            <a:r>
              <a:rPr lang="de-AT" dirty="0"/>
              <a:t>Ist für Mobil wirklich jede Information notwendig</a:t>
            </a:r>
          </a:p>
          <a:p>
            <a:pPr lvl="1"/>
            <a:r>
              <a:rPr lang="de-AT" dirty="0"/>
              <a:t>Schaltflächen und Buttons so groß, dass auch Personen mit dicken Fingern sie treffen können</a:t>
            </a:r>
          </a:p>
          <a:p>
            <a:pPr lvl="1"/>
            <a:r>
              <a:rPr lang="de-AT" dirty="0"/>
              <a:t>Auf große Abstände achten zwischen Buttons, damit nicht aus Versehen falsch geklickt wird</a:t>
            </a:r>
          </a:p>
          <a:p>
            <a:pPr lvl="1"/>
            <a:r>
              <a:rPr lang="de-AT" dirty="0"/>
              <a:t>Formulare so kurz wie möglich halten, wenn möglich: Autovervollständigung anbieten bzw. Vorschläge anzeigen</a:t>
            </a:r>
          </a:p>
          <a:p>
            <a:pPr lvl="1"/>
            <a:r>
              <a:rPr lang="de-AT" dirty="0"/>
              <a:t>Telefonnummern klickbar machen zum Anrufen</a:t>
            </a:r>
          </a:p>
          <a:p>
            <a:pPr lvl="1"/>
            <a:r>
              <a:rPr lang="de-AT" dirty="0"/>
              <a:t>Termine direkt in Kalender übertragen</a:t>
            </a:r>
          </a:p>
          <a:p>
            <a:pPr lvl="1"/>
            <a:r>
              <a:rPr lang="de-AT" dirty="0"/>
              <a:t>Kleine Dateigrößen für schlechte Internetverbindung</a:t>
            </a:r>
          </a:p>
          <a:p>
            <a:pPr lvl="1"/>
            <a:r>
              <a:rPr lang="de-AT" dirty="0"/>
              <a:t>Dinge weglassen, die mobil </a:t>
            </a:r>
            <a:r>
              <a:rPr lang="de-AT" dirty="0" err="1"/>
              <a:t>useless</a:t>
            </a:r>
            <a:r>
              <a:rPr lang="de-AT" dirty="0"/>
              <a:t> sind (</a:t>
            </a:r>
            <a:r>
              <a:rPr lang="de-AT" dirty="0" err="1"/>
              <a:t>zB</a:t>
            </a:r>
            <a:r>
              <a:rPr lang="de-AT" dirty="0"/>
              <a:t> Druckfunktion)</a:t>
            </a:r>
          </a:p>
          <a:p>
            <a:pPr lvl="1"/>
            <a:r>
              <a:rPr lang="de-AT" dirty="0"/>
              <a:t>Auf große Tabellen und </a:t>
            </a:r>
            <a:r>
              <a:rPr lang="de-AT" dirty="0" err="1"/>
              <a:t>iFrames</a:t>
            </a:r>
            <a:r>
              <a:rPr lang="de-AT" dirty="0"/>
              <a:t> verzichten</a:t>
            </a:r>
          </a:p>
        </p:txBody>
      </p:sp>
    </p:spTree>
    <p:extLst>
      <p:ext uri="{BB962C8B-B14F-4D97-AF65-F5344CB8AC3E}">
        <p14:creationId xmlns:p14="http://schemas.microsoft.com/office/powerpoint/2010/main" val="291346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319CB-DA6B-41ED-8AEE-54684F72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 mobiler Geräte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07392D-A8E5-4659-83B3-E90B975F5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576329"/>
          </a:xfrm>
        </p:spPr>
        <p:txBody>
          <a:bodyPr/>
          <a:lstStyle/>
          <a:p>
            <a:r>
              <a:rPr lang="de-AT" dirty="0"/>
              <a:t>Möglichkeiten die am Desktop nicht möglich sind</a:t>
            </a:r>
          </a:p>
          <a:p>
            <a:pPr lvl="1"/>
            <a:r>
              <a:rPr lang="de-AT" dirty="0"/>
              <a:t>Informationen abhängig vom Standort des Nutzers anzeigen (sofern der Nutzer es erlaubt)</a:t>
            </a:r>
          </a:p>
          <a:p>
            <a:pPr lvl="1"/>
            <a:r>
              <a:rPr lang="de-AT" dirty="0"/>
              <a:t>Steuerung über Gesten zulassen (Zoom mit zwei Fingern, Wischen bei Fotogalerien)</a:t>
            </a:r>
          </a:p>
          <a:p>
            <a:pPr lvl="1"/>
            <a:r>
              <a:rPr lang="de-AT" dirty="0"/>
              <a:t>Unterschiedliche Ansichten für Landscape und Porträt Modus</a:t>
            </a:r>
          </a:p>
          <a:p>
            <a:pPr lvl="1"/>
            <a:r>
              <a:rPr lang="de-AT" dirty="0"/>
              <a:t>Direkt auf Apps verlinken</a:t>
            </a:r>
          </a:p>
          <a:p>
            <a:pPr lvl="1"/>
            <a:r>
              <a:rPr lang="de-AT" dirty="0"/>
              <a:t>Eingebaute Kamera für Fotoupload</a:t>
            </a:r>
          </a:p>
        </p:txBody>
      </p:sp>
    </p:spTree>
    <p:extLst>
      <p:ext uri="{BB962C8B-B14F-4D97-AF65-F5344CB8AC3E}">
        <p14:creationId xmlns:p14="http://schemas.microsoft.com/office/powerpoint/2010/main" val="83708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quelle:</a:t>
            </a:r>
            <a:br>
              <a:rPr lang="de-AT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AT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Erfolgreiche Websites für Dummies</a:t>
            </a:r>
            <a:br>
              <a:rPr lang="de-AT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AT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ISBN: 978-3-527-71492-6 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1DC4-CB72-41A5-9745-920A9269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Nutzerzentriertes Design</a:t>
            </a:r>
            <a:br>
              <a:rPr lang="de-AT" dirty="0"/>
            </a:br>
            <a:r>
              <a:rPr lang="de-AT" dirty="0"/>
              <a:t>kleine Begriffsbestimmung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1D60B7-1291-4EC6-AAEE-30E4F17A8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255838"/>
            <a:ext cx="10293728" cy="2028248"/>
          </a:xfrm>
        </p:spPr>
        <p:txBody>
          <a:bodyPr/>
          <a:lstStyle/>
          <a:p>
            <a:r>
              <a:rPr lang="de-AT" dirty="0"/>
              <a:t>Nutzerzentriertes Design =&gt; Erstellungsprozess der Webseite von der Idee bis zur Umsetzung</a:t>
            </a:r>
          </a:p>
          <a:p>
            <a:r>
              <a:rPr lang="de-AT" dirty="0"/>
              <a:t>UX-Design häufig synonym zum nutzerzentrierten Design verwendet: Ideen entwickeln, visualisieren und regelmäßig Zielgruppen zeigen für Feedback</a:t>
            </a:r>
            <a:br>
              <a:rPr lang="de-AT" dirty="0"/>
            </a:br>
            <a:r>
              <a:rPr lang="de-AT" dirty="0"/>
              <a:t>UX-Design umfasst gesamten Prozess von der Definition des richtigen Ziels, über Erstellung von Prototypen, Entwicklung von Interaktionselementen bis zum Feindesign</a:t>
            </a:r>
          </a:p>
          <a:p>
            <a:r>
              <a:rPr lang="de-AT" dirty="0"/>
              <a:t>Wenn Zwischenschritte widerholt werden bis gewünschtes Ergebnis da ist =&gt; iteratives Vorgehen</a:t>
            </a:r>
          </a:p>
          <a:p>
            <a:r>
              <a:rPr lang="de-AT" dirty="0"/>
              <a:t>Wie nutzerzentrierter Designprozess abläuft wird in ISO Norm beschrieben: DIN EN ISO 9241-210 „Ergonomie der Mensch-System-Interaktion – Teil 210: Prozess zur Gestaltung gebrauchstauglicher interaktiver Systeme“</a:t>
            </a:r>
          </a:p>
        </p:txBody>
      </p:sp>
    </p:spTree>
    <p:extLst>
      <p:ext uri="{BB962C8B-B14F-4D97-AF65-F5344CB8AC3E}">
        <p14:creationId xmlns:p14="http://schemas.microsoft.com/office/powerpoint/2010/main" val="20259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C1373-750D-414E-A88E-47C332B6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Nutzerzentriertes Design</a:t>
            </a:r>
            <a:br>
              <a:rPr lang="de-AT" dirty="0"/>
            </a:br>
            <a:r>
              <a:rPr lang="de-AT" dirty="0"/>
              <a:t>Grundidee: Visualisieren, Testen, Überarbeiten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43D16-8DB0-4E90-B70F-9460A3965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967318"/>
            <a:ext cx="10293728" cy="2923364"/>
          </a:xfrm>
        </p:spPr>
        <p:txBody>
          <a:bodyPr/>
          <a:lstStyle/>
          <a:p>
            <a:r>
              <a:rPr lang="de-AT" dirty="0"/>
              <a:t>Schrittweise Herantasten  an das optimale Konzept der Webseite =&gt; Abfolge von verschiedenen Visualisierungsformen die nach und nach verfeinert werden</a:t>
            </a:r>
          </a:p>
          <a:p>
            <a:r>
              <a:rPr lang="de-AT" dirty="0"/>
              <a:t>Menschliche Wahrnehmung und Aufmerksamkeit</a:t>
            </a:r>
          </a:p>
          <a:p>
            <a:pPr lvl="1"/>
            <a:r>
              <a:rPr lang="de-AT" b="1" dirty="0"/>
              <a:t>Begrenzte Aufmerksamkeit:</a:t>
            </a:r>
            <a:r>
              <a:rPr lang="de-AT" dirty="0"/>
              <a:t> </a:t>
            </a:r>
            <a:r>
              <a:rPr lang="de-AT" sz="1200" dirty="0"/>
              <a:t>bei zu vielen Elementen, ist nicht sichergestellt, dass die wichtigsten Dinge noch ausreichend Aufmerksamkeit erhalten. Bewegung (Videos, Animationen) lenken zusätzlich ab</a:t>
            </a:r>
            <a:endParaRPr lang="de-AT" dirty="0"/>
          </a:p>
          <a:p>
            <a:pPr lvl="1"/>
            <a:r>
              <a:rPr lang="de-AT" b="1" dirty="0"/>
              <a:t>Wahrnehmung limitiert:</a:t>
            </a:r>
            <a:r>
              <a:rPr lang="de-AT" dirty="0"/>
              <a:t> </a:t>
            </a:r>
            <a:r>
              <a:rPr lang="de-AT" sz="1200" dirty="0"/>
              <a:t>Informationen werden wahrgenommen, wenn Aufmerksamkeit darauf gelenkt ist, alles andere gelangt nicht ins Bewusstsein (vielleicht ins Unterbewusstsein…)</a:t>
            </a:r>
          </a:p>
          <a:p>
            <a:pPr lvl="1"/>
            <a:r>
              <a:rPr lang="de-AT" b="1" dirty="0"/>
              <a:t>Blickverlauf:</a:t>
            </a:r>
            <a:r>
              <a:rPr lang="de-AT" dirty="0"/>
              <a:t> </a:t>
            </a:r>
            <a:r>
              <a:rPr lang="de-AT" sz="1200" dirty="0"/>
              <a:t>verläuft nicht geordnet und linear sondern in Sprüngen, deshalb hilft oft weniger ist mehr und wichtige Dinge hervorheben. Auf ausreichend große Abstände (Weißraum) zwischen Elemente achten</a:t>
            </a:r>
          </a:p>
          <a:p>
            <a:pPr lvl="1"/>
            <a:r>
              <a:rPr lang="de-AT" b="1" dirty="0"/>
              <a:t>Gedächtnis:</a:t>
            </a:r>
            <a:r>
              <a:rPr lang="de-AT" dirty="0"/>
              <a:t> </a:t>
            </a:r>
            <a:r>
              <a:rPr lang="de-AT" sz="1200" dirty="0"/>
              <a:t>ausgefallene Bedienelemente können Nutzung erschweren, konsistente Begriffe wählen die immer gleich benutzt werden, aktuellen Aufenthalt über </a:t>
            </a:r>
            <a:r>
              <a:rPr lang="de-AT" sz="1200" dirty="0" err="1"/>
              <a:t>Breadcrumbs</a:t>
            </a:r>
            <a:r>
              <a:rPr lang="de-AT" sz="1200" dirty="0"/>
              <a:t> anzeigen, …</a:t>
            </a:r>
          </a:p>
          <a:p>
            <a:pPr lvl="1"/>
            <a:r>
              <a:rPr lang="de-AT" dirty="0"/>
              <a:t>Gelernte </a:t>
            </a:r>
            <a:r>
              <a:rPr lang="de-AT" b="1" dirty="0"/>
              <a:t>Schemata</a:t>
            </a:r>
            <a:r>
              <a:rPr lang="de-AT" dirty="0"/>
              <a:t> aus analoger Welt: </a:t>
            </a:r>
            <a:r>
              <a:rPr lang="de-AT" sz="1200" dirty="0"/>
              <a:t>Beispiel Webshop mit Warenkorb =&gt; intuitive Benutzung steuern. Auf vorhandene Schemata zurückgreifen</a:t>
            </a:r>
          </a:p>
        </p:txBody>
      </p:sp>
    </p:spTree>
    <p:extLst>
      <p:ext uri="{BB962C8B-B14F-4D97-AF65-F5344CB8AC3E}">
        <p14:creationId xmlns:p14="http://schemas.microsoft.com/office/powerpoint/2010/main" val="28723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F58E9-93BD-4C9F-AFB1-2C17ABC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Scribbles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51F082-4E12-451A-ABFE-D57300FFA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936" y="1179712"/>
            <a:ext cx="5343714" cy="1704569"/>
          </a:xfrm>
        </p:spPr>
        <p:txBody>
          <a:bodyPr/>
          <a:lstStyle/>
          <a:p>
            <a:r>
              <a:rPr lang="de-AT" dirty="0"/>
              <a:t>Einfaches Hinkritzeln der Visualisierungsidee mit der Hand</a:t>
            </a:r>
          </a:p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In kurzer Zeit viele verschiedene Ideen zu Papier bringen</a:t>
            </a:r>
          </a:p>
          <a:p>
            <a:pPr lvl="1"/>
            <a:r>
              <a:rPr lang="de-AT" dirty="0"/>
              <a:t>Keine Grafikprogramme</a:t>
            </a:r>
          </a:p>
          <a:p>
            <a:pPr lvl="1"/>
            <a:r>
              <a:rPr lang="de-AT" dirty="0"/>
              <a:t>Andere Projektbeteiligte schnell informieren und Ideen austauschen</a:t>
            </a:r>
          </a:p>
          <a:p>
            <a:endParaRPr lang="de-AT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2A78A64-E550-4FDC-89D4-ECEC0295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5" y="3090652"/>
            <a:ext cx="3006274" cy="3011697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F3F530-41FE-47C0-8053-152F263B6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57" y="3601789"/>
            <a:ext cx="3010256" cy="25005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655070-A50D-4D31-B457-DD74360DA487}"/>
              </a:ext>
            </a:extLst>
          </p:cNvPr>
          <p:cNvSpPr txBox="1"/>
          <p:nvPr/>
        </p:nvSpPr>
        <p:spPr>
          <a:xfrm>
            <a:off x="3800475" y="6102349"/>
            <a:ext cx="3705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800" dirty="0"/>
              <a:t>https://www.usabilityblog.de/user-centered-design-am-beispiel-jena-de-methoden-richtig-kombinieren/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70E4D9-427A-45D5-854D-4C1E75DE0083}"/>
              </a:ext>
            </a:extLst>
          </p:cNvPr>
          <p:cNvSpPr txBox="1"/>
          <p:nvPr/>
        </p:nvSpPr>
        <p:spPr>
          <a:xfrm>
            <a:off x="482425" y="6102349"/>
            <a:ext cx="30062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800" dirty="0"/>
              <a:t>https://dn-p.ch/portfolio/canoo-engineering-ag/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EA9A7CE-5D1F-4842-BC10-7F760D2F1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68502"/>
            <a:ext cx="3782240" cy="23639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650442-C7EA-4AC9-B6B3-CE4873DCA0DD}"/>
              </a:ext>
            </a:extLst>
          </p:cNvPr>
          <p:cNvSpPr txBox="1"/>
          <p:nvPr/>
        </p:nvSpPr>
        <p:spPr>
          <a:xfrm>
            <a:off x="7929060" y="6102349"/>
            <a:ext cx="3625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AT" dirty="0"/>
              <a:t>https://userlutions.com/blog/konzeption-prototypen/fehler-konzeption-websites-apps/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F830D18-4CDD-4F51-A927-B07C350C857D}"/>
              </a:ext>
            </a:extLst>
          </p:cNvPr>
          <p:cNvSpPr txBox="1">
            <a:spLocks/>
          </p:cNvSpPr>
          <p:nvPr/>
        </p:nvSpPr>
        <p:spPr>
          <a:xfrm>
            <a:off x="5899150" y="1076758"/>
            <a:ext cx="5343714" cy="22847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Wohin kommt Navigationsleiste? (oben, </a:t>
            </a:r>
            <a:r>
              <a:rPr lang="de-AT" dirty="0" err="1"/>
              <a:t>seite</a:t>
            </a:r>
            <a:r>
              <a:rPr lang="de-AT" dirty="0"/>
              <a:t>)</a:t>
            </a:r>
          </a:p>
          <a:p>
            <a:r>
              <a:rPr lang="de-AT" dirty="0"/>
              <a:t>Wie viele Spalten soll es geben, in welchem Verhältnis stehen sie zueinander?</a:t>
            </a:r>
          </a:p>
          <a:p>
            <a:r>
              <a:rPr lang="de-AT" dirty="0"/>
              <a:t>Was befindet sich alles im sichtbaren Bereich, und was erscheint erst weiter unten?</a:t>
            </a:r>
          </a:p>
          <a:p>
            <a:r>
              <a:rPr lang="de-AT" dirty="0"/>
              <a:t>Wie groß ist der Header im Verhältnis zum Rest der Seite?</a:t>
            </a:r>
          </a:p>
          <a:p>
            <a:r>
              <a:rPr lang="de-AT" dirty="0"/>
              <a:t>Wie viel Platz braucht das wichtigste Thema?</a:t>
            </a:r>
          </a:p>
          <a:p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31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F2F1-9073-40AB-BE99-93955B74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Scribble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8D183-3E7E-4548-B485-6F0764964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000" y="2306638"/>
            <a:ext cx="7553514" cy="866391"/>
          </a:xfrm>
        </p:spPr>
        <p:txBody>
          <a:bodyPr/>
          <a:lstStyle/>
          <a:p>
            <a:r>
              <a:rPr lang="de-DE" dirty="0"/>
              <a:t>Darstellung von mobilen Webseiten </a:t>
            </a:r>
          </a:p>
          <a:p>
            <a:pPr lvl="1"/>
            <a:r>
              <a:rPr lang="de-DE" dirty="0"/>
              <a:t>Vorlagen (Templates) zum Scribbeln für mobile Geräte: </a:t>
            </a:r>
            <a:r>
              <a:rPr lang="de-DE" dirty="0">
                <a:hlinkClick r:id="rId2"/>
              </a:rPr>
              <a:t>https://www.sketchize.com/</a:t>
            </a:r>
            <a:endParaRPr lang="de-DE" dirty="0"/>
          </a:p>
          <a:p>
            <a:r>
              <a:rPr lang="de-DE" dirty="0"/>
              <a:t>Scribbles eignen sich auf für Darstellung von Abfolgen und Verlinkungen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51D809-0CA3-4AC3-A40E-41D714AA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9" y="1028700"/>
            <a:ext cx="3111880" cy="44005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A4186D-7641-4D46-8F4E-F84C511060DD}"/>
              </a:ext>
            </a:extLst>
          </p:cNvPr>
          <p:cNvSpPr txBox="1"/>
          <p:nvPr/>
        </p:nvSpPr>
        <p:spPr>
          <a:xfrm>
            <a:off x="549275" y="5429250"/>
            <a:ext cx="23018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AT" dirty="0"/>
              <a:t>https://wonderwebwoman.de/website-planung/</a:t>
            </a:r>
          </a:p>
        </p:txBody>
      </p:sp>
    </p:spTree>
    <p:extLst>
      <p:ext uri="{BB962C8B-B14F-4D97-AF65-F5344CB8AC3E}">
        <p14:creationId xmlns:p14="http://schemas.microsoft.com/office/powerpoint/2010/main" val="20093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D33DC-2364-4110-BE62-4512F160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Wireframes und Mockups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BA6B-7A30-4531-8C83-F7C374DF4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187026"/>
          </a:xfrm>
        </p:spPr>
        <p:txBody>
          <a:bodyPr/>
          <a:lstStyle/>
          <a:p>
            <a:r>
              <a:rPr lang="de-DE" dirty="0"/>
              <a:t>Wireframe ist eine einfache Darstellung der Elemente auf den Seiten und der Benutzerführung der Webseite</a:t>
            </a:r>
          </a:p>
          <a:p>
            <a:r>
              <a:rPr lang="de-DE" dirty="0"/>
              <a:t>Im Gegensatz zu Scribble =&gt; annähernd maßstabsgetreu, welches Element wo gezeigt werden soll, wie groß, Abstände, usw. </a:t>
            </a:r>
          </a:p>
          <a:p>
            <a:r>
              <a:rPr lang="de-DE" dirty="0"/>
              <a:t>Visuell ansprechende Gestaltung spielt noch keine Rolle</a:t>
            </a:r>
          </a:p>
          <a:p>
            <a:r>
              <a:rPr lang="de-DE" dirty="0"/>
              <a:t>Darstellung der Seitenaufteilung </a:t>
            </a:r>
          </a:p>
          <a:p>
            <a:r>
              <a:rPr lang="de-DE" dirty="0"/>
              <a:t>Programme für Wireframes:</a:t>
            </a:r>
          </a:p>
          <a:p>
            <a:pPr lvl="1"/>
            <a:r>
              <a:rPr lang="de-DE" dirty="0" err="1"/>
              <a:t>Balsamiq</a:t>
            </a:r>
            <a:endParaRPr lang="de-DE" dirty="0"/>
          </a:p>
          <a:p>
            <a:pPr lvl="1"/>
            <a:r>
              <a:rPr lang="de-DE" dirty="0" err="1"/>
              <a:t>Axure</a:t>
            </a:r>
            <a:endParaRPr lang="de-DE" dirty="0"/>
          </a:p>
          <a:p>
            <a:pPr lvl="1"/>
            <a:r>
              <a:rPr lang="de-DE" dirty="0"/>
              <a:t>Adobe XD</a:t>
            </a:r>
          </a:p>
          <a:p>
            <a:pPr lvl="1"/>
            <a:r>
              <a:rPr lang="de-DE" dirty="0" err="1"/>
              <a:t>Mockflow</a:t>
            </a:r>
            <a:endParaRPr lang="de-DE" dirty="0"/>
          </a:p>
          <a:p>
            <a:pPr lvl="1"/>
            <a:r>
              <a:rPr lang="de-DE" dirty="0" err="1"/>
              <a:t>Powerpoint</a:t>
            </a:r>
            <a:r>
              <a:rPr lang="de-DE" dirty="0"/>
              <a:t> (zur Not)</a:t>
            </a:r>
          </a:p>
          <a:p>
            <a:r>
              <a:rPr lang="de-DE" dirty="0"/>
              <a:t>Auch für verschiedene Bildschirmgrößen </a:t>
            </a:r>
            <a:endParaRPr lang="de-AT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FD7170-0C1C-404B-B9C1-6818F41D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01" y="2447470"/>
            <a:ext cx="5195316" cy="37463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816637C-B77A-4632-B477-E0356486FCE8}"/>
              </a:ext>
            </a:extLst>
          </p:cNvPr>
          <p:cNvSpPr txBox="1"/>
          <p:nvPr/>
        </p:nvSpPr>
        <p:spPr>
          <a:xfrm>
            <a:off x="6468001" y="6193780"/>
            <a:ext cx="31168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AT" dirty="0"/>
              <a:t>https://www.webks.de/faq/was-sind-wireframes-mockups</a:t>
            </a:r>
          </a:p>
        </p:txBody>
      </p:sp>
    </p:spTree>
    <p:extLst>
      <p:ext uri="{BB962C8B-B14F-4D97-AF65-F5344CB8AC3E}">
        <p14:creationId xmlns:p14="http://schemas.microsoft.com/office/powerpoint/2010/main" val="361713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07A62-54D3-438F-B5E0-C7EB8E32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 für das Seitendesign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C6702-4565-405D-9A66-02E43D7E8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284728"/>
          </a:xfrm>
        </p:spPr>
        <p:txBody>
          <a:bodyPr/>
          <a:lstStyle/>
          <a:p>
            <a:r>
              <a:rPr lang="de-DE" dirty="0"/>
              <a:t>Konkretere Gestaltung</a:t>
            </a:r>
          </a:p>
          <a:p>
            <a:r>
              <a:rPr lang="de-DE" dirty="0"/>
              <a:t>Fokus auf Designelemente</a:t>
            </a:r>
          </a:p>
          <a:p>
            <a:pPr lvl="1"/>
            <a:r>
              <a:rPr lang="de-DE" dirty="0"/>
              <a:t>Typografie: Schriftarten und Größe</a:t>
            </a:r>
          </a:p>
          <a:p>
            <a:pPr lvl="1"/>
            <a:r>
              <a:rPr lang="de-DE" dirty="0"/>
              <a:t>Farben: Farbwelt und Farben von Interaktionselementen</a:t>
            </a:r>
          </a:p>
          <a:p>
            <a:pPr lvl="1"/>
            <a:r>
              <a:rPr lang="de-DE" dirty="0"/>
              <a:t>Grafikelemente: Icons, dekorative Elemente</a:t>
            </a:r>
          </a:p>
          <a:p>
            <a:pPr lvl="1"/>
            <a:r>
              <a:rPr lang="de-DE" dirty="0"/>
              <a:t>Abstände und Weißflächen</a:t>
            </a:r>
          </a:p>
          <a:p>
            <a:r>
              <a:rPr lang="de-DE" dirty="0"/>
              <a:t>Experimentieren mit dem Look-and-Feel auf der Seite, Wahrnehmungseindruck und Wirkung auf Nutzer</a:t>
            </a:r>
          </a:p>
          <a:p>
            <a:r>
              <a:rPr lang="de-DE" dirty="0"/>
              <a:t>Eignen sich für erste Nutzertests (welches Design ist besser, …)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9B0165-8A32-43C8-B6E9-752F4AA419FA}"/>
              </a:ext>
            </a:extLst>
          </p:cNvPr>
          <p:cNvSpPr txBox="1"/>
          <p:nvPr/>
        </p:nvSpPr>
        <p:spPr>
          <a:xfrm>
            <a:off x="1488174" y="6121999"/>
            <a:ext cx="6103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AT" dirty="0"/>
              <a:t>https://woodesign.ch/webseiten-mockup/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03259-A272-4706-86E9-8D210C552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3740466"/>
            <a:ext cx="3175378" cy="23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339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2279</Words>
  <Application>Microsoft Office PowerPoint</Application>
  <PresentationFormat>Breitbild</PresentationFormat>
  <Paragraphs>333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Font Awesome 5 Free Solid</vt:lpstr>
      <vt:lpstr>FontAwesome</vt:lpstr>
      <vt:lpstr>1_pm</vt:lpstr>
      <vt:lpstr>Erfolgreiche Webseiten 02</vt:lpstr>
      <vt:lpstr>Nutzerzentrierte Erstellung des Konzepts</vt:lpstr>
      <vt:lpstr>Was ist User Experience (UX)?</vt:lpstr>
      <vt:lpstr>Nutzerzentriertes Design kleine Begriffsbestimmung</vt:lpstr>
      <vt:lpstr>Nutzerzentriertes Design Grundidee: Visualisieren, Testen, Überarbeiten</vt:lpstr>
      <vt:lpstr>Scribbles</vt:lpstr>
      <vt:lpstr>Scribble </vt:lpstr>
      <vt:lpstr>Wireframes und Mockups</vt:lpstr>
      <vt:lpstr>Mockups für das Seitendesign</vt:lpstr>
      <vt:lpstr>Prototypen</vt:lpstr>
      <vt:lpstr>Navigationsbaum</vt:lpstr>
      <vt:lpstr>Typischer Aufbau</vt:lpstr>
      <vt:lpstr>Testen im Verlauf des gesamten Prozesses</vt:lpstr>
      <vt:lpstr>Nutzerfokus in allen Projektphasen</vt:lpstr>
      <vt:lpstr>Research Methoden für die Erstellung nutzerzentrierter Konzepte und Designs</vt:lpstr>
      <vt:lpstr>Research-Methoden für online erreichbare Webseiten-Varianten</vt:lpstr>
      <vt:lpstr>Technische Umsetzung</vt:lpstr>
      <vt:lpstr>Wiederholung: Was bei einem Webseiten-Aufruf passiert</vt:lpstr>
      <vt:lpstr>HTTP-Status-Meldungen</vt:lpstr>
      <vt:lpstr>Progressive Web Apps</vt:lpstr>
      <vt:lpstr>Von der Programmierung zur Liveseite</vt:lpstr>
      <vt:lpstr>Zusammenarbeit mit einer Agentur</vt:lpstr>
      <vt:lpstr>Agile Produktentwicklung</vt:lpstr>
      <vt:lpstr>Erfolgreiche Einbindung von Content in die Webseite</vt:lpstr>
      <vt:lpstr>Das Content-Konzept</vt:lpstr>
      <vt:lpstr>Lesegewohnheiten im Web</vt:lpstr>
      <vt:lpstr>Texte fürs Web schreiben</vt:lpstr>
      <vt:lpstr>Texte für das Web</vt:lpstr>
      <vt:lpstr>Optimierung für verschiedene Endgeräte</vt:lpstr>
      <vt:lpstr>Verschiedene Ansätze für die mobile Optimierung</vt:lpstr>
      <vt:lpstr>Umgang mit Beschränkungen der Endgeräte</vt:lpstr>
      <vt:lpstr>Möglichkeiten mobiler Geräte nutzen</vt:lpstr>
      <vt:lpstr>Ende quelle: Erfolgreiche Websites für Dummies ISBN: 978-3-527-71492-6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127</cp:revision>
  <dcterms:created xsi:type="dcterms:W3CDTF">2019-04-14T16:39:40Z</dcterms:created>
  <dcterms:modified xsi:type="dcterms:W3CDTF">2020-11-19T18:19:37Z</dcterms:modified>
</cp:coreProperties>
</file>