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2"/>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5" r:id="rId20"/>
    <p:sldId id="346" r:id="rId21"/>
    <p:sldId id="354" r:id="rId22"/>
    <p:sldId id="355" r:id="rId23"/>
    <p:sldId id="360" r:id="rId24"/>
    <p:sldId id="361" r:id="rId25"/>
    <p:sldId id="362" r:id="rId26"/>
    <p:sldId id="368" r:id="rId27"/>
    <p:sldId id="369" r:id="rId28"/>
    <p:sldId id="370" r:id="rId29"/>
    <p:sldId id="363" r:id="rId30"/>
    <p:sldId id="304" r:id="rId31"/>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Lst>
        </p14:section>
        <p14:section name="Schutz der Webseite gegen Hacker-Angriffe und Viren" id="{D2A40898-E691-400F-8C25-248C6C31DC8E}">
          <p14:sldIdLst>
            <p14:sldId id="338"/>
            <p14:sldId id="339"/>
            <p14:sldId id="340"/>
            <p14:sldId id="341"/>
            <p14:sldId id="342"/>
            <p14:sldId id="343"/>
          </p14:sldIdLst>
        </p14:section>
        <p14:section name="Testen der Webseite" id="{AABEDD66-9113-4D42-BB12-6C7351E2D5E2}">
          <p14:sldIdLst>
            <p14:sldId id="345"/>
            <p14:sldId id="346"/>
          </p14:sldIdLst>
        </p14:section>
        <p14:section name="Das richtige Timing beim Livegang" id="{B367EEBD-8FB0-43EB-8CAA-22EA5DCA366E}">
          <p14:sldIdLst>
            <p14:sldId id="354"/>
            <p14:sldId id="355"/>
          </p14:sldIdLst>
        </p14:section>
        <p14:section name="Begleitende Erfolgsmaßnahmen" id="{06FA6112-7F4F-4550-B13E-A1625FB50C26}">
          <p14:sldIdLst>
            <p14:sldId id="360"/>
            <p14:sldId id="361"/>
            <p14:sldId id="362"/>
            <p14:sldId id="368"/>
            <p14:sldId id="369"/>
            <p14:sldId id="370"/>
            <p14:sldId id="363"/>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931" userDrawn="1">
          <p15:clr>
            <a:srgbClr val="A4A3A4"/>
          </p15:clr>
        </p15:guide>
        <p15:guide id="2" pos="47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7" d="100"/>
          <a:sy n="117" d="100"/>
        </p:scale>
        <p:origin x="126" y="144"/>
      </p:cViewPr>
      <p:guideLst>
        <p:guide orient="horz" pos="2931"/>
        <p:guide pos="4725"/>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26.11.2020</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Erfolgreiche Webseiten 03</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B34C0-74C1-4397-9491-4BEBABC90BD1}"/>
              </a:ext>
            </a:extLst>
          </p:cNvPr>
          <p:cNvSpPr>
            <a:spLocks noGrp="1"/>
          </p:cNvSpPr>
          <p:nvPr>
            <p:ph type="title"/>
          </p:nvPr>
        </p:nvSpPr>
        <p:spPr/>
        <p:txBody>
          <a:bodyPr/>
          <a:lstStyle/>
          <a:p>
            <a:r>
              <a:rPr lang="de-AT" dirty="0"/>
              <a:t>Was ist ein Cookie</a:t>
            </a:r>
          </a:p>
        </p:txBody>
      </p:sp>
      <p:sp>
        <p:nvSpPr>
          <p:cNvPr id="3" name="Textplatzhalter 2">
            <a:extLst>
              <a:ext uri="{FF2B5EF4-FFF2-40B4-BE49-F238E27FC236}">
                <a16:creationId xmlns:a16="http://schemas.microsoft.com/office/drawing/2014/main" id="{AA6A91F9-4123-424B-801A-ED9AB1070C8B}"/>
              </a:ext>
            </a:extLst>
          </p:cNvPr>
          <p:cNvSpPr>
            <a:spLocks noGrp="1"/>
          </p:cNvSpPr>
          <p:nvPr>
            <p:ph type="body" sz="quarter" idx="13"/>
          </p:nvPr>
        </p:nvSpPr>
        <p:spPr/>
        <p:txBody>
          <a:bodyPr/>
          <a:lstStyle/>
          <a:p>
            <a:endParaRPr lang="de-AT"/>
          </a:p>
        </p:txBody>
      </p:sp>
    </p:spTree>
    <p:extLst>
      <p:ext uri="{BB962C8B-B14F-4D97-AF65-F5344CB8AC3E}">
        <p14:creationId xmlns:p14="http://schemas.microsoft.com/office/powerpoint/2010/main" val="354107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14BA28-A004-4FE7-A658-998E7BC25220}"/>
              </a:ext>
            </a:extLst>
          </p:cNvPr>
          <p:cNvSpPr>
            <a:spLocks noGrp="1"/>
          </p:cNvSpPr>
          <p:nvPr>
            <p:ph type="title"/>
          </p:nvPr>
        </p:nvSpPr>
        <p:spPr/>
        <p:txBody>
          <a:bodyPr/>
          <a:lstStyle/>
          <a:p>
            <a:r>
              <a:rPr lang="de-AT" dirty="0"/>
              <a:t>Messungenauigkeiten</a:t>
            </a:r>
          </a:p>
        </p:txBody>
      </p:sp>
      <p:sp>
        <p:nvSpPr>
          <p:cNvPr id="3" name="Textplatzhalter 2">
            <a:extLst>
              <a:ext uri="{FF2B5EF4-FFF2-40B4-BE49-F238E27FC236}">
                <a16:creationId xmlns:a16="http://schemas.microsoft.com/office/drawing/2014/main" id="{0FA9A0BF-D479-4D1C-8511-6C2B7DDFEAB7}"/>
              </a:ext>
            </a:extLst>
          </p:cNvPr>
          <p:cNvSpPr>
            <a:spLocks noGrp="1"/>
          </p:cNvSpPr>
          <p:nvPr>
            <p:ph type="body" sz="quarter" idx="13"/>
          </p:nvPr>
        </p:nvSpPr>
        <p:spPr>
          <a:xfrm>
            <a:off x="949136" y="2155534"/>
            <a:ext cx="10293728" cy="1900007"/>
          </a:xfrm>
        </p:spPr>
        <p:txBody>
          <a:bodyPr/>
          <a:lstStyle/>
          <a:p>
            <a:r>
              <a:rPr lang="de-AT" dirty="0"/>
              <a:t>Gründe für Messungenauigkeiten</a:t>
            </a:r>
          </a:p>
          <a:p>
            <a:pPr lvl="1"/>
            <a:r>
              <a:rPr lang="de-AT" dirty="0"/>
              <a:t>Nutzer verlässt Seite wieder, bevor das JavaScript des Trackings ausgeführt werden konnte</a:t>
            </a:r>
          </a:p>
          <a:p>
            <a:pPr lvl="1"/>
            <a:r>
              <a:rPr lang="de-AT" dirty="0"/>
              <a:t>Alles was das Ausführen des JavaScripts behindert, kann zu Messungenauigkeit führen</a:t>
            </a:r>
          </a:p>
          <a:p>
            <a:pPr lvl="1"/>
            <a:r>
              <a:rPr lang="de-AT" dirty="0"/>
              <a:t>Nutzer verhindern das Tracking indem Cookies nicht zugelassen werden</a:t>
            </a:r>
          </a:p>
          <a:p>
            <a:pPr lvl="1"/>
            <a:r>
              <a:rPr lang="de-AT" dirty="0"/>
              <a:t>Verschiedene Berechnungsmethoden von KPI die zu Unterschieden führen.</a:t>
            </a:r>
            <a:br>
              <a:rPr lang="de-AT" dirty="0"/>
            </a:br>
            <a:r>
              <a:rPr lang="de-AT" dirty="0"/>
              <a:t>Was beispielsweise als eine Session gewertet und gezählt wird, kann sich unterscheiden. Was passiert bei einer bestimmten Zeitdauer einer Inaktivität? Ab wann gilt die Session als beendet? Was </a:t>
            </a:r>
            <a:r>
              <a:rPr lang="de-AT" dirty="0" err="1"/>
              <a:t>sit</a:t>
            </a:r>
            <a:r>
              <a:rPr lang="de-AT" dirty="0"/>
              <a:t>, wenn der Nutzer zwischendurch den </a:t>
            </a:r>
            <a:r>
              <a:rPr lang="de-AT" dirty="0" err="1"/>
              <a:t>Browsertap</a:t>
            </a:r>
            <a:r>
              <a:rPr lang="de-AT" dirty="0"/>
              <a:t> wechselt oder mehrere gleichzeitig offen hat? Gilt das dann noch als eine Session?</a:t>
            </a:r>
          </a:p>
        </p:txBody>
      </p:sp>
    </p:spTree>
    <p:extLst>
      <p:ext uri="{BB962C8B-B14F-4D97-AF65-F5344CB8AC3E}">
        <p14:creationId xmlns:p14="http://schemas.microsoft.com/office/powerpoint/2010/main" val="168259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1144F-182A-49DF-922C-E17219DF0220}"/>
              </a:ext>
            </a:extLst>
          </p:cNvPr>
          <p:cNvSpPr>
            <a:spLocks noGrp="1"/>
          </p:cNvSpPr>
          <p:nvPr>
            <p:ph type="title"/>
          </p:nvPr>
        </p:nvSpPr>
        <p:spPr/>
        <p:txBody>
          <a:bodyPr/>
          <a:lstStyle/>
          <a:p>
            <a:r>
              <a:rPr lang="de-AT" dirty="0"/>
              <a:t>Weitere Möglichkeiten für die Erfolgsmessung</a:t>
            </a:r>
          </a:p>
        </p:txBody>
      </p:sp>
      <p:sp>
        <p:nvSpPr>
          <p:cNvPr id="3" name="Textplatzhalter 2">
            <a:extLst>
              <a:ext uri="{FF2B5EF4-FFF2-40B4-BE49-F238E27FC236}">
                <a16:creationId xmlns:a16="http://schemas.microsoft.com/office/drawing/2014/main" id="{E5B664D4-618A-4C65-A1AB-9D05AB112B2F}"/>
              </a:ext>
            </a:extLst>
          </p:cNvPr>
          <p:cNvSpPr>
            <a:spLocks noGrp="1"/>
          </p:cNvSpPr>
          <p:nvPr>
            <p:ph type="body" sz="quarter" idx="13"/>
          </p:nvPr>
        </p:nvSpPr>
        <p:spPr>
          <a:xfrm>
            <a:off x="949136" y="1455738"/>
            <a:ext cx="10293728" cy="3640484"/>
          </a:xfrm>
        </p:spPr>
        <p:txBody>
          <a:bodyPr/>
          <a:lstStyle/>
          <a:p>
            <a:r>
              <a:rPr lang="de-AT" b="1" dirty="0"/>
              <a:t>Serverseitige Messungen</a:t>
            </a:r>
          </a:p>
          <a:p>
            <a:pPr lvl="1"/>
            <a:r>
              <a:rPr lang="de-AT" dirty="0"/>
              <a:t>Der Server, auf dem die Webseite liegt, registriert und speichert sämtliche Aktivitäten in Form von Logdateien. Mit entsprechender Software können Logfileanalysen gemacht werden. Haben jedoch einige Messungenauigkeiten da nicht alle seitenaufrufe vom Server registriert werden</a:t>
            </a:r>
          </a:p>
          <a:p>
            <a:r>
              <a:rPr lang="de-AT" b="1" dirty="0"/>
              <a:t>Mouse Tracking</a:t>
            </a:r>
          </a:p>
          <a:p>
            <a:pPr lvl="1"/>
            <a:r>
              <a:rPr lang="de-AT" dirty="0"/>
              <a:t>Zeichnet Bewegung der Computermouse und Interaktionen der Nutzer auf der Webseite auf. Das kann über Videos oder als aggregierte Auswertung angeschaut werden. </a:t>
            </a:r>
          </a:p>
          <a:p>
            <a:r>
              <a:rPr lang="de-AT" b="1" dirty="0"/>
              <a:t>Feedbackbutton</a:t>
            </a:r>
          </a:p>
          <a:p>
            <a:pPr lvl="1"/>
            <a:r>
              <a:rPr lang="de-AT" dirty="0"/>
              <a:t>Einfacher Button, wo die Nutzer jederzeit Rückmeldung über ihre Erfahrungen geben können. </a:t>
            </a:r>
          </a:p>
          <a:p>
            <a:r>
              <a:rPr lang="de-AT" b="1" dirty="0"/>
              <a:t>Umfrage auf der Webseite</a:t>
            </a:r>
          </a:p>
          <a:p>
            <a:pPr lvl="1"/>
            <a:r>
              <a:rPr lang="de-AT" dirty="0"/>
              <a:t>Sollte nur eingesetzt werden, wenn man konkrete Fragen hat. Umfrage nicht zu störend einbinden.</a:t>
            </a:r>
          </a:p>
          <a:p>
            <a:r>
              <a:rPr lang="de-AT" b="1" dirty="0"/>
              <a:t>Kundenservice</a:t>
            </a:r>
          </a:p>
          <a:p>
            <a:pPr lvl="1"/>
            <a:r>
              <a:rPr lang="de-AT" dirty="0"/>
              <a:t>Anfragen sammeln und zu kategorisieren für quantitative Aussagen, was die meisten Probleme bereitet und am ehesten überarbeitet werden  sollte</a:t>
            </a:r>
          </a:p>
        </p:txBody>
      </p:sp>
    </p:spTree>
    <p:extLst>
      <p:ext uri="{BB962C8B-B14F-4D97-AF65-F5344CB8AC3E}">
        <p14:creationId xmlns:p14="http://schemas.microsoft.com/office/powerpoint/2010/main" val="170022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B0CC7A8-FED0-49F4-B950-094F30DB0965}"/>
              </a:ext>
            </a:extLst>
          </p:cNvPr>
          <p:cNvSpPr>
            <a:spLocks noGrp="1"/>
          </p:cNvSpPr>
          <p:nvPr>
            <p:ph type="title" idx="4294967295"/>
          </p:nvPr>
        </p:nvSpPr>
        <p:spPr/>
        <p:txBody>
          <a:bodyPr/>
          <a:lstStyle/>
          <a:p>
            <a:r>
              <a:rPr lang="de-AT" dirty="0"/>
              <a:t>Schutz der Webseite gegen Hacker-Angriffe und Viren</a:t>
            </a:r>
          </a:p>
        </p:txBody>
      </p:sp>
      <p:sp>
        <p:nvSpPr>
          <p:cNvPr id="4" name="Textplatzhalter 3">
            <a:extLst>
              <a:ext uri="{FF2B5EF4-FFF2-40B4-BE49-F238E27FC236}">
                <a16:creationId xmlns:a16="http://schemas.microsoft.com/office/drawing/2014/main" id="{F7F83A79-3AD7-4E08-B213-7CBC7715B615}"/>
              </a:ext>
            </a:extLst>
          </p:cNvPr>
          <p:cNvSpPr>
            <a:spLocks noGrp="1"/>
          </p:cNvSpPr>
          <p:nvPr>
            <p:ph type="body" sz="quarter" idx="10"/>
          </p:nvPr>
        </p:nvSpPr>
        <p:spPr/>
        <p:txBody>
          <a:bodyPr/>
          <a:lstStyle/>
          <a:p>
            <a:r>
              <a:rPr lang="de-AT" dirty="0"/>
              <a:t>Angriffe auf verschiedene Bereiche der Webseite</a:t>
            </a:r>
          </a:p>
          <a:p>
            <a:r>
              <a:rPr lang="de-AT" dirty="0"/>
              <a:t>Sicherheitsstandards, die berücksichtigt werden sollten</a:t>
            </a:r>
          </a:p>
          <a:p>
            <a:r>
              <a:rPr lang="de-AT" dirty="0"/>
              <a:t>Was macht man nach einem Hack</a:t>
            </a:r>
          </a:p>
        </p:txBody>
      </p:sp>
    </p:spTree>
    <p:extLst>
      <p:ext uri="{BB962C8B-B14F-4D97-AF65-F5344CB8AC3E}">
        <p14:creationId xmlns:p14="http://schemas.microsoft.com/office/powerpoint/2010/main" val="1739580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91C2EC2-6A45-42B4-8659-96723FDB9C6E}"/>
              </a:ext>
            </a:extLst>
          </p:cNvPr>
          <p:cNvSpPr>
            <a:spLocks noGrp="1"/>
          </p:cNvSpPr>
          <p:nvPr>
            <p:ph type="title"/>
          </p:nvPr>
        </p:nvSpPr>
        <p:spPr/>
        <p:txBody>
          <a:bodyPr/>
          <a:lstStyle/>
          <a:p>
            <a:r>
              <a:rPr lang="de-AT" dirty="0"/>
              <a:t>Angriffe auf die Infrastruktur</a:t>
            </a:r>
          </a:p>
        </p:txBody>
      </p:sp>
      <p:sp>
        <p:nvSpPr>
          <p:cNvPr id="5" name="Textplatzhalter 4">
            <a:extLst>
              <a:ext uri="{FF2B5EF4-FFF2-40B4-BE49-F238E27FC236}">
                <a16:creationId xmlns:a16="http://schemas.microsoft.com/office/drawing/2014/main" id="{BE617DDB-3F52-4669-8D75-D3856CBB4629}"/>
              </a:ext>
            </a:extLst>
          </p:cNvPr>
          <p:cNvSpPr>
            <a:spLocks noGrp="1"/>
          </p:cNvSpPr>
          <p:nvPr>
            <p:ph type="body" sz="quarter" idx="13"/>
          </p:nvPr>
        </p:nvSpPr>
        <p:spPr>
          <a:xfrm>
            <a:off x="949136" y="1455738"/>
            <a:ext cx="10293728" cy="4609980"/>
          </a:xfrm>
        </p:spPr>
        <p:txBody>
          <a:bodyPr/>
          <a:lstStyle/>
          <a:p>
            <a:r>
              <a:rPr lang="de-AT" dirty="0"/>
              <a:t>Betroffen sind: Server, Netzwerke, Gebäude, Kommunikationsdienste. </a:t>
            </a:r>
          </a:p>
          <a:p>
            <a:r>
              <a:rPr lang="de-AT" dirty="0"/>
              <a:t>Ziel: Betrieb einer Webseite lahmzulegen oder um Schadcode zu hinterlegen, Mailserver als Spam-Schleuder zu missbrauchen, Verschlüsselungstrojaner (Ransomware) mit denen Hacker den Zugriff auf ein System verhindern um Geld zu kassieren</a:t>
            </a:r>
          </a:p>
          <a:p>
            <a:endParaRPr lang="de-AT" dirty="0"/>
          </a:p>
          <a:p>
            <a:r>
              <a:rPr lang="de-AT" dirty="0" err="1"/>
              <a:t>DoS</a:t>
            </a:r>
            <a:r>
              <a:rPr lang="de-AT" dirty="0"/>
              <a:t>-Attacke (</a:t>
            </a:r>
            <a:r>
              <a:rPr lang="de-AT" dirty="0" err="1"/>
              <a:t>Denial</a:t>
            </a:r>
            <a:r>
              <a:rPr lang="de-AT" dirty="0"/>
              <a:t>-</a:t>
            </a:r>
            <a:r>
              <a:rPr lang="de-AT" dirty="0" err="1"/>
              <a:t>of</a:t>
            </a:r>
            <a:r>
              <a:rPr lang="de-AT" dirty="0"/>
              <a:t>-Service-Attacke): Server mit so vielen gleichzeitigen Anfragen zu überhäufen, bis er seinen Dienst versagt. Koordiniert von einer Vielzahl verschiedener Rechner, spricht man von einer DDoS-Attacke (Distributed-</a:t>
            </a:r>
            <a:r>
              <a:rPr lang="de-AT" dirty="0" err="1"/>
              <a:t>Denial</a:t>
            </a:r>
            <a:r>
              <a:rPr lang="de-AT" dirty="0"/>
              <a:t>-</a:t>
            </a:r>
            <a:r>
              <a:rPr lang="de-AT" dirty="0" err="1"/>
              <a:t>of</a:t>
            </a:r>
            <a:r>
              <a:rPr lang="de-AT" dirty="0"/>
              <a:t>-Service-Attacke)</a:t>
            </a:r>
          </a:p>
          <a:p>
            <a:r>
              <a:rPr lang="de-AT" dirty="0"/>
              <a:t>Oft sogenannte </a:t>
            </a:r>
            <a:r>
              <a:rPr lang="de-AT" dirty="0" err="1"/>
              <a:t>Botnetzwerke</a:t>
            </a:r>
            <a:r>
              <a:rPr lang="de-AT" dirty="0"/>
              <a:t> für diese Angriffe genutzt = über Schadsoftware gekaperte Rechner (Computer zahlloser unbeteiligter Personen führen gemeinsam diese Attacke aus, ohne dass deren Besitzer etwas davon bemerken)</a:t>
            </a:r>
          </a:p>
          <a:p>
            <a:r>
              <a:rPr lang="de-AT" dirty="0"/>
              <a:t>Komplett verhindern lässt sich so ein Angriff nicht. Jedoch  möglich das Hosting mit Diensten und Technologien wie „</a:t>
            </a:r>
            <a:r>
              <a:rPr lang="de-AT" dirty="0" err="1"/>
              <a:t>Anycast</a:t>
            </a:r>
            <a:r>
              <a:rPr lang="de-AT" dirty="0"/>
              <a:t>-DNS“ oder „Content </a:t>
            </a:r>
            <a:r>
              <a:rPr lang="de-AT" dirty="0" err="1"/>
              <a:t>Delivery</a:t>
            </a:r>
            <a:r>
              <a:rPr lang="de-AT" dirty="0"/>
              <a:t> Network“ (</a:t>
            </a:r>
            <a:r>
              <a:rPr lang="de-AT" dirty="0" err="1"/>
              <a:t>zB</a:t>
            </a:r>
            <a:r>
              <a:rPr lang="de-AT" dirty="0"/>
              <a:t> Cloudflare) dagegen absichern</a:t>
            </a:r>
          </a:p>
          <a:p>
            <a:pPr lvl="1"/>
            <a:r>
              <a:rPr lang="de-AT" dirty="0"/>
              <a:t>Grundidee: Webseite auf mehreren Servern weltweit verteilen. </a:t>
            </a:r>
          </a:p>
          <a:p>
            <a:pPr lvl="1"/>
            <a:r>
              <a:rPr lang="de-AT" dirty="0" err="1"/>
              <a:t>Anycast</a:t>
            </a:r>
            <a:r>
              <a:rPr lang="de-AT" dirty="0"/>
              <a:t>-DNS-Technologie: mehreren Servern die gleiche IP-Adresse zuweisen = damit werden nicht alle Server gleichzeitig angegriffen sondern nur der nächstgelegene </a:t>
            </a:r>
          </a:p>
          <a:p>
            <a:pPr lvl="1"/>
            <a:r>
              <a:rPr lang="de-AT" dirty="0"/>
              <a:t>Content </a:t>
            </a:r>
            <a:r>
              <a:rPr lang="de-AT" dirty="0" err="1"/>
              <a:t>Delivery</a:t>
            </a:r>
            <a:r>
              <a:rPr lang="de-AT" dirty="0"/>
              <a:t> Network wird auf ein Netzwerk von verbundenen Servern zurückgegriffen auf denen die Webseiten Dateien verteilt werden. Bei einer DDoS-Attacke wird dadurch nicht nur ein </a:t>
            </a:r>
            <a:r>
              <a:rPr lang="de-AT" dirty="0" err="1"/>
              <a:t>server</a:t>
            </a:r>
            <a:r>
              <a:rPr lang="de-AT" dirty="0"/>
              <a:t> angegriffen,,, sondern ein gesamter Serververbund der eine weitaus höhere Kapazität von gleichzeitigen Anfragen aufnehmen kann bevor er zusammen bricht</a:t>
            </a:r>
          </a:p>
        </p:txBody>
      </p:sp>
    </p:spTree>
    <p:extLst>
      <p:ext uri="{BB962C8B-B14F-4D97-AF65-F5344CB8AC3E}">
        <p14:creationId xmlns:p14="http://schemas.microsoft.com/office/powerpoint/2010/main" val="793360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48240F-59C5-4751-A5AE-B288975FF6BB}"/>
              </a:ext>
            </a:extLst>
          </p:cNvPr>
          <p:cNvSpPr>
            <a:spLocks noGrp="1"/>
          </p:cNvSpPr>
          <p:nvPr>
            <p:ph type="title"/>
          </p:nvPr>
        </p:nvSpPr>
        <p:spPr/>
        <p:txBody>
          <a:bodyPr/>
          <a:lstStyle/>
          <a:p>
            <a:r>
              <a:rPr lang="de-AT" dirty="0"/>
              <a:t>Angriffe auf die Anwendung</a:t>
            </a:r>
          </a:p>
        </p:txBody>
      </p:sp>
      <p:sp>
        <p:nvSpPr>
          <p:cNvPr id="3" name="Textplatzhalter 2">
            <a:extLst>
              <a:ext uri="{FF2B5EF4-FFF2-40B4-BE49-F238E27FC236}">
                <a16:creationId xmlns:a16="http://schemas.microsoft.com/office/drawing/2014/main" id="{70F75F8B-BC96-411A-817E-6C1199946557}"/>
              </a:ext>
            </a:extLst>
          </p:cNvPr>
          <p:cNvSpPr>
            <a:spLocks noGrp="1"/>
          </p:cNvSpPr>
          <p:nvPr>
            <p:ph type="body" sz="quarter" idx="13"/>
          </p:nvPr>
        </p:nvSpPr>
        <p:spPr>
          <a:xfrm>
            <a:off x="949136" y="1455738"/>
            <a:ext cx="10293728" cy="2802306"/>
          </a:xfrm>
        </p:spPr>
        <p:txBody>
          <a:bodyPr/>
          <a:lstStyle/>
          <a:p>
            <a:r>
              <a:rPr lang="de-AT" dirty="0"/>
              <a:t>Betroffen sind: Webseiten, CMS, Onlineshop</a:t>
            </a:r>
          </a:p>
          <a:p>
            <a:r>
              <a:rPr lang="de-AT" dirty="0"/>
              <a:t>Ziel: Schadsoftware einzuschleusen, Webseite zu manipulieren und unseriöse Inhalte anzuzeigen um Konkurrenten zu schaden, aus Spaß oder sportlichen Ehrgeiz</a:t>
            </a:r>
          </a:p>
          <a:p>
            <a:r>
              <a:rPr lang="de-AT" b="1" dirty="0"/>
              <a:t>Einschleusen von Schadsoftware</a:t>
            </a:r>
          </a:p>
          <a:p>
            <a:pPr lvl="1"/>
            <a:r>
              <a:rPr lang="de-AT" dirty="0"/>
              <a:t>Schwachstellen in populären Anwendungen werden gezielt gesucht. </a:t>
            </a:r>
            <a:br>
              <a:rPr lang="de-AT" dirty="0"/>
            </a:br>
            <a:r>
              <a:rPr lang="de-AT" dirty="0"/>
              <a:t>Als Schadcode werden Programme bezeichnet, die in Systeme eingeschleust </a:t>
            </a:r>
            <a:r>
              <a:rPr lang="de-AT" dirty="0" err="1"/>
              <a:t>werdenm</a:t>
            </a:r>
            <a:r>
              <a:rPr lang="de-AT" dirty="0"/>
              <a:t> um schädliche Funktionen auszuführen (Viren, Trojaner für Zugriffe von außen, …). Werden oft nicht bemerkt, da sie im Hintergrund agieren und sind oft schwer zu entfernen.</a:t>
            </a:r>
          </a:p>
          <a:p>
            <a:r>
              <a:rPr lang="de-AT" b="1" dirty="0"/>
              <a:t>SQL-</a:t>
            </a:r>
            <a:r>
              <a:rPr lang="de-AT" b="1" dirty="0" err="1"/>
              <a:t>Injections</a:t>
            </a:r>
            <a:endParaRPr lang="de-AT" b="1" dirty="0"/>
          </a:p>
          <a:p>
            <a:pPr lvl="1"/>
            <a:r>
              <a:rPr lang="de-AT" dirty="0"/>
              <a:t>Ziel: Daten in der Datenbank zu bekommen oder zu manipulieren</a:t>
            </a:r>
          </a:p>
          <a:p>
            <a:pPr lvl="1"/>
            <a:r>
              <a:rPr lang="de-AT" dirty="0"/>
              <a:t>Betroffen: schlecht erstellte Webseiten ohne Überprüfungen und Validierungen von Formularen</a:t>
            </a:r>
          </a:p>
        </p:txBody>
      </p:sp>
    </p:spTree>
    <p:extLst>
      <p:ext uri="{BB962C8B-B14F-4D97-AF65-F5344CB8AC3E}">
        <p14:creationId xmlns:p14="http://schemas.microsoft.com/office/powerpoint/2010/main" val="355039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69BFD-EEF1-44FB-BAD4-0D8FC69D70F1}"/>
              </a:ext>
            </a:extLst>
          </p:cNvPr>
          <p:cNvSpPr>
            <a:spLocks noGrp="1"/>
          </p:cNvSpPr>
          <p:nvPr>
            <p:ph type="title"/>
          </p:nvPr>
        </p:nvSpPr>
        <p:spPr/>
        <p:txBody>
          <a:bodyPr/>
          <a:lstStyle/>
          <a:p>
            <a:r>
              <a:rPr lang="de-AT" dirty="0"/>
              <a:t>Angriffe auf den Nutzer</a:t>
            </a:r>
          </a:p>
        </p:txBody>
      </p:sp>
      <p:sp>
        <p:nvSpPr>
          <p:cNvPr id="3" name="Textplatzhalter 2">
            <a:extLst>
              <a:ext uri="{FF2B5EF4-FFF2-40B4-BE49-F238E27FC236}">
                <a16:creationId xmlns:a16="http://schemas.microsoft.com/office/drawing/2014/main" id="{CD76B8F2-5AA6-4205-BBB3-7605584F3AEF}"/>
              </a:ext>
            </a:extLst>
          </p:cNvPr>
          <p:cNvSpPr>
            <a:spLocks noGrp="1"/>
          </p:cNvSpPr>
          <p:nvPr>
            <p:ph type="body" sz="quarter" idx="13"/>
          </p:nvPr>
        </p:nvSpPr>
        <p:spPr>
          <a:xfrm>
            <a:off x="949136" y="1455738"/>
            <a:ext cx="10293728" cy="1640449"/>
          </a:xfrm>
        </p:spPr>
        <p:txBody>
          <a:bodyPr/>
          <a:lstStyle/>
          <a:p>
            <a:pPr lvl="1"/>
            <a:r>
              <a:rPr lang="de-AT" dirty="0"/>
              <a:t>Ziel: Identitätsdiebstahl</a:t>
            </a:r>
          </a:p>
          <a:p>
            <a:r>
              <a:rPr lang="de-AT" dirty="0"/>
              <a:t>Phishing von Nutzerdaten </a:t>
            </a:r>
          </a:p>
          <a:p>
            <a:pPr lvl="1"/>
            <a:r>
              <a:rPr lang="de-AT" dirty="0"/>
              <a:t>Mit gefälschten Mails oder Kurznachrichten Benutzer auf nachgemachte Webseiten locken um Nutzerdaten abzugreifen</a:t>
            </a:r>
          </a:p>
          <a:p>
            <a:r>
              <a:rPr lang="de-AT" dirty="0"/>
              <a:t>Cross Site </a:t>
            </a:r>
            <a:r>
              <a:rPr lang="de-AT" dirty="0" err="1"/>
              <a:t>Scription</a:t>
            </a:r>
            <a:endParaRPr lang="de-AT" dirty="0"/>
          </a:p>
          <a:p>
            <a:pPr lvl="1"/>
            <a:r>
              <a:rPr lang="de-AT" dirty="0"/>
              <a:t>Manipulierte Links per Mail an denen Schadcode angehängt ist der ausgeführt wird sobald man den Link im Browser öffnet</a:t>
            </a:r>
          </a:p>
        </p:txBody>
      </p:sp>
    </p:spTree>
    <p:extLst>
      <p:ext uri="{BB962C8B-B14F-4D97-AF65-F5344CB8AC3E}">
        <p14:creationId xmlns:p14="http://schemas.microsoft.com/office/powerpoint/2010/main" val="95931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C4D124-B8F4-438D-B5B7-946CD65C712F}"/>
              </a:ext>
            </a:extLst>
          </p:cNvPr>
          <p:cNvSpPr>
            <a:spLocks noGrp="1"/>
          </p:cNvSpPr>
          <p:nvPr>
            <p:ph type="title"/>
          </p:nvPr>
        </p:nvSpPr>
        <p:spPr/>
        <p:txBody>
          <a:bodyPr/>
          <a:lstStyle/>
          <a:p>
            <a:r>
              <a:rPr lang="de-AT" dirty="0"/>
              <a:t>Sicherheitsstandards als Grundvoraussetzung</a:t>
            </a:r>
          </a:p>
        </p:txBody>
      </p:sp>
      <p:sp>
        <p:nvSpPr>
          <p:cNvPr id="3" name="Textplatzhalter 2">
            <a:extLst>
              <a:ext uri="{FF2B5EF4-FFF2-40B4-BE49-F238E27FC236}">
                <a16:creationId xmlns:a16="http://schemas.microsoft.com/office/drawing/2014/main" id="{057179B1-8DD1-4A23-BCDC-4C16DA6B81B0}"/>
              </a:ext>
            </a:extLst>
          </p:cNvPr>
          <p:cNvSpPr>
            <a:spLocks noGrp="1"/>
          </p:cNvSpPr>
          <p:nvPr>
            <p:ph type="body" sz="quarter" idx="13"/>
          </p:nvPr>
        </p:nvSpPr>
        <p:spPr>
          <a:xfrm>
            <a:off x="949136" y="1455738"/>
            <a:ext cx="10293728" cy="3445046"/>
          </a:xfrm>
        </p:spPr>
        <p:txBody>
          <a:bodyPr/>
          <a:lstStyle/>
          <a:p>
            <a:r>
              <a:rPr lang="de-AT" dirty="0"/>
              <a:t>HTTPS, SSL-Verschlüsselung und Zertifikate</a:t>
            </a:r>
          </a:p>
          <a:p>
            <a:pPr lvl="1"/>
            <a:r>
              <a:rPr lang="de-AT" dirty="0"/>
              <a:t>SSL-Zertifikat aus DSGVO Gründen verpflichtet</a:t>
            </a:r>
            <a:br>
              <a:rPr lang="de-AT" dirty="0"/>
            </a:br>
            <a:r>
              <a:rPr lang="de-AT" dirty="0"/>
              <a:t>Damit werden alle </a:t>
            </a:r>
            <a:r>
              <a:rPr lang="de-AT" dirty="0" err="1"/>
              <a:t>Requests</a:t>
            </a:r>
            <a:r>
              <a:rPr lang="de-AT" dirty="0"/>
              <a:t> und Responses zwischen Browser und Server verschlüsselt</a:t>
            </a:r>
          </a:p>
          <a:p>
            <a:r>
              <a:rPr lang="de-AT" dirty="0"/>
              <a:t>Regelmäßige Updates</a:t>
            </a:r>
          </a:p>
          <a:p>
            <a:pPr lvl="1"/>
            <a:r>
              <a:rPr lang="de-AT" dirty="0"/>
              <a:t>CMS, CRM oder Shopsysteme unbedingt regelmäßig updaten und Sicherheits-Patches installieren</a:t>
            </a:r>
          </a:p>
          <a:p>
            <a:r>
              <a:rPr lang="de-AT" dirty="0"/>
              <a:t>Passwortsicherheit beachten</a:t>
            </a:r>
          </a:p>
          <a:p>
            <a:pPr lvl="1"/>
            <a:r>
              <a:rPr lang="de-AT" dirty="0"/>
              <a:t>Unsichere und mehrfach verwendete Passwörter sind die häufigsten Sicherheitsschachstellen</a:t>
            </a:r>
          </a:p>
          <a:p>
            <a:r>
              <a:rPr lang="de-AT" dirty="0"/>
              <a:t>Mail-Konto schützen</a:t>
            </a:r>
          </a:p>
          <a:p>
            <a:r>
              <a:rPr lang="de-AT" dirty="0"/>
              <a:t>Captcha einbinden</a:t>
            </a:r>
          </a:p>
          <a:p>
            <a:pPr lvl="1"/>
            <a:r>
              <a:rPr lang="de-AT" dirty="0"/>
              <a:t>Eingabeformulare mit Captcha versehen um sicherzugehen, dass ein Mensch die Eingaben ausfüllt und nicht ein Skript</a:t>
            </a:r>
          </a:p>
          <a:p>
            <a:r>
              <a:rPr lang="de-AT" dirty="0"/>
              <a:t>Zwei-Faktor-Authentifizierung</a:t>
            </a:r>
          </a:p>
          <a:p>
            <a:r>
              <a:rPr lang="de-AT" dirty="0"/>
              <a:t>Virenscans beim Hosting Anbieter</a:t>
            </a:r>
          </a:p>
        </p:txBody>
      </p:sp>
    </p:spTree>
    <p:extLst>
      <p:ext uri="{BB962C8B-B14F-4D97-AF65-F5344CB8AC3E}">
        <p14:creationId xmlns:p14="http://schemas.microsoft.com/office/powerpoint/2010/main" val="2433411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1B32C0-0679-4D95-B84C-DF89ABF10722}"/>
              </a:ext>
            </a:extLst>
          </p:cNvPr>
          <p:cNvSpPr>
            <a:spLocks noGrp="1"/>
          </p:cNvSpPr>
          <p:nvPr>
            <p:ph type="title"/>
          </p:nvPr>
        </p:nvSpPr>
        <p:spPr/>
        <p:txBody>
          <a:bodyPr/>
          <a:lstStyle/>
          <a:p>
            <a:r>
              <a:rPr lang="de-AT" dirty="0"/>
              <a:t>Tipps und Tricks</a:t>
            </a:r>
          </a:p>
        </p:txBody>
      </p:sp>
      <p:sp>
        <p:nvSpPr>
          <p:cNvPr id="3" name="Textplatzhalter 2">
            <a:extLst>
              <a:ext uri="{FF2B5EF4-FFF2-40B4-BE49-F238E27FC236}">
                <a16:creationId xmlns:a16="http://schemas.microsoft.com/office/drawing/2014/main" id="{A6489377-4F00-49A0-BE21-29DE46E16DF8}"/>
              </a:ext>
            </a:extLst>
          </p:cNvPr>
          <p:cNvSpPr>
            <a:spLocks noGrp="1"/>
          </p:cNvSpPr>
          <p:nvPr>
            <p:ph type="body" sz="quarter" idx="13"/>
          </p:nvPr>
        </p:nvSpPr>
        <p:spPr>
          <a:xfrm>
            <a:off x="949136" y="2002745"/>
            <a:ext cx="10293728" cy="1124410"/>
          </a:xfrm>
        </p:spPr>
        <p:txBody>
          <a:bodyPr/>
          <a:lstStyle/>
          <a:p>
            <a:r>
              <a:rPr lang="de-AT" dirty="0"/>
              <a:t>Das Login zum Backend verstecken</a:t>
            </a:r>
          </a:p>
          <a:p>
            <a:pPr lvl="1"/>
            <a:r>
              <a:rPr lang="de-AT" dirty="0"/>
              <a:t>Standard verändern bei CMS</a:t>
            </a:r>
          </a:p>
          <a:p>
            <a:r>
              <a:rPr lang="de-AT" dirty="0"/>
              <a:t>Security-</a:t>
            </a:r>
            <a:r>
              <a:rPr lang="de-AT" dirty="0" err="1"/>
              <a:t>Cehcks</a:t>
            </a:r>
            <a:r>
              <a:rPr lang="de-AT" dirty="0"/>
              <a:t> und Security-Audits</a:t>
            </a:r>
          </a:p>
          <a:p>
            <a:pPr lvl="1"/>
            <a:r>
              <a:rPr lang="de-AT" dirty="0"/>
              <a:t>Auf Schwachstellen testen</a:t>
            </a:r>
          </a:p>
        </p:txBody>
      </p:sp>
    </p:spTree>
    <p:extLst>
      <p:ext uri="{BB962C8B-B14F-4D97-AF65-F5344CB8AC3E}">
        <p14:creationId xmlns:p14="http://schemas.microsoft.com/office/powerpoint/2010/main" val="316269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287BF1-4EF8-4E8F-96C3-AC53FEF72030}"/>
              </a:ext>
            </a:extLst>
          </p:cNvPr>
          <p:cNvSpPr>
            <a:spLocks noGrp="1"/>
          </p:cNvSpPr>
          <p:nvPr>
            <p:ph type="title" idx="4294967295"/>
          </p:nvPr>
        </p:nvSpPr>
        <p:spPr/>
        <p:txBody>
          <a:bodyPr/>
          <a:lstStyle/>
          <a:p>
            <a:r>
              <a:rPr lang="de-AT" dirty="0"/>
              <a:t>Testen der Webseite</a:t>
            </a:r>
          </a:p>
        </p:txBody>
      </p:sp>
      <p:sp>
        <p:nvSpPr>
          <p:cNvPr id="6" name="Textplatzhalter 5">
            <a:extLst>
              <a:ext uri="{FF2B5EF4-FFF2-40B4-BE49-F238E27FC236}">
                <a16:creationId xmlns:a16="http://schemas.microsoft.com/office/drawing/2014/main" id="{082E72D2-AE3B-42CE-9B4B-DFD1CE2BA5D4}"/>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3442905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idx="4294967295"/>
          </p:nvPr>
        </p:nvSpPr>
        <p:spPr/>
        <p:txBody>
          <a:bodyPr/>
          <a:lstStyle/>
          <a:p>
            <a:r>
              <a:rPr lang="de-AT" dirty="0"/>
              <a:t>Erfolgsmessung</a:t>
            </a:r>
          </a:p>
        </p:txBody>
      </p:sp>
      <p:sp>
        <p:nvSpPr>
          <p:cNvPr id="5" name="Textplatzhalter 4">
            <a:extLst>
              <a:ext uri="{FF2B5EF4-FFF2-40B4-BE49-F238E27FC236}">
                <a16:creationId xmlns:a16="http://schemas.microsoft.com/office/drawing/2014/main" id="{F4A64E3D-A6B7-4564-803C-5C798DDCF96B}"/>
              </a:ext>
            </a:extLst>
          </p:cNvPr>
          <p:cNvSpPr>
            <a:spLocks noGrp="1"/>
          </p:cNvSpPr>
          <p:nvPr>
            <p:ph type="body" sz="quarter" idx="10"/>
          </p:nvPr>
        </p:nvSpPr>
        <p:spPr/>
        <p:txBody>
          <a:bodyPr/>
          <a:lstStyle/>
          <a:p>
            <a:r>
              <a:rPr lang="de-AT" dirty="0"/>
              <a:t>Die wichtigsten Erfolgskennzahlen kennen</a:t>
            </a:r>
          </a:p>
          <a:p>
            <a:r>
              <a:rPr lang="de-AT" dirty="0"/>
              <a:t>Verbesserungsmaßnahmen identifizieren</a:t>
            </a:r>
          </a:p>
          <a:p>
            <a:r>
              <a:rPr lang="de-AT" dirty="0"/>
              <a:t>Ein passendes Webtracking-Tool auswählen und einbauen</a:t>
            </a:r>
          </a:p>
          <a:p>
            <a:r>
              <a:rPr lang="de-AT" dirty="0"/>
              <a:t>Weitere Methoden für die Erfolgsmessung nutzen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78997-E4BA-4605-9062-596F6DACB2E6}"/>
              </a:ext>
            </a:extLst>
          </p:cNvPr>
          <p:cNvSpPr>
            <a:spLocks noGrp="1"/>
          </p:cNvSpPr>
          <p:nvPr>
            <p:ph type="title"/>
          </p:nvPr>
        </p:nvSpPr>
        <p:spPr/>
        <p:txBody>
          <a:bodyPr/>
          <a:lstStyle/>
          <a:p>
            <a:r>
              <a:rPr lang="de-AT" dirty="0"/>
              <a:t>Arten von Tests</a:t>
            </a:r>
          </a:p>
        </p:txBody>
      </p:sp>
      <p:graphicFrame>
        <p:nvGraphicFramePr>
          <p:cNvPr id="4" name="Tabelle 4">
            <a:extLst>
              <a:ext uri="{FF2B5EF4-FFF2-40B4-BE49-F238E27FC236}">
                <a16:creationId xmlns:a16="http://schemas.microsoft.com/office/drawing/2014/main" id="{BD9ECE75-432A-470E-AA94-32B389FF39BE}"/>
              </a:ext>
            </a:extLst>
          </p:cNvPr>
          <p:cNvGraphicFramePr>
            <a:graphicFrameLocks noGrp="1"/>
          </p:cNvGraphicFramePr>
          <p:nvPr>
            <p:extLst>
              <p:ext uri="{D42A27DB-BD31-4B8C-83A1-F6EECF244321}">
                <p14:modId xmlns:p14="http://schemas.microsoft.com/office/powerpoint/2010/main" val="3413020851"/>
              </p:ext>
            </p:extLst>
          </p:nvPr>
        </p:nvGraphicFramePr>
        <p:xfrm>
          <a:off x="2032000" y="1070730"/>
          <a:ext cx="8128000" cy="4861560"/>
        </p:xfrm>
        <a:graphic>
          <a:graphicData uri="http://schemas.openxmlformats.org/drawingml/2006/table">
            <a:tbl>
              <a:tblPr firstRow="1" bandRow="1">
                <a:tableStyleId>{5C22544A-7EE6-4342-B048-85BDC9FD1C3A}</a:tableStyleId>
              </a:tblPr>
              <a:tblGrid>
                <a:gridCol w="2229757">
                  <a:extLst>
                    <a:ext uri="{9D8B030D-6E8A-4147-A177-3AD203B41FA5}">
                      <a16:colId xmlns:a16="http://schemas.microsoft.com/office/drawing/2014/main" val="3844099988"/>
                    </a:ext>
                  </a:extLst>
                </a:gridCol>
                <a:gridCol w="5898243">
                  <a:extLst>
                    <a:ext uri="{9D8B030D-6E8A-4147-A177-3AD203B41FA5}">
                      <a16:colId xmlns:a16="http://schemas.microsoft.com/office/drawing/2014/main" val="1983613663"/>
                    </a:ext>
                  </a:extLst>
                </a:gridCol>
              </a:tblGrid>
              <a:tr h="370840">
                <a:tc>
                  <a:txBody>
                    <a:bodyPr/>
                    <a:lstStyle/>
                    <a:p>
                      <a:r>
                        <a:rPr lang="de-AT" sz="1200" dirty="0"/>
                        <a:t>Testart</a:t>
                      </a:r>
                    </a:p>
                  </a:txBody>
                  <a:tcPr/>
                </a:tc>
                <a:tc>
                  <a:txBody>
                    <a:bodyPr/>
                    <a:lstStyle/>
                    <a:p>
                      <a:r>
                        <a:rPr lang="de-AT" sz="1200" dirty="0"/>
                        <a:t>Testinhalt</a:t>
                      </a:r>
                    </a:p>
                  </a:txBody>
                  <a:tcPr/>
                </a:tc>
                <a:extLst>
                  <a:ext uri="{0D108BD9-81ED-4DB2-BD59-A6C34878D82A}">
                    <a16:rowId xmlns:a16="http://schemas.microsoft.com/office/drawing/2014/main" val="1664013010"/>
                  </a:ext>
                </a:extLst>
              </a:tr>
              <a:tr h="370840">
                <a:tc>
                  <a:txBody>
                    <a:bodyPr/>
                    <a:lstStyle/>
                    <a:p>
                      <a:r>
                        <a:rPr lang="de-AT" sz="1200" dirty="0"/>
                        <a:t>Cross </a:t>
                      </a:r>
                      <a:r>
                        <a:rPr lang="de-AT" sz="1200" dirty="0" err="1"/>
                        <a:t>Brwoser</a:t>
                      </a:r>
                      <a:r>
                        <a:rPr lang="de-AT" sz="1200" dirty="0"/>
                        <a:t> </a:t>
                      </a:r>
                      <a:r>
                        <a:rPr lang="de-AT" sz="1200" dirty="0" err="1"/>
                        <a:t>Testing</a:t>
                      </a:r>
                      <a:endParaRPr lang="de-AT" sz="1200" dirty="0"/>
                    </a:p>
                  </a:txBody>
                  <a:tcPr/>
                </a:tc>
                <a:tc>
                  <a:txBody>
                    <a:bodyPr/>
                    <a:lstStyle/>
                    <a:p>
                      <a:r>
                        <a:rPr lang="de-AT" sz="1200" dirty="0"/>
                        <a:t>Darstellung und Funktionsweise der Webseiten</a:t>
                      </a:r>
                    </a:p>
                    <a:p>
                      <a:r>
                        <a:rPr lang="de-AT" sz="1200" dirty="0"/>
                        <a:t>… in verschiedenen Browsern</a:t>
                      </a:r>
                    </a:p>
                    <a:p>
                      <a:r>
                        <a:rPr lang="de-AT" sz="1200" dirty="0"/>
                        <a:t>… auf verschiedenen Betriebssystemen</a:t>
                      </a:r>
                    </a:p>
                    <a:p>
                      <a:r>
                        <a:rPr lang="de-AT" sz="1200" dirty="0"/>
                        <a:t>… auf verschiedenen Endgeräten</a:t>
                      </a:r>
                    </a:p>
                    <a:p>
                      <a:r>
                        <a:rPr lang="de-AT" sz="1200" dirty="0"/>
                        <a:t>… auf verschiedenen </a:t>
                      </a:r>
                      <a:r>
                        <a:rPr lang="de-AT" sz="1200" dirty="0" err="1"/>
                        <a:t>Assitenztools</a:t>
                      </a:r>
                      <a:endParaRPr lang="de-AT" sz="1200" dirty="0"/>
                    </a:p>
                  </a:txBody>
                  <a:tcPr/>
                </a:tc>
                <a:extLst>
                  <a:ext uri="{0D108BD9-81ED-4DB2-BD59-A6C34878D82A}">
                    <a16:rowId xmlns:a16="http://schemas.microsoft.com/office/drawing/2014/main" val="2881474928"/>
                  </a:ext>
                </a:extLst>
              </a:tr>
              <a:tr h="370840">
                <a:tc>
                  <a:txBody>
                    <a:bodyPr/>
                    <a:lstStyle/>
                    <a:p>
                      <a:r>
                        <a:rPr lang="de-AT" sz="1200" dirty="0"/>
                        <a:t>Funktionales </a:t>
                      </a:r>
                      <a:r>
                        <a:rPr lang="de-AT" sz="1200" dirty="0" err="1"/>
                        <a:t>Testing</a:t>
                      </a:r>
                      <a:endParaRPr lang="de-AT" sz="1200" dirty="0"/>
                    </a:p>
                  </a:txBody>
                  <a:tcPr/>
                </a:tc>
                <a:tc>
                  <a:txBody>
                    <a:bodyPr/>
                    <a:lstStyle/>
                    <a:p>
                      <a:r>
                        <a:rPr lang="de-AT" sz="1200" dirty="0"/>
                        <a:t>Funktionstüchtigkeit des Systems</a:t>
                      </a:r>
                    </a:p>
                    <a:p>
                      <a:r>
                        <a:rPr lang="de-AT" sz="1200" dirty="0"/>
                        <a:t>Unterarten:</a:t>
                      </a:r>
                    </a:p>
                    <a:p>
                      <a:pPr marL="171450" indent="-171450">
                        <a:buFontTx/>
                        <a:buChar char="-"/>
                      </a:pPr>
                      <a:r>
                        <a:rPr lang="de-AT" sz="1200" dirty="0"/>
                        <a:t>Unit Tests: Testen einzelner Komponenten</a:t>
                      </a:r>
                    </a:p>
                    <a:p>
                      <a:pPr marL="171450" indent="-171450">
                        <a:buFontTx/>
                        <a:buChar char="-"/>
                      </a:pPr>
                      <a:r>
                        <a:rPr lang="de-AT" sz="1200" dirty="0"/>
                        <a:t>Integrationstest: Zusammenspiel verschiedener Komponenten</a:t>
                      </a:r>
                    </a:p>
                    <a:p>
                      <a:pPr marL="171450" indent="-171450">
                        <a:buFontTx/>
                        <a:buChar char="-"/>
                      </a:pPr>
                      <a:r>
                        <a:rPr lang="de-AT" sz="1200" dirty="0"/>
                        <a:t>Regressionstest: wiederholtes Abarbeiten von Testfällen nach Änderungen</a:t>
                      </a:r>
                    </a:p>
                  </a:txBody>
                  <a:tcPr/>
                </a:tc>
                <a:extLst>
                  <a:ext uri="{0D108BD9-81ED-4DB2-BD59-A6C34878D82A}">
                    <a16:rowId xmlns:a16="http://schemas.microsoft.com/office/drawing/2014/main" val="2937063129"/>
                  </a:ext>
                </a:extLst>
              </a:tr>
              <a:tr h="370840">
                <a:tc>
                  <a:txBody>
                    <a:bodyPr/>
                    <a:lstStyle/>
                    <a:p>
                      <a:r>
                        <a:rPr lang="de-AT" sz="1200" dirty="0" err="1"/>
                        <a:t>Crowd</a:t>
                      </a:r>
                      <a:r>
                        <a:rPr lang="de-AT" sz="1200" dirty="0"/>
                        <a:t> </a:t>
                      </a:r>
                      <a:r>
                        <a:rPr lang="de-AT" sz="1200" dirty="0" err="1"/>
                        <a:t>Testing</a:t>
                      </a:r>
                      <a:endParaRPr lang="de-AT" sz="1200" dirty="0"/>
                    </a:p>
                  </a:txBody>
                  <a:tcPr/>
                </a:tc>
                <a:tc>
                  <a:txBody>
                    <a:bodyPr/>
                    <a:lstStyle/>
                    <a:p>
                      <a:pPr marL="0" indent="0">
                        <a:buFontTx/>
                        <a:buNone/>
                      </a:pPr>
                      <a:r>
                        <a:rPr lang="de-AT" sz="1200" dirty="0"/>
                        <a:t>Nutzung einer großen Anzahl von Personen (</a:t>
                      </a:r>
                      <a:r>
                        <a:rPr lang="de-AT" sz="1200" dirty="0" err="1"/>
                        <a:t>Crowd</a:t>
                      </a:r>
                      <a:r>
                        <a:rPr lang="de-AT" sz="1200" dirty="0"/>
                        <a:t>) für das Testen der Webseite</a:t>
                      </a:r>
                    </a:p>
                  </a:txBody>
                  <a:tcPr/>
                </a:tc>
                <a:extLst>
                  <a:ext uri="{0D108BD9-81ED-4DB2-BD59-A6C34878D82A}">
                    <a16:rowId xmlns:a16="http://schemas.microsoft.com/office/drawing/2014/main" val="2356660949"/>
                  </a:ext>
                </a:extLst>
              </a:tr>
              <a:tr h="370840">
                <a:tc>
                  <a:txBody>
                    <a:bodyPr/>
                    <a:lstStyle/>
                    <a:p>
                      <a:r>
                        <a:rPr lang="de-AT" sz="1200" dirty="0"/>
                        <a:t>Security </a:t>
                      </a:r>
                      <a:r>
                        <a:rPr lang="de-AT" sz="1200" dirty="0" err="1"/>
                        <a:t>Testing</a:t>
                      </a:r>
                      <a:endParaRPr lang="de-AT" sz="1200" dirty="0"/>
                    </a:p>
                  </a:txBody>
                  <a:tcPr/>
                </a:tc>
                <a:tc>
                  <a:txBody>
                    <a:bodyPr/>
                    <a:lstStyle/>
                    <a:p>
                      <a:pPr marL="0" indent="0">
                        <a:buFontTx/>
                        <a:buNone/>
                      </a:pPr>
                      <a:r>
                        <a:rPr lang="de-AT" sz="1200" dirty="0"/>
                        <a:t>Testen der Webseite auf Sicherheitslücken</a:t>
                      </a:r>
                      <a:br>
                        <a:rPr lang="de-AT" sz="1200" dirty="0"/>
                      </a:br>
                      <a:r>
                        <a:rPr lang="de-AT" sz="1200" dirty="0"/>
                        <a:t>Unterarten:</a:t>
                      </a:r>
                    </a:p>
                    <a:p>
                      <a:pPr marL="171450" indent="-171450">
                        <a:buFontTx/>
                        <a:buChar char="-"/>
                      </a:pPr>
                      <a:r>
                        <a:rPr lang="de-AT" sz="1200" dirty="0" err="1"/>
                        <a:t>Penetrations</a:t>
                      </a:r>
                      <a:r>
                        <a:rPr lang="de-AT" sz="1200" dirty="0"/>
                        <a:t> Test: manuelle Identifikation von Schwachstellen</a:t>
                      </a:r>
                    </a:p>
                    <a:p>
                      <a:pPr marL="171450" indent="-171450">
                        <a:buFontTx/>
                        <a:buChar char="-"/>
                      </a:pPr>
                      <a:r>
                        <a:rPr lang="de-AT" sz="1200" dirty="0" err="1"/>
                        <a:t>Vulnerability</a:t>
                      </a:r>
                      <a:r>
                        <a:rPr lang="de-AT" sz="1200" dirty="0"/>
                        <a:t> Scan: automatisierter Scan nach Sicherheitslücken</a:t>
                      </a:r>
                    </a:p>
                  </a:txBody>
                  <a:tcPr/>
                </a:tc>
                <a:extLst>
                  <a:ext uri="{0D108BD9-81ED-4DB2-BD59-A6C34878D82A}">
                    <a16:rowId xmlns:a16="http://schemas.microsoft.com/office/drawing/2014/main" val="1871024782"/>
                  </a:ext>
                </a:extLst>
              </a:tr>
              <a:tr h="370840">
                <a:tc>
                  <a:txBody>
                    <a:bodyPr/>
                    <a:lstStyle/>
                    <a:p>
                      <a:r>
                        <a:rPr lang="de-AT" sz="1200" dirty="0"/>
                        <a:t>Performance </a:t>
                      </a:r>
                      <a:r>
                        <a:rPr lang="de-AT" sz="1200" dirty="0" err="1"/>
                        <a:t>Testing</a:t>
                      </a:r>
                      <a:endParaRPr lang="de-AT" sz="1200" dirty="0"/>
                    </a:p>
                  </a:txBody>
                  <a:tcPr/>
                </a:tc>
                <a:tc>
                  <a:txBody>
                    <a:bodyPr/>
                    <a:lstStyle/>
                    <a:p>
                      <a:pPr marL="0" indent="0">
                        <a:buFontTx/>
                        <a:buNone/>
                      </a:pPr>
                      <a:r>
                        <a:rPr lang="de-AT" sz="1200" dirty="0"/>
                        <a:t>Geschwindigkeiten und Response-Zeiten</a:t>
                      </a:r>
                    </a:p>
                  </a:txBody>
                  <a:tcPr/>
                </a:tc>
                <a:extLst>
                  <a:ext uri="{0D108BD9-81ED-4DB2-BD59-A6C34878D82A}">
                    <a16:rowId xmlns:a16="http://schemas.microsoft.com/office/drawing/2014/main" val="3014927219"/>
                  </a:ext>
                </a:extLst>
              </a:tr>
              <a:tr h="370840">
                <a:tc>
                  <a:txBody>
                    <a:bodyPr/>
                    <a:lstStyle/>
                    <a:p>
                      <a:r>
                        <a:rPr lang="de-AT" sz="1200" dirty="0"/>
                        <a:t>Lasttests</a:t>
                      </a:r>
                    </a:p>
                  </a:txBody>
                  <a:tcPr/>
                </a:tc>
                <a:tc>
                  <a:txBody>
                    <a:bodyPr/>
                    <a:lstStyle/>
                    <a:p>
                      <a:pPr marL="0" indent="0">
                        <a:buFontTx/>
                        <a:buNone/>
                      </a:pPr>
                      <a:r>
                        <a:rPr lang="de-AT" sz="1200" dirty="0"/>
                        <a:t>Lastgrenzen des Systems bei gleichzeitigen Zugriffen</a:t>
                      </a:r>
                      <a:br>
                        <a:rPr lang="de-AT" sz="1200" dirty="0"/>
                      </a:br>
                      <a:r>
                        <a:rPr lang="de-AT" sz="1200" dirty="0"/>
                        <a:t>Unterarten: Stresstest: Reaktionen des Systems unter Volllast</a:t>
                      </a:r>
                    </a:p>
                  </a:txBody>
                  <a:tcPr/>
                </a:tc>
                <a:extLst>
                  <a:ext uri="{0D108BD9-81ED-4DB2-BD59-A6C34878D82A}">
                    <a16:rowId xmlns:a16="http://schemas.microsoft.com/office/drawing/2014/main" val="4181991780"/>
                  </a:ext>
                </a:extLst>
              </a:tr>
              <a:tr h="370840">
                <a:tc>
                  <a:txBody>
                    <a:bodyPr/>
                    <a:lstStyle/>
                    <a:p>
                      <a:r>
                        <a:rPr lang="de-AT" sz="1200" dirty="0"/>
                        <a:t>Sonstige Tests</a:t>
                      </a:r>
                    </a:p>
                  </a:txBody>
                  <a:tcPr/>
                </a:tc>
                <a:tc>
                  <a:txBody>
                    <a:bodyPr/>
                    <a:lstStyle/>
                    <a:p>
                      <a:pPr marL="0" indent="0">
                        <a:buFontTx/>
                        <a:buNone/>
                      </a:pPr>
                      <a:r>
                        <a:rPr lang="de-AT" sz="1200" dirty="0"/>
                        <a:t>Überprüfung verschiedener Themen, bspw. Inhaltliche Tests</a:t>
                      </a:r>
                      <a:br>
                        <a:rPr lang="de-AT" sz="1200" dirty="0"/>
                      </a:br>
                      <a:r>
                        <a:rPr lang="de-AT" sz="1200" dirty="0"/>
                        <a:t>Vollständige und korrekte Umsetzung rechtlicher </a:t>
                      </a:r>
                      <a:r>
                        <a:rPr lang="de-AT" sz="1200" dirty="0" err="1"/>
                        <a:t>Vorbgaben</a:t>
                      </a:r>
                      <a:endParaRPr lang="de-AT" sz="1200" dirty="0"/>
                    </a:p>
                  </a:txBody>
                  <a:tcPr/>
                </a:tc>
                <a:extLst>
                  <a:ext uri="{0D108BD9-81ED-4DB2-BD59-A6C34878D82A}">
                    <a16:rowId xmlns:a16="http://schemas.microsoft.com/office/drawing/2014/main" val="2047527799"/>
                  </a:ext>
                </a:extLst>
              </a:tr>
            </a:tbl>
          </a:graphicData>
        </a:graphic>
      </p:graphicFrame>
    </p:spTree>
    <p:extLst>
      <p:ext uri="{BB962C8B-B14F-4D97-AF65-F5344CB8AC3E}">
        <p14:creationId xmlns:p14="http://schemas.microsoft.com/office/powerpoint/2010/main" val="2948098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E1291-D16C-4488-B953-AD812DD2CBBF}"/>
              </a:ext>
            </a:extLst>
          </p:cNvPr>
          <p:cNvSpPr>
            <a:spLocks noGrp="1"/>
          </p:cNvSpPr>
          <p:nvPr>
            <p:ph type="title" idx="4294967295"/>
          </p:nvPr>
        </p:nvSpPr>
        <p:spPr/>
        <p:txBody>
          <a:bodyPr/>
          <a:lstStyle/>
          <a:p>
            <a:r>
              <a:rPr lang="de-AT" dirty="0"/>
              <a:t>Das richtige Timing beim </a:t>
            </a:r>
            <a:r>
              <a:rPr lang="de-AT" dirty="0" err="1"/>
              <a:t>Livegang</a:t>
            </a:r>
            <a:endParaRPr lang="de-AT" dirty="0"/>
          </a:p>
        </p:txBody>
      </p:sp>
      <p:sp>
        <p:nvSpPr>
          <p:cNvPr id="5" name="Textplatzhalter 4">
            <a:extLst>
              <a:ext uri="{FF2B5EF4-FFF2-40B4-BE49-F238E27FC236}">
                <a16:creationId xmlns:a16="http://schemas.microsoft.com/office/drawing/2014/main" id="{19BA64FF-2F44-444D-A460-363A17B84DCD}"/>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880293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DD6931-EC5F-4FD9-A6D4-4083392E7AAF}"/>
              </a:ext>
            </a:extLst>
          </p:cNvPr>
          <p:cNvSpPr>
            <a:spLocks noGrp="1"/>
          </p:cNvSpPr>
          <p:nvPr>
            <p:ph type="title"/>
          </p:nvPr>
        </p:nvSpPr>
        <p:spPr/>
        <p:txBody>
          <a:bodyPr/>
          <a:lstStyle/>
          <a:p>
            <a:r>
              <a:rPr lang="de-AT" dirty="0"/>
              <a:t>Launch in mehreren Schritten</a:t>
            </a:r>
          </a:p>
        </p:txBody>
      </p:sp>
      <p:sp>
        <p:nvSpPr>
          <p:cNvPr id="3" name="Textplatzhalter 2">
            <a:extLst>
              <a:ext uri="{FF2B5EF4-FFF2-40B4-BE49-F238E27FC236}">
                <a16:creationId xmlns:a16="http://schemas.microsoft.com/office/drawing/2014/main" id="{2C3ED1C0-C286-43C6-8798-6923195D1674}"/>
              </a:ext>
            </a:extLst>
          </p:cNvPr>
          <p:cNvSpPr>
            <a:spLocks noGrp="1"/>
          </p:cNvSpPr>
          <p:nvPr>
            <p:ph type="body" sz="quarter" idx="13"/>
          </p:nvPr>
        </p:nvSpPr>
        <p:spPr>
          <a:xfrm>
            <a:off x="949136" y="1455738"/>
            <a:ext cx="10293728" cy="3058786"/>
          </a:xfrm>
        </p:spPr>
        <p:txBody>
          <a:bodyPr/>
          <a:lstStyle/>
          <a:p>
            <a:r>
              <a:rPr lang="de-AT" dirty="0"/>
              <a:t>Betatest</a:t>
            </a:r>
          </a:p>
          <a:p>
            <a:pPr lvl="1"/>
            <a:r>
              <a:rPr lang="de-AT" dirty="0"/>
              <a:t>Nur ausgewählte und freundlich gesinnte Personen bekommen Zugang zur Webseite um alles auszuprobieren</a:t>
            </a:r>
          </a:p>
          <a:p>
            <a:pPr lvl="1"/>
            <a:r>
              <a:rPr lang="de-AT" dirty="0"/>
              <a:t>Begrenzte Anzahl von eingeladenen Testern</a:t>
            </a:r>
          </a:p>
          <a:p>
            <a:pPr lvl="1"/>
            <a:r>
              <a:rPr lang="de-AT" dirty="0" err="1"/>
              <a:t>Indentifikation</a:t>
            </a:r>
            <a:r>
              <a:rPr lang="de-AT" dirty="0"/>
              <a:t> von Bugs und groben Usability-Schwachstellen</a:t>
            </a:r>
          </a:p>
          <a:p>
            <a:r>
              <a:rPr lang="de-AT" dirty="0"/>
              <a:t>Soft-Launch</a:t>
            </a:r>
          </a:p>
          <a:p>
            <a:pPr lvl="1"/>
            <a:r>
              <a:rPr lang="de-AT" dirty="0" err="1"/>
              <a:t>Livegang</a:t>
            </a:r>
            <a:r>
              <a:rPr lang="de-AT" dirty="0"/>
              <a:t> ohne begleitende Kommunikation</a:t>
            </a:r>
          </a:p>
          <a:p>
            <a:pPr lvl="1"/>
            <a:r>
              <a:rPr lang="de-AT" dirty="0"/>
              <a:t>Identifikation von Bugs und Reaktion des Systems bei steigender Last</a:t>
            </a:r>
          </a:p>
          <a:p>
            <a:r>
              <a:rPr lang="de-AT" dirty="0"/>
              <a:t>Hard-Launch</a:t>
            </a:r>
          </a:p>
          <a:p>
            <a:pPr lvl="1"/>
            <a:r>
              <a:rPr lang="de-AT" dirty="0" err="1"/>
              <a:t>Livegang</a:t>
            </a:r>
            <a:r>
              <a:rPr lang="de-AT" dirty="0"/>
              <a:t> mit begleitender Kommunikation</a:t>
            </a:r>
          </a:p>
          <a:p>
            <a:pPr lvl="1"/>
            <a:r>
              <a:rPr lang="de-AT" dirty="0"/>
              <a:t>Performance der Webseite unter Live-Bedingungen</a:t>
            </a:r>
          </a:p>
          <a:p>
            <a:endParaRPr lang="de-AT" dirty="0"/>
          </a:p>
        </p:txBody>
      </p:sp>
    </p:spTree>
    <p:extLst>
      <p:ext uri="{BB962C8B-B14F-4D97-AF65-F5344CB8AC3E}">
        <p14:creationId xmlns:p14="http://schemas.microsoft.com/office/powerpoint/2010/main" val="2323317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3E7B6-7B09-417A-83DC-F71663693009}"/>
              </a:ext>
            </a:extLst>
          </p:cNvPr>
          <p:cNvSpPr>
            <a:spLocks noGrp="1"/>
          </p:cNvSpPr>
          <p:nvPr>
            <p:ph type="title" idx="4294967295"/>
          </p:nvPr>
        </p:nvSpPr>
        <p:spPr/>
        <p:txBody>
          <a:bodyPr/>
          <a:lstStyle/>
          <a:p>
            <a:r>
              <a:rPr lang="de-AT" dirty="0"/>
              <a:t>Begleitende Erfolgsmaßnahmen</a:t>
            </a:r>
          </a:p>
        </p:txBody>
      </p:sp>
      <p:sp>
        <p:nvSpPr>
          <p:cNvPr id="5" name="Textplatzhalter 4">
            <a:extLst>
              <a:ext uri="{FF2B5EF4-FFF2-40B4-BE49-F238E27FC236}">
                <a16:creationId xmlns:a16="http://schemas.microsoft.com/office/drawing/2014/main" id="{90608DAD-5057-47BE-83AD-8A921B4663AE}"/>
              </a:ext>
            </a:extLst>
          </p:cNvPr>
          <p:cNvSpPr>
            <a:spLocks noGrp="1"/>
          </p:cNvSpPr>
          <p:nvPr>
            <p:ph type="body" sz="quarter" idx="10"/>
          </p:nvPr>
        </p:nvSpPr>
        <p:spPr/>
        <p:txBody>
          <a:bodyPr/>
          <a:lstStyle/>
          <a:p>
            <a:endParaRPr lang="de-AT"/>
          </a:p>
        </p:txBody>
      </p:sp>
    </p:spTree>
    <p:extLst>
      <p:ext uri="{BB962C8B-B14F-4D97-AF65-F5344CB8AC3E}">
        <p14:creationId xmlns:p14="http://schemas.microsoft.com/office/powerpoint/2010/main" val="3449158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C8DB48-C680-4A5D-B7DC-B0AA9997AA3D}"/>
              </a:ext>
            </a:extLst>
          </p:cNvPr>
          <p:cNvSpPr>
            <a:spLocks noGrp="1"/>
          </p:cNvSpPr>
          <p:nvPr>
            <p:ph type="title"/>
          </p:nvPr>
        </p:nvSpPr>
        <p:spPr/>
        <p:txBody>
          <a:bodyPr/>
          <a:lstStyle/>
          <a:p>
            <a:r>
              <a:rPr lang="de-AT" dirty="0"/>
              <a:t>Bekanntheit steigern und Besucher akquirieren</a:t>
            </a:r>
          </a:p>
        </p:txBody>
      </p:sp>
      <p:sp>
        <p:nvSpPr>
          <p:cNvPr id="3" name="Textplatzhalter 2">
            <a:extLst>
              <a:ext uri="{FF2B5EF4-FFF2-40B4-BE49-F238E27FC236}">
                <a16:creationId xmlns:a16="http://schemas.microsoft.com/office/drawing/2014/main" id="{6BCBF9EB-7682-433D-A7BD-BC144B3D2603}"/>
              </a:ext>
            </a:extLst>
          </p:cNvPr>
          <p:cNvSpPr>
            <a:spLocks noGrp="1"/>
          </p:cNvSpPr>
          <p:nvPr>
            <p:ph type="body" sz="quarter" idx="13"/>
          </p:nvPr>
        </p:nvSpPr>
        <p:spPr>
          <a:xfrm>
            <a:off x="949136" y="1455738"/>
            <a:ext cx="10293728" cy="4606902"/>
          </a:xfrm>
        </p:spPr>
        <p:txBody>
          <a:bodyPr/>
          <a:lstStyle/>
          <a:p>
            <a:r>
              <a:rPr lang="de-AT" dirty="0"/>
              <a:t>Suchmaschinenmarketing (SEO!!)</a:t>
            </a:r>
          </a:p>
          <a:p>
            <a:pPr lvl="1"/>
            <a:r>
              <a:rPr lang="de-AT" dirty="0"/>
              <a:t>Organische Suchergebnisse oder gekaufte Werbeanzeige</a:t>
            </a:r>
          </a:p>
          <a:p>
            <a:r>
              <a:rPr lang="de-AT" dirty="0"/>
              <a:t>Display Marketing</a:t>
            </a:r>
            <a:br>
              <a:rPr lang="de-AT" dirty="0"/>
            </a:br>
            <a:r>
              <a:rPr lang="de-AT" dirty="0"/>
              <a:t>= Online Marketing alla Banner, Pop-ups. Textlinks</a:t>
            </a:r>
          </a:p>
          <a:p>
            <a:pPr lvl="1"/>
            <a:r>
              <a:rPr lang="de-AT" dirty="0"/>
              <a:t>Nutzung von Displaynetzwerken: wird nach Reichweite bezahlt</a:t>
            </a:r>
          </a:p>
          <a:p>
            <a:pPr lvl="1"/>
            <a:r>
              <a:rPr lang="de-AT" dirty="0"/>
              <a:t>Nutzung von </a:t>
            </a:r>
            <a:r>
              <a:rPr lang="de-AT" dirty="0" err="1"/>
              <a:t>Affiliate</a:t>
            </a:r>
            <a:r>
              <a:rPr lang="de-AT" dirty="0"/>
              <a:t>-Programmen: wird nach messbaren Erfolg bezahlt</a:t>
            </a:r>
          </a:p>
          <a:p>
            <a:r>
              <a:rPr lang="de-AT" dirty="0" err="1"/>
              <a:t>Social</a:t>
            </a:r>
            <a:r>
              <a:rPr lang="de-AT" dirty="0"/>
              <a:t> Media Marketing</a:t>
            </a:r>
          </a:p>
          <a:p>
            <a:pPr lvl="1"/>
            <a:r>
              <a:rPr lang="de-AT" dirty="0"/>
              <a:t>Dialog: </a:t>
            </a:r>
            <a:r>
              <a:rPr lang="de-AT" dirty="0" err="1"/>
              <a:t>Social</a:t>
            </a:r>
            <a:r>
              <a:rPr lang="de-AT" dirty="0"/>
              <a:t> Media Kanäle um mit Zielgruppe in Kontakt zu treten</a:t>
            </a:r>
          </a:p>
          <a:p>
            <a:pPr lvl="1"/>
            <a:r>
              <a:rPr lang="de-AT" dirty="0"/>
              <a:t>Virales Marketing: Botschaft viral verbreiten lassen</a:t>
            </a:r>
          </a:p>
          <a:p>
            <a:pPr lvl="1"/>
            <a:r>
              <a:rPr lang="de-AT" dirty="0"/>
              <a:t>Influencer-Marketing: Personen in dem Themenfeld mit vielen Follower berichten</a:t>
            </a:r>
          </a:p>
          <a:p>
            <a:pPr lvl="1"/>
            <a:r>
              <a:rPr lang="de-AT" dirty="0"/>
              <a:t>Blogs und Foren</a:t>
            </a:r>
          </a:p>
          <a:p>
            <a:pPr lvl="1"/>
            <a:r>
              <a:rPr lang="de-AT" dirty="0"/>
              <a:t>Micro-Blogging: Twitter. Auf passende Hashtags achten</a:t>
            </a:r>
          </a:p>
          <a:p>
            <a:r>
              <a:rPr lang="de-AT" dirty="0"/>
              <a:t>Content Marketing</a:t>
            </a:r>
          </a:p>
          <a:p>
            <a:pPr lvl="1"/>
            <a:r>
              <a:rPr lang="de-AT" dirty="0"/>
              <a:t>Wertvollen Content für Nutzer erstellen für Mehrwert</a:t>
            </a:r>
            <a:br>
              <a:rPr lang="de-AT" dirty="0"/>
            </a:br>
            <a:r>
              <a:rPr lang="de-AT" dirty="0"/>
              <a:t>Expertise und Kompetenz in den Vordergrund stellen durch Pressemitteilungen, Publikationen, Newsletter, usw.</a:t>
            </a:r>
          </a:p>
          <a:p>
            <a:r>
              <a:rPr lang="de-AT" dirty="0"/>
              <a:t>E-Mail-Marketing</a:t>
            </a:r>
          </a:p>
          <a:p>
            <a:r>
              <a:rPr lang="de-AT" dirty="0"/>
              <a:t>PR-Maßnahmen</a:t>
            </a:r>
          </a:p>
        </p:txBody>
      </p:sp>
    </p:spTree>
    <p:extLst>
      <p:ext uri="{BB962C8B-B14F-4D97-AF65-F5344CB8AC3E}">
        <p14:creationId xmlns:p14="http://schemas.microsoft.com/office/powerpoint/2010/main" val="3908147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826D9-9FA1-4DD2-932A-A25280349E8D}"/>
              </a:ext>
            </a:extLst>
          </p:cNvPr>
          <p:cNvSpPr>
            <a:spLocks noGrp="1"/>
          </p:cNvSpPr>
          <p:nvPr>
            <p:ph type="title"/>
          </p:nvPr>
        </p:nvSpPr>
        <p:spPr/>
        <p:txBody>
          <a:bodyPr/>
          <a:lstStyle/>
          <a:p>
            <a:r>
              <a:rPr lang="de-AT" dirty="0"/>
              <a:t>Datenschutz und rechtliche Anforderungen </a:t>
            </a:r>
          </a:p>
        </p:txBody>
      </p:sp>
      <p:sp>
        <p:nvSpPr>
          <p:cNvPr id="3" name="Textplatzhalter 2">
            <a:extLst>
              <a:ext uri="{FF2B5EF4-FFF2-40B4-BE49-F238E27FC236}">
                <a16:creationId xmlns:a16="http://schemas.microsoft.com/office/drawing/2014/main" id="{B638D8B1-7A0A-450F-92F4-487AA449DC9E}"/>
              </a:ext>
            </a:extLst>
          </p:cNvPr>
          <p:cNvSpPr>
            <a:spLocks noGrp="1"/>
          </p:cNvSpPr>
          <p:nvPr>
            <p:ph type="body" sz="quarter" idx="13"/>
          </p:nvPr>
        </p:nvSpPr>
        <p:spPr>
          <a:xfrm>
            <a:off x="949136" y="960119"/>
            <a:ext cx="10293728" cy="4826962"/>
          </a:xfrm>
        </p:spPr>
        <p:txBody>
          <a:bodyPr/>
          <a:lstStyle/>
          <a:p>
            <a:pPr marL="0" indent="0">
              <a:buNone/>
            </a:pPr>
            <a:r>
              <a:rPr lang="de-AT" sz="1200" dirty="0"/>
              <a:t>Personenbezogene Daten = alle Daten, die sich auf eine bestimmte Person beziehen oder beziehen lassen. Auch Daten, mit denen Rückschlüsse auf bestimmte Person gezogen werden kann.</a:t>
            </a:r>
            <a:br>
              <a:rPr lang="de-AT" sz="1200" dirty="0"/>
            </a:br>
            <a:r>
              <a:rPr lang="de-AT" sz="1200" dirty="0"/>
              <a:t>Grundsätzlich verboten, personenbezogene Daten zu erheben. Entscheidend ist =&gt; was wird gemacht und wie wird geschützt</a:t>
            </a:r>
          </a:p>
          <a:p>
            <a:r>
              <a:rPr lang="de-AT" sz="1200" dirty="0"/>
              <a:t>Wenn personenbezogene Daten erhoben werden -&gt; Nutzer muss explizite Einwilligung machen</a:t>
            </a:r>
          </a:p>
          <a:p>
            <a:r>
              <a:rPr lang="de-AT" sz="1200" dirty="0"/>
              <a:t>Für Übertragung der Daten muss Webseite verschlüsselt sein</a:t>
            </a:r>
          </a:p>
          <a:p>
            <a:r>
              <a:rPr lang="de-AT" sz="1200" dirty="0"/>
              <a:t>Datenschutzerklärung ist Pflicht: detailliert alle Dienste und Plug-ins aufzählen, die personenbezogene Daten erhalten (Webanalysetools, Captcha, ….)</a:t>
            </a:r>
          </a:p>
          <a:p>
            <a:pPr lvl="1"/>
            <a:r>
              <a:rPr lang="de-AT" sz="1200" dirty="0"/>
              <a:t>über Art, Umfang und Zweck der Datenerhebung informieren inklusive Nennung der Rechtsgrundlage für Datenverarbeitung (Paragraphen)</a:t>
            </a:r>
          </a:p>
          <a:p>
            <a:pPr lvl="1"/>
            <a:r>
              <a:rPr lang="de-AT" sz="1200" dirty="0"/>
              <a:t>Nutzer über Rechte informieren wie </a:t>
            </a:r>
            <a:r>
              <a:rPr lang="de-AT" sz="1200" dirty="0" err="1"/>
              <a:t>bspw</a:t>
            </a:r>
            <a:r>
              <a:rPr lang="de-AT" sz="1200" dirty="0"/>
              <a:t>: Widerspruchsrecht, Auskunftsrecht, welche Daten wofür gespeichert werden, Recht auf Löschung der Daten, Recht auf Beschwerde bei Aufsichtsbehörde, Recht auf Datenübertragbarkeit, …</a:t>
            </a:r>
          </a:p>
          <a:p>
            <a:pPr lvl="1"/>
            <a:r>
              <a:rPr lang="de-AT" sz="1200" dirty="0"/>
              <a:t>Kontaktdaten des Datenschutzbeauftragen verfügbar machen</a:t>
            </a:r>
          </a:p>
          <a:p>
            <a:pPr lvl="1"/>
            <a:r>
              <a:rPr lang="de-AT" sz="1200" dirty="0"/>
              <a:t>Informationen über Serverstandort, wie lange Daten gespeichert werden, wie Nutzer Einwilligung widerrufen kann, usw.</a:t>
            </a:r>
          </a:p>
          <a:p>
            <a:r>
              <a:rPr lang="de-AT" sz="1200" dirty="0"/>
              <a:t>Gebot der Datensparsamkeit = nur so viele Daten wie notwendig um Dienst anbieten zu können</a:t>
            </a:r>
            <a:br>
              <a:rPr lang="de-AT" sz="1200" dirty="0"/>
            </a:br>
            <a:r>
              <a:rPr lang="de-AT" sz="1200" dirty="0"/>
              <a:t>Vor Absenden des Formulars noch einmal auf Datenschutzerklärung verlinken</a:t>
            </a:r>
          </a:p>
          <a:p>
            <a:r>
              <a:rPr lang="de-AT" sz="1200" dirty="0"/>
              <a:t>Wenn personenbezogene Daten für verschiedene Zwecke erhoben werden =&gt; für jeden Zweck eine separate Einwilligung</a:t>
            </a:r>
          </a:p>
          <a:p>
            <a:r>
              <a:rPr lang="de-AT" sz="1200" dirty="0"/>
              <a:t>Achtung: Eingebundene </a:t>
            </a:r>
            <a:r>
              <a:rPr lang="de-AT" sz="1200" dirty="0" err="1"/>
              <a:t>Social</a:t>
            </a:r>
            <a:r>
              <a:rPr lang="de-AT" sz="1200" dirty="0"/>
              <a:t>-Media-Plugins sammeln ebenfalls personenbezogene Daten</a:t>
            </a:r>
          </a:p>
          <a:p>
            <a:r>
              <a:rPr lang="de-AT" sz="1200" dirty="0"/>
              <a:t>Achtung: Analysetools wie Google Analytics  sammeln ebenfalls personenbezogene Daten</a:t>
            </a:r>
          </a:p>
          <a:p>
            <a:r>
              <a:rPr lang="de-AT" sz="1200" dirty="0"/>
              <a:t>Wenn Dienstleister in Auftrag Daten verarbeitet muss ein Auftragsverarbeitungsvertrag abgeschlossen werden (damit bleibt man selbst verantwortlich für die personenbezogenen Daten)</a:t>
            </a:r>
          </a:p>
          <a:p>
            <a:r>
              <a:rPr lang="de-AT" sz="1200" dirty="0"/>
              <a:t>Beim ersten Aufruf der Webseite müssen Nutzer eine Cookie-Warnung angezeigt bekommen</a:t>
            </a:r>
          </a:p>
        </p:txBody>
      </p:sp>
    </p:spTree>
    <p:extLst>
      <p:ext uri="{BB962C8B-B14F-4D97-AF65-F5344CB8AC3E}">
        <p14:creationId xmlns:p14="http://schemas.microsoft.com/office/powerpoint/2010/main" val="294438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73270F-9587-4103-8C11-04697CA47C8C}"/>
              </a:ext>
            </a:extLst>
          </p:cNvPr>
          <p:cNvSpPr>
            <a:spLocks noGrp="1"/>
          </p:cNvSpPr>
          <p:nvPr>
            <p:ph type="title"/>
          </p:nvPr>
        </p:nvSpPr>
        <p:spPr/>
        <p:txBody>
          <a:bodyPr/>
          <a:lstStyle/>
          <a:p>
            <a:r>
              <a:rPr lang="de-AT" dirty="0"/>
              <a:t>Newsletter</a:t>
            </a:r>
          </a:p>
        </p:txBody>
      </p:sp>
      <p:sp>
        <p:nvSpPr>
          <p:cNvPr id="3" name="Textplatzhalter 2">
            <a:extLst>
              <a:ext uri="{FF2B5EF4-FFF2-40B4-BE49-F238E27FC236}">
                <a16:creationId xmlns:a16="http://schemas.microsoft.com/office/drawing/2014/main" id="{727DEC7F-933B-47D2-B4DC-106331BDBF30}"/>
              </a:ext>
            </a:extLst>
          </p:cNvPr>
          <p:cNvSpPr>
            <a:spLocks noGrp="1"/>
          </p:cNvSpPr>
          <p:nvPr>
            <p:ph type="body" sz="quarter" idx="13"/>
          </p:nvPr>
        </p:nvSpPr>
        <p:spPr>
          <a:xfrm>
            <a:off x="949136" y="2255838"/>
            <a:ext cx="10293728" cy="1252651"/>
          </a:xfrm>
        </p:spPr>
        <p:txBody>
          <a:bodyPr/>
          <a:lstStyle/>
          <a:p>
            <a:r>
              <a:rPr lang="de-AT" dirty="0"/>
              <a:t>Zweck des Newsletters im Anmeldeformular mitteilen (Marketing ist zu wenig, genaue Beschreibung)</a:t>
            </a:r>
          </a:p>
          <a:p>
            <a:r>
              <a:rPr lang="de-AT" dirty="0"/>
              <a:t>Double-</a:t>
            </a:r>
            <a:r>
              <a:rPr lang="de-AT" dirty="0" err="1"/>
              <a:t>Opt</a:t>
            </a:r>
            <a:r>
              <a:rPr lang="de-AT" dirty="0"/>
              <a:t>-in-Verfahren wichtig = Link zur Bestätigung zur Anmeldung zum Newsletter</a:t>
            </a:r>
          </a:p>
          <a:p>
            <a:r>
              <a:rPr lang="de-AT" dirty="0"/>
              <a:t>Link für die Abmeldung im Newsletter integrieren</a:t>
            </a:r>
          </a:p>
          <a:p>
            <a:r>
              <a:rPr lang="de-AT" dirty="0"/>
              <a:t>Auf Datenschutzerklärung verlinken</a:t>
            </a:r>
          </a:p>
        </p:txBody>
      </p:sp>
    </p:spTree>
    <p:extLst>
      <p:ext uri="{BB962C8B-B14F-4D97-AF65-F5344CB8AC3E}">
        <p14:creationId xmlns:p14="http://schemas.microsoft.com/office/powerpoint/2010/main" val="444641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FEFA9D-69D0-445E-8566-F6331FDF8E24}"/>
              </a:ext>
            </a:extLst>
          </p:cNvPr>
          <p:cNvSpPr>
            <a:spLocks noGrp="1"/>
          </p:cNvSpPr>
          <p:nvPr>
            <p:ph type="title"/>
          </p:nvPr>
        </p:nvSpPr>
        <p:spPr/>
        <p:txBody>
          <a:bodyPr/>
          <a:lstStyle/>
          <a:p>
            <a:r>
              <a:rPr lang="de-AT" dirty="0"/>
              <a:t>Weitere rechtliche Dinge</a:t>
            </a:r>
          </a:p>
        </p:txBody>
      </p:sp>
      <p:sp>
        <p:nvSpPr>
          <p:cNvPr id="3" name="Textplatzhalter 2">
            <a:extLst>
              <a:ext uri="{FF2B5EF4-FFF2-40B4-BE49-F238E27FC236}">
                <a16:creationId xmlns:a16="http://schemas.microsoft.com/office/drawing/2014/main" id="{158012F0-E118-41FC-9BEA-8BD5F968207E}"/>
              </a:ext>
            </a:extLst>
          </p:cNvPr>
          <p:cNvSpPr>
            <a:spLocks noGrp="1"/>
          </p:cNvSpPr>
          <p:nvPr>
            <p:ph type="body" sz="quarter" idx="13"/>
          </p:nvPr>
        </p:nvSpPr>
        <p:spPr>
          <a:xfrm>
            <a:off x="949136" y="2125566"/>
            <a:ext cx="10293728" cy="2606867"/>
          </a:xfrm>
        </p:spPr>
        <p:txBody>
          <a:bodyPr/>
          <a:lstStyle/>
          <a:p>
            <a:r>
              <a:rPr lang="de-AT" dirty="0"/>
              <a:t>Urheberrecht von bspw.: Texten, Fotos, Grafiken, Videos, Software, …</a:t>
            </a:r>
            <a:br>
              <a:rPr lang="de-AT" dirty="0"/>
            </a:br>
            <a:r>
              <a:rPr lang="de-AT" dirty="0"/>
              <a:t>Was erlaubt Urheber: Veröffentlichung nur mit Nennung seines Namens, Erwerb kostenpflichtiger Lizenz, nur zur privaten Nutzung aber nicht kommerziellen Nutzung, ….</a:t>
            </a:r>
          </a:p>
          <a:p>
            <a:r>
              <a:rPr lang="de-AT" dirty="0"/>
              <a:t>Recht am eigenen Bild</a:t>
            </a:r>
          </a:p>
          <a:p>
            <a:r>
              <a:rPr lang="de-AT" dirty="0"/>
              <a:t>Telemediengesetz: unter anderem Impressumspflicht</a:t>
            </a:r>
          </a:p>
          <a:p>
            <a:r>
              <a:rPr lang="de-AT" dirty="0"/>
              <a:t>Namensrecht: wichtig bei Wahl eines Domainnamen oder Erstellung von Werbung</a:t>
            </a:r>
          </a:p>
          <a:p>
            <a:r>
              <a:rPr lang="de-AT" dirty="0"/>
              <a:t>Markengesetz: Schutz von Marken und umfasst deren verwendete Symbole, Farben, Abkürzungen, …</a:t>
            </a:r>
          </a:p>
          <a:p>
            <a:r>
              <a:rPr lang="de-AT" dirty="0"/>
              <a:t>Gesetz gegen unlauteren Wettbewerb: Kunden nicht irreführen oder Wettbewerb durch unlautere Mittel verzerren</a:t>
            </a:r>
          </a:p>
          <a:p>
            <a:r>
              <a:rPr lang="de-AT" dirty="0"/>
              <a:t>Strafrecht: was außerhalb des Internets verboten ist, ist auch im Internet illegal</a:t>
            </a:r>
          </a:p>
        </p:txBody>
      </p:sp>
    </p:spTree>
    <p:extLst>
      <p:ext uri="{BB962C8B-B14F-4D97-AF65-F5344CB8AC3E}">
        <p14:creationId xmlns:p14="http://schemas.microsoft.com/office/powerpoint/2010/main" val="121515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00841-5FBA-4F4A-B7CA-74524997C85A}"/>
              </a:ext>
            </a:extLst>
          </p:cNvPr>
          <p:cNvSpPr>
            <a:spLocks noGrp="1"/>
          </p:cNvSpPr>
          <p:nvPr>
            <p:ph type="title"/>
          </p:nvPr>
        </p:nvSpPr>
        <p:spPr/>
        <p:txBody>
          <a:bodyPr/>
          <a:lstStyle/>
          <a:p>
            <a:r>
              <a:rPr lang="de-AT" dirty="0"/>
              <a:t>Spezielle rechtliche Vorgaben für Onlineshops</a:t>
            </a:r>
          </a:p>
        </p:txBody>
      </p:sp>
      <p:sp>
        <p:nvSpPr>
          <p:cNvPr id="3" name="Textplatzhalter 2">
            <a:extLst>
              <a:ext uri="{FF2B5EF4-FFF2-40B4-BE49-F238E27FC236}">
                <a16:creationId xmlns:a16="http://schemas.microsoft.com/office/drawing/2014/main" id="{18E2D9EF-E03F-4D51-81B5-8C67E04EA0C3}"/>
              </a:ext>
            </a:extLst>
          </p:cNvPr>
          <p:cNvSpPr>
            <a:spLocks noGrp="1"/>
          </p:cNvSpPr>
          <p:nvPr>
            <p:ph type="body" sz="quarter" idx="13"/>
          </p:nvPr>
        </p:nvSpPr>
        <p:spPr>
          <a:xfrm>
            <a:off x="949136" y="1945595"/>
            <a:ext cx="10293728" cy="2606867"/>
          </a:xfrm>
        </p:spPr>
        <p:txBody>
          <a:bodyPr/>
          <a:lstStyle/>
          <a:p>
            <a:r>
              <a:rPr lang="de-AT" dirty="0"/>
              <a:t>Produktbeschreibungen</a:t>
            </a:r>
          </a:p>
          <a:p>
            <a:r>
              <a:rPr lang="de-AT" dirty="0"/>
              <a:t>Widerrufsrecht und Widerrufsbelehrung</a:t>
            </a:r>
          </a:p>
          <a:p>
            <a:r>
              <a:rPr lang="de-AT" dirty="0"/>
              <a:t>AGB</a:t>
            </a:r>
          </a:p>
          <a:p>
            <a:r>
              <a:rPr lang="de-AT" dirty="0"/>
              <a:t>Buttons innerhalb des Kaufprozesses: Vor Abschluss alle relevanten Informationen gut sichtbar auflisten und Kaufbutton klar ersichtlich platzieren und benennen</a:t>
            </a:r>
          </a:p>
          <a:p>
            <a:r>
              <a:rPr lang="de-AT" dirty="0"/>
              <a:t>Preise vollständig anzeigen sowie korrekte Ausweisung der Mehrwertsteuer und Angabe der Verpackungs- und </a:t>
            </a:r>
            <a:r>
              <a:rPr lang="de-AT" dirty="0" err="1"/>
              <a:t>versandkosten</a:t>
            </a:r>
            <a:endParaRPr lang="de-AT" dirty="0"/>
          </a:p>
          <a:p>
            <a:r>
              <a:rPr lang="de-AT" dirty="0"/>
              <a:t>Lieferzeiten</a:t>
            </a:r>
          </a:p>
          <a:p>
            <a:r>
              <a:rPr lang="de-AT" dirty="0"/>
              <a:t>Garantieleistungen</a:t>
            </a:r>
          </a:p>
        </p:txBody>
      </p:sp>
    </p:spTree>
    <p:extLst>
      <p:ext uri="{BB962C8B-B14F-4D97-AF65-F5344CB8AC3E}">
        <p14:creationId xmlns:p14="http://schemas.microsoft.com/office/powerpoint/2010/main" val="24392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BB7C52-59F9-45D8-851A-5354EE1B5856}"/>
              </a:ext>
            </a:extLst>
          </p:cNvPr>
          <p:cNvSpPr>
            <a:spLocks noGrp="1"/>
          </p:cNvSpPr>
          <p:nvPr>
            <p:ph type="title"/>
          </p:nvPr>
        </p:nvSpPr>
        <p:spPr/>
        <p:txBody>
          <a:bodyPr/>
          <a:lstStyle/>
          <a:p>
            <a:r>
              <a:rPr lang="de-AT" dirty="0"/>
              <a:t>Webseiten-Monitoring</a:t>
            </a:r>
          </a:p>
        </p:txBody>
      </p:sp>
      <p:sp>
        <p:nvSpPr>
          <p:cNvPr id="3" name="Textplatzhalter 2">
            <a:extLst>
              <a:ext uri="{FF2B5EF4-FFF2-40B4-BE49-F238E27FC236}">
                <a16:creationId xmlns:a16="http://schemas.microsoft.com/office/drawing/2014/main" id="{3E6BDA9A-0463-4F93-94C0-4EFD4C248BE3}"/>
              </a:ext>
            </a:extLst>
          </p:cNvPr>
          <p:cNvSpPr>
            <a:spLocks noGrp="1"/>
          </p:cNvSpPr>
          <p:nvPr>
            <p:ph type="body" sz="quarter" idx="13"/>
          </p:nvPr>
        </p:nvSpPr>
        <p:spPr>
          <a:xfrm>
            <a:off x="949136" y="1945595"/>
            <a:ext cx="10293728" cy="1576329"/>
          </a:xfrm>
        </p:spPr>
        <p:txBody>
          <a:bodyPr/>
          <a:lstStyle/>
          <a:p>
            <a:r>
              <a:rPr lang="de-AT" dirty="0"/>
              <a:t>Beispiele für Parameter die man monitoren lassen kann</a:t>
            </a:r>
          </a:p>
          <a:p>
            <a:pPr lvl="1"/>
            <a:r>
              <a:rPr lang="de-AT" dirty="0"/>
              <a:t>Verfügbarkeit von Servern, Domains oder Webservices</a:t>
            </a:r>
          </a:p>
          <a:p>
            <a:pPr lvl="1"/>
            <a:r>
              <a:rPr lang="de-AT" dirty="0"/>
              <a:t>Ladezeiten von </a:t>
            </a:r>
            <a:r>
              <a:rPr lang="de-AT" dirty="0" err="1"/>
              <a:t>Requests</a:t>
            </a:r>
            <a:endParaRPr lang="de-AT" dirty="0"/>
          </a:p>
          <a:p>
            <a:pPr lvl="1"/>
            <a:r>
              <a:rPr lang="de-AT" dirty="0"/>
              <a:t>Verbindungsgeschwindigkeiten</a:t>
            </a:r>
          </a:p>
          <a:p>
            <a:pPr lvl="1"/>
            <a:r>
              <a:rPr lang="de-AT" dirty="0"/>
              <a:t>Funktionstüchtigkeit von Formularen, Features, Registrierungen, Newsletter-Anmeldungen oder Bestellvorgängen</a:t>
            </a:r>
          </a:p>
          <a:p>
            <a:pPr lvl="1"/>
            <a:r>
              <a:rPr lang="de-AT" dirty="0"/>
              <a:t>Performance der Nutzer auf der Webseite</a:t>
            </a:r>
          </a:p>
        </p:txBody>
      </p:sp>
    </p:spTree>
    <p:extLst>
      <p:ext uri="{BB962C8B-B14F-4D97-AF65-F5344CB8AC3E}">
        <p14:creationId xmlns:p14="http://schemas.microsoft.com/office/powerpoint/2010/main" val="249012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CA93BDC-2261-4F0E-A527-13F61548037B}"/>
              </a:ext>
            </a:extLst>
          </p:cNvPr>
          <p:cNvSpPr>
            <a:spLocks noGrp="1"/>
          </p:cNvSpPr>
          <p:nvPr>
            <p:ph type="title"/>
          </p:nvPr>
        </p:nvSpPr>
        <p:spPr/>
        <p:txBody>
          <a:bodyPr/>
          <a:lstStyle/>
          <a:p>
            <a:r>
              <a:rPr lang="de-AT" dirty="0"/>
              <a:t>Die wichtigsten Kennzahlen</a:t>
            </a:r>
          </a:p>
        </p:txBody>
      </p:sp>
      <p:sp>
        <p:nvSpPr>
          <p:cNvPr id="5" name="Textplatzhalter 4">
            <a:extLst>
              <a:ext uri="{FF2B5EF4-FFF2-40B4-BE49-F238E27FC236}">
                <a16:creationId xmlns:a16="http://schemas.microsoft.com/office/drawing/2014/main" id="{A5823B50-DBE0-4F54-9D45-608DCBB0B27B}"/>
              </a:ext>
            </a:extLst>
          </p:cNvPr>
          <p:cNvSpPr>
            <a:spLocks noGrp="1"/>
          </p:cNvSpPr>
          <p:nvPr>
            <p:ph type="body" sz="quarter" idx="13"/>
          </p:nvPr>
        </p:nvSpPr>
        <p:spPr>
          <a:xfrm>
            <a:off x="949136" y="1455738"/>
            <a:ext cx="10293728" cy="2994666"/>
          </a:xfrm>
        </p:spPr>
        <p:txBody>
          <a:bodyPr/>
          <a:lstStyle/>
          <a:p>
            <a:r>
              <a:rPr lang="de-AT" dirty="0"/>
              <a:t>Die Messung der Performance (Leistung) der </a:t>
            </a:r>
            <a:r>
              <a:rPr lang="de-AT" dirty="0" err="1"/>
              <a:t>webseite</a:t>
            </a:r>
            <a:r>
              <a:rPr lang="de-AT" dirty="0"/>
              <a:t> ist die einzige Möglichkeit, um sie </a:t>
            </a:r>
            <a:r>
              <a:rPr lang="de-AT" dirty="0" err="1"/>
              <a:t>erfoglreich</a:t>
            </a:r>
            <a:r>
              <a:rPr lang="de-AT" dirty="0"/>
              <a:t> zu machen und dauerhaft erfolgreich zu halten. </a:t>
            </a:r>
          </a:p>
          <a:p>
            <a:r>
              <a:rPr lang="de-AT" dirty="0"/>
              <a:t>Vom festgelegten Ziel rückwärts überlegen, wie Zwischenschritte gemessen werden können</a:t>
            </a:r>
          </a:p>
          <a:p>
            <a:r>
              <a:rPr lang="de-AT" dirty="0"/>
              <a:t>Bsp.: wichtigstes Ziel ist Erhöhung des Umsatzes über Webseite, daraus lassen sich folgende Kennzahlen ableiten:</a:t>
            </a:r>
          </a:p>
          <a:p>
            <a:pPr lvl="1"/>
            <a:r>
              <a:rPr lang="de-AT" dirty="0"/>
              <a:t>Umsatz (in einem bestimmten Zeitraum)</a:t>
            </a:r>
          </a:p>
          <a:p>
            <a:pPr lvl="1"/>
            <a:r>
              <a:rPr lang="de-AT" dirty="0"/>
              <a:t>Wert der Produkte, die von Nutzern in einem Zeitraum in den Warenkorb gelegt wurden</a:t>
            </a:r>
          </a:p>
          <a:p>
            <a:pPr lvl="1"/>
            <a:r>
              <a:rPr lang="de-AT" dirty="0"/>
              <a:t>Anzahl der Produkte, die vom Nutzer aufgerufen und angeschaut wurden</a:t>
            </a:r>
          </a:p>
          <a:p>
            <a:pPr lvl="1"/>
            <a:r>
              <a:rPr lang="de-AT" dirty="0"/>
              <a:t>Anzahl der Nutzer auf der Webseite</a:t>
            </a:r>
          </a:p>
          <a:p>
            <a:r>
              <a:rPr lang="de-AT" dirty="0"/>
              <a:t>KPI = Key Performance </a:t>
            </a:r>
            <a:r>
              <a:rPr lang="de-AT" dirty="0" err="1"/>
              <a:t>Indicators</a:t>
            </a:r>
            <a:r>
              <a:rPr lang="de-AT" dirty="0"/>
              <a:t>: ist eine Kennzahl, mit der die Leistung bezogen auf ein Ziel gemessen wird</a:t>
            </a:r>
            <a:br>
              <a:rPr lang="de-AT" dirty="0"/>
            </a:br>
            <a:r>
              <a:rPr lang="de-AT" dirty="0"/>
              <a:t>Mit KPI wird gemessen, wie gut man dabei ist, die Ziele zu erfüllen</a:t>
            </a:r>
          </a:p>
          <a:p>
            <a:pPr lvl="1"/>
            <a:r>
              <a:rPr lang="de-AT" dirty="0"/>
              <a:t>Sind quantitativ messbar (</a:t>
            </a:r>
            <a:r>
              <a:rPr lang="de-AT" dirty="0" err="1"/>
              <a:t>bsp.</a:t>
            </a:r>
            <a:r>
              <a:rPr lang="de-AT" dirty="0"/>
              <a:t>: Besucher auf einer Webseite, Verweildauer, Anzahl der von ihnen aufgerufenen Seiten</a:t>
            </a:r>
          </a:p>
        </p:txBody>
      </p:sp>
    </p:spTree>
    <p:extLst>
      <p:ext uri="{BB962C8B-B14F-4D97-AF65-F5344CB8AC3E}">
        <p14:creationId xmlns:p14="http://schemas.microsoft.com/office/powerpoint/2010/main" val="69559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latin typeface="+mn-lt"/>
                <a:ea typeface="+mn-ea"/>
                <a:cs typeface="+mn-cs"/>
              </a:rPr>
              <a:t>quelle:</a:t>
            </a:r>
            <a:br>
              <a:rPr lang="de-AT" sz="1400" dirty="0">
                <a:solidFill>
                  <a:schemeClr val="tx1"/>
                </a:solidFill>
                <a:latin typeface="+mn-lt"/>
                <a:ea typeface="+mn-ea"/>
                <a:cs typeface="+mn-cs"/>
              </a:rPr>
            </a:br>
            <a:r>
              <a:rPr lang="de-AT" sz="1400" dirty="0">
                <a:solidFill>
                  <a:schemeClr val="tx1"/>
                </a:solidFill>
                <a:latin typeface="+mn-lt"/>
                <a:ea typeface="+mn-ea"/>
                <a:cs typeface="+mn-cs"/>
              </a:rPr>
              <a:t>Erfolgreiche Websites für Dummies</a:t>
            </a:r>
            <a:br>
              <a:rPr lang="de-AT" sz="1400" dirty="0">
                <a:solidFill>
                  <a:schemeClr val="tx1"/>
                </a:solidFill>
                <a:latin typeface="+mn-lt"/>
                <a:ea typeface="+mn-ea"/>
                <a:cs typeface="+mn-cs"/>
              </a:rPr>
            </a:br>
            <a:r>
              <a:rPr lang="de-AT" sz="1400" dirty="0">
                <a:solidFill>
                  <a:schemeClr val="tx1"/>
                </a:solidFill>
                <a:latin typeface="+mn-lt"/>
                <a:ea typeface="+mn-ea"/>
                <a:cs typeface="+mn-cs"/>
              </a:rPr>
              <a:t>ISBN: 978-3-527-71492-6 </a:t>
            </a:r>
          </a:p>
        </p:txBody>
      </p:sp>
    </p:spTree>
    <p:extLst>
      <p:ext uri="{BB962C8B-B14F-4D97-AF65-F5344CB8AC3E}">
        <p14:creationId xmlns:p14="http://schemas.microsoft.com/office/powerpoint/2010/main" val="338183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E06854-87B5-4E6B-A4F1-645186BC8BDE}"/>
              </a:ext>
            </a:extLst>
          </p:cNvPr>
          <p:cNvSpPr>
            <a:spLocks noGrp="1"/>
          </p:cNvSpPr>
          <p:nvPr>
            <p:ph type="title"/>
          </p:nvPr>
        </p:nvSpPr>
        <p:spPr/>
        <p:txBody>
          <a:bodyPr/>
          <a:lstStyle/>
          <a:p>
            <a:r>
              <a:rPr lang="de-AT" dirty="0"/>
              <a:t>Die wichtigsten KPI, die oft herangezogen werden</a:t>
            </a:r>
          </a:p>
        </p:txBody>
      </p:sp>
      <p:sp>
        <p:nvSpPr>
          <p:cNvPr id="3" name="Textplatzhalter 2">
            <a:extLst>
              <a:ext uri="{FF2B5EF4-FFF2-40B4-BE49-F238E27FC236}">
                <a16:creationId xmlns:a16="http://schemas.microsoft.com/office/drawing/2014/main" id="{C8D981F9-6AA2-4774-B79B-47DCE2FFFC85}"/>
              </a:ext>
            </a:extLst>
          </p:cNvPr>
          <p:cNvSpPr>
            <a:spLocks noGrp="1"/>
          </p:cNvSpPr>
          <p:nvPr>
            <p:ph type="body" sz="quarter" idx="13"/>
          </p:nvPr>
        </p:nvSpPr>
        <p:spPr>
          <a:xfrm>
            <a:off x="949136" y="2071559"/>
            <a:ext cx="10293728" cy="2866426"/>
          </a:xfrm>
        </p:spPr>
        <p:txBody>
          <a:bodyPr/>
          <a:lstStyle/>
          <a:p>
            <a:r>
              <a:rPr lang="de-AT" b="1" dirty="0"/>
              <a:t>Visits</a:t>
            </a:r>
            <a:r>
              <a:rPr lang="de-AT" dirty="0"/>
              <a:t>: Anzahl der Besuche auf der Webseite</a:t>
            </a:r>
          </a:p>
          <a:p>
            <a:r>
              <a:rPr lang="de-AT" b="1" dirty="0"/>
              <a:t>Visitors</a:t>
            </a:r>
            <a:r>
              <a:rPr lang="de-AT" dirty="0"/>
              <a:t>: Anzahl der Besucher. Ein Visitor kann mehrere Visits machen. Weitere Unterscheidung: New und </a:t>
            </a:r>
            <a:r>
              <a:rPr lang="de-AT" dirty="0" err="1"/>
              <a:t>Returning</a:t>
            </a:r>
            <a:r>
              <a:rPr lang="de-AT" dirty="0"/>
              <a:t> Visitors, neue und wiederkehrende Besucher.</a:t>
            </a:r>
          </a:p>
          <a:p>
            <a:r>
              <a:rPr lang="de-AT" b="1" dirty="0"/>
              <a:t>Page Views</a:t>
            </a:r>
            <a:r>
              <a:rPr lang="de-AT" dirty="0"/>
              <a:t>: Anzahl der aufgerufenen Seiten. In einem </a:t>
            </a:r>
            <a:r>
              <a:rPr lang="de-AT" dirty="0" err="1"/>
              <a:t>Visit</a:t>
            </a:r>
            <a:r>
              <a:rPr lang="de-AT" dirty="0"/>
              <a:t> können mehrere Seiten besucht werden, deshalb darf Zahl der Page Views nicht geringer als die der Visits sein</a:t>
            </a:r>
          </a:p>
          <a:p>
            <a:r>
              <a:rPr lang="de-AT" b="1" dirty="0" err="1"/>
              <a:t>Visit</a:t>
            </a:r>
            <a:r>
              <a:rPr lang="de-AT" b="1" dirty="0"/>
              <a:t> Duration</a:t>
            </a:r>
            <a:r>
              <a:rPr lang="de-AT" dirty="0"/>
              <a:t>: Gibt die durchschnittliche Besuchsdauer an. Andere Bezeichnungen: Session Duration, Verweildauer oder Sitzungsdauer</a:t>
            </a:r>
          </a:p>
          <a:p>
            <a:r>
              <a:rPr lang="de-AT" b="1" dirty="0"/>
              <a:t>Bounce Rate</a:t>
            </a:r>
            <a:r>
              <a:rPr lang="de-AT" dirty="0"/>
              <a:t>: Oder auch Absprungrate. Anteil der Personen, die die Webseite gleich wieder verlassen, ohne eine einzige Aktion auszuführen</a:t>
            </a:r>
          </a:p>
          <a:p>
            <a:r>
              <a:rPr lang="de-AT" b="1" dirty="0" err="1"/>
              <a:t>Conversion</a:t>
            </a:r>
            <a:r>
              <a:rPr lang="de-AT" b="1" dirty="0"/>
              <a:t> Rate</a:t>
            </a:r>
            <a:r>
              <a:rPr lang="de-AT" dirty="0"/>
              <a:t>: Anteil der Personen, die am Ende eine Zielaktion durchgeführt haben, gemessen an allen Personen auf der Webseite oder auf einer bestimmten Seite. (</a:t>
            </a:r>
            <a:r>
              <a:rPr lang="de-AT" dirty="0" err="1"/>
              <a:t>zB</a:t>
            </a:r>
            <a:r>
              <a:rPr lang="de-AT" dirty="0"/>
              <a:t>: Wie viel Prozent von allen Besuchern kaufen ein Produkt?)</a:t>
            </a:r>
          </a:p>
        </p:txBody>
      </p:sp>
    </p:spTree>
    <p:extLst>
      <p:ext uri="{BB962C8B-B14F-4D97-AF65-F5344CB8AC3E}">
        <p14:creationId xmlns:p14="http://schemas.microsoft.com/office/powerpoint/2010/main" val="230371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96902-9902-49C6-B30D-2EB92CBF82B2}"/>
              </a:ext>
            </a:extLst>
          </p:cNvPr>
          <p:cNvSpPr>
            <a:spLocks noGrp="1"/>
          </p:cNvSpPr>
          <p:nvPr>
            <p:ph type="title"/>
          </p:nvPr>
        </p:nvSpPr>
        <p:spPr/>
        <p:txBody>
          <a:bodyPr/>
          <a:lstStyle/>
          <a:p>
            <a:r>
              <a:rPr lang="de-AT" dirty="0"/>
              <a:t>Segmente bilden</a:t>
            </a:r>
          </a:p>
        </p:txBody>
      </p:sp>
      <p:sp>
        <p:nvSpPr>
          <p:cNvPr id="3" name="Textplatzhalter 2">
            <a:extLst>
              <a:ext uri="{FF2B5EF4-FFF2-40B4-BE49-F238E27FC236}">
                <a16:creationId xmlns:a16="http://schemas.microsoft.com/office/drawing/2014/main" id="{F35329C9-A2CA-444F-8F2A-3EBA5AC2E589}"/>
              </a:ext>
            </a:extLst>
          </p:cNvPr>
          <p:cNvSpPr>
            <a:spLocks noGrp="1"/>
          </p:cNvSpPr>
          <p:nvPr>
            <p:ph type="body" sz="quarter" idx="13"/>
          </p:nvPr>
        </p:nvSpPr>
        <p:spPr>
          <a:xfrm>
            <a:off x="949136" y="1897298"/>
            <a:ext cx="10293728" cy="3063403"/>
          </a:xfrm>
        </p:spPr>
        <p:txBody>
          <a:bodyPr/>
          <a:lstStyle/>
          <a:p>
            <a:r>
              <a:rPr lang="de-AT" dirty="0"/>
              <a:t>Beispiele für Unterscheidungen nach:</a:t>
            </a:r>
          </a:p>
          <a:p>
            <a:pPr lvl="1"/>
            <a:r>
              <a:rPr lang="de-AT" b="1" dirty="0"/>
              <a:t>Neuen und wiederkehrenden Nutzern:</a:t>
            </a:r>
            <a:br>
              <a:rPr lang="de-AT" dirty="0"/>
            </a:br>
            <a:r>
              <a:rPr lang="de-AT" dirty="0"/>
              <a:t>Unterscheiden sich neue und wiederkehrende Nutzer auf der Webseite? Schauen sie sich verschiedene Inhalte an oder rufen sie unterschiedlich viele Seiten auf? Variieren die Besuchsdauern?</a:t>
            </a:r>
          </a:p>
          <a:p>
            <a:pPr lvl="1"/>
            <a:r>
              <a:rPr lang="de-AT" b="1" dirty="0"/>
              <a:t>Demografische Faktoren:</a:t>
            </a:r>
            <a:br>
              <a:rPr lang="de-AT" b="1" dirty="0"/>
            </a:br>
            <a:r>
              <a:rPr lang="de-AT" dirty="0"/>
              <a:t>Manche Webtracking-Tools liefern Hinweise auf den Wohnort, Alter der Nutzer oder andere demografische Daten. Gibt es diesbezüglich Unterschiede zwischen den Nutzergruppen?</a:t>
            </a:r>
          </a:p>
          <a:p>
            <a:pPr lvl="1"/>
            <a:r>
              <a:rPr lang="de-AT" b="1" dirty="0"/>
              <a:t>Traffic-Quellen:</a:t>
            </a:r>
            <a:br>
              <a:rPr lang="de-AT" b="1" dirty="0"/>
            </a:br>
            <a:r>
              <a:rPr lang="de-AT" dirty="0"/>
              <a:t>Woher kommen die Nutzer? Verhalten sie sich anders, wenn sie über eine bestimmte Kampagne kommen im Vergleich zu denen, die über die </a:t>
            </a:r>
            <a:r>
              <a:rPr lang="de-AT" dirty="0" err="1"/>
              <a:t>Gooogle</a:t>
            </a:r>
            <a:r>
              <a:rPr lang="de-AT" dirty="0"/>
              <a:t> Ergebnisliste kamen oder die URL direkt eingegeben haben? Was sagt das über die Qualität der Kampagne aus? Muss auf andere Keywords optimiert werden?</a:t>
            </a:r>
          </a:p>
          <a:p>
            <a:pPr lvl="1"/>
            <a:r>
              <a:rPr lang="de-AT" b="1" dirty="0"/>
              <a:t>Genutzten Geräten oder Betriebssysteme:</a:t>
            </a:r>
            <a:br>
              <a:rPr lang="de-AT" b="1" dirty="0"/>
            </a:br>
            <a:r>
              <a:rPr lang="de-AT" dirty="0"/>
              <a:t>Haben vielleicht nur die Nutzer von Smartphones Probleme? Der sind Besucher mit Android-Betriebssystemen besonders schnell wieder weg?</a:t>
            </a:r>
            <a:endParaRPr lang="de-AT" b="1" dirty="0"/>
          </a:p>
        </p:txBody>
      </p:sp>
    </p:spTree>
    <p:extLst>
      <p:ext uri="{BB962C8B-B14F-4D97-AF65-F5344CB8AC3E}">
        <p14:creationId xmlns:p14="http://schemas.microsoft.com/office/powerpoint/2010/main" val="179895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8CE3DB-4BD9-408F-A396-BAF3886F8154}"/>
              </a:ext>
            </a:extLst>
          </p:cNvPr>
          <p:cNvSpPr>
            <a:spLocks noGrp="1"/>
          </p:cNvSpPr>
          <p:nvPr>
            <p:ph type="title"/>
          </p:nvPr>
        </p:nvSpPr>
        <p:spPr/>
        <p:txBody>
          <a:bodyPr/>
          <a:lstStyle/>
          <a:p>
            <a:r>
              <a:rPr lang="de-AT" dirty="0"/>
              <a:t>Entwicklungen im zeitlichen Verlauf</a:t>
            </a:r>
          </a:p>
        </p:txBody>
      </p:sp>
      <p:sp>
        <p:nvSpPr>
          <p:cNvPr id="3" name="Textplatzhalter 2">
            <a:extLst>
              <a:ext uri="{FF2B5EF4-FFF2-40B4-BE49-F238E27FC236}">
                <a16:creationId xmlns:a16="http://schemas.microsoft.com/office/drawing/2014/main" id="{35097DC0-5771-4B1A-9BA1-513A3FCC7F98}"/>
              </a:ext>
            </a:extLst>
          </p:cNvPr>
          <p:cNvSpPr>
            <a:spLocks noGrp="1"/>
          </p:cNvSpPr>
          <p:nvPr>
            <p:ph type="body" sz="quarter" idx="13"/>
          </p:nvPr>
        </p:nvSpPr>
        <p:spPr>
          <a:xfrm>
            <a:off x="949136" y="1455738"/>
            <a:ext cx="10293728" cy="4097019"/>
          </a:xfrm>
        </p:spPr>
        <p:txBody>
          <a:bodyPr/>
          <a:lstStyle/>
          <a:p>
            <a:r>
              <a:rPr lang="de-AT" dirty="0"/>
              <a:t>Andere Variante, Entwicklung der Kennzahlen im zeitlichen Verlauf ansehen.</a:t>
            </a:r>
            <a:br>
              <a:rPr lang="de-AT" dirty="0"/>
            </a:br>
            <a:r>
              <a:rPr lang="de-AT" dirty="0"/>
              <a:t>Beispiel:</a:t>
            </a:r>
          </a:p>
          <a:p>
            <a:pPr lvl="1"/>
            <a:r>
              <a:rPr lang="de-AT" b="1" dirty="0"/>
              <a:t>Änderungen an der Webseite</a:t>
            </a:r>
            <a:br>
              <a:rPr lang="de-AT" b="1" dirty="0"/>
            </a:br>
            <a:r>
              <a:rPr lang="de-AT" dirty="0"/>
              <a:t>Verbessern oder verschlechtern sich einzelne Kennzahlen nach einer Überarbeitung der Webseite?</a:t>
            </a:r>
            <a:endParaRPr lang="de-AT" b="1" dirty="0"/>
          </a:p>
          <a:p>
            <a:pPr lvl="1"/>
            <a:r>
              <a:rPr lang="de-AT" b="1" dirty="0"/>
              <a:t>Saisonale Effekte</a:t>
            </a:r>
            <a:br>
              <a:rPr lang="de-AT" b="1" dirty="0"/>
            </a:br>
            <a:r>
              <a:rPr lang="de-AT" dirty="0"/>
              <a:t>Sind in den Kennzahlen Effekte, die auf jahreszeitlichen Schwankungen,, das Wetter oder Feiertage zurückzuführen sind? Es ist wichtig, die wahren Ursachen für ein verändertes Besucherverhalten zu erkennen und richtig zu interpretieren. (</a:t>
            </a:r>
            <a:r>
              <a:rPr lang="de-AT" dirty="0" err="1"/>
              <a:t>mer</a:t>
            </a:r>
            <a:r>
              <a:rPr lang="de-AT" dirty="0"/>
              <a:t> Einkäufe kurz vor Weihnachten, mehr Aufrufe der Yoga-Seite nach Silvester, ….)</a:t>
            </a:r>
            <a:endParaRPr lang="de-AT" b="1" dirty="0"/>
          </a:p>
          <a:p>
            <a:pPr lvl="1"/>
            <a:r>
              <a:rPr lang="de-AT" b="1" dirty="0"/>
              <a:t>Externe Ereignisse</a:t>
            </a:r>
            <a:br>
              <a:rPr lang="de-AT" b="1" dirty="0"/>
            </a:br>
            <a:r>
              <a:rPr lang="de-AT" dirty="0"/>
              <a:t>Gibt es aktuelle externe Faktoren, die einen Einfluss auf die Performance der Seite haben? Wird die Webseite zum Thema Hausbau mehr besucht, wenn die Grundsteuer gesenkt wird und Zinsen niedriger sind? Bleib bei aktuellen Ereignissen in dem Themagebiet immer am Laufenden, sonst kann es zu Fehlinterpretationen kommen</a:t>
            </a:r>
            <a:endParaRPr lang="de-AT" b="1" dirty="0"/>
          </a:p>
          <a:p>
            <a:pPr lvl="1"/>
            <a:r>
              <a:rPr lang="de-AT" b="1" dirty="0"/>
              <a:t>Steigender Wettbewerb</a:t>
            </a:r>
            <a:br>
              <a:rPr lang="de-AT" b="1" dirty="0"/>
            </a:br>
            <a:r>
              <a:rPr lang="de-AT" dirty="0"/>
              <a:t>Performance kann einbrechen, wenn es mehr Anbieter gibt, die zu gleichen Stichworten gefunden werden. Konkurrenz immer verfolgen, Keywords und Ranking analysieren und Änderungen dabei beobachte</a:t>
            </a:r>
          </a:p>
          <a:p>
            <a:pPr lvl="1"/>
            <a:r>
              <a:rPr lang="de-AT" b="1" dirty="0"/>
              <a:t>Geänderter Algorithmus</a:t>
            </a:r>
            <a:br>
              <a:rPr lang="de-AT" b="1" dirty="0"/>
            </a:br>
            <a:r>
              <a:rPr lang="de-AT" dirty="0"/>
              <a:t>Suchmaschinen ändern hin und wieder den </a:t>
            </a:r>
            <a:r>
              <a:rPr lang="de-AT" dirty="0" err="1"/>
              <a:t>algorithmus</a:t>
            </a:r>
            <a:r>
              <a:rPr lang="de-AT" dirty="0"/>
              <a:t> für die Berechnung des Rankings. Kann passieren, dass die Webseite ganz plötzlich bei bestimmten </a:t>
            </a:r>
            <a:r>
              <a:rPr lang="de-AT" dirty="0" err="1"/>
              <a:t>kennzahlen</a:t>
            </a:r>
            <a:r>
              <a:rPr lang="de-AT" dirty="0"/>
              <a:t> gewinnt oder verliert. Informier dich drüber, wenn du die Vermutung hast und versuch die neue Berechnungslogik für dich zum Vorteil zu nutzen.</a:t>
            </a:r>
            <a:endParaRPr lang="de-AT" b="1" dirty="0"/>
          </a:p>
        </p:txBody>
      </p:sp>
    </p:spTree>
    <p:extLst>
      <p:ext uri="{BB962C8B-B14F-4D97-AF65-F5344CB8AC3E}">
        <p14:creationId xmlns:p14="http://schemas.microsoft.com/office/powerpoint/2010/main" val="44617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594CCA-30C8-4AB0-A096-9C852C209DEB}"/>
              </a:ext>
            </a:extLst>
          </p:cNvPr>
          <p:cNvSpPr>
            <a:spLocks noGrp="1"/>
          </p:cNvSpPr>
          <p:nvPr>
            <p:ph type="title"/>
          </p:nvPr>
        </p:nvSpPr>
        <p:spPr/>
        <p:txBody>
          <a:bodyPr/>
          <a:lstStyle/>
          <a:p>
            <a:r>
              <a:rPr lang="de-AT" dirty="0"/>
              <a:t>Customer Journey</a:t>
            </a:r>
          </a:p>
        </p:txBody>
      </p:sp>
      <p:sp>
        <p:nvSpPr>
          <p:cNvPr id="3" name="Textplatzhalter 2">
            <a:extLst>
              <a:ext uri="{FF2B5EF4-FFF2-40B4-BE49-F238E27FC236}">
                <a16:creationId xmlns:a16="http://schemas.microsoft.com/office/drawing/2014/main" id="{FBD9BEB2-9CD7-4899-98D1-0FD27D426E4E}"/>
              </a:ext>
            </a:extLst>
          </p:cNvPr>
          <p:cNvSpPr>
            <a:spLocks noGrp="1"/>
          </p:cNvSpPr>
          <p:nvPr>
            <p:ph type="body" sz="quarter" idx="13"/>
          </p:nvPr>
        </p:nvSpPr>
        <p:spPr>
          <a:xfrm>
            <a:off x="949136" y="1194481"/>
            <a:ext cx="10293728" cy="4222181"/>
          </a:xfrm>
        </p:spPr>
        <p:txBody>
          <a:bodyPr/>
          <a:lstStyle/>
          <a:p>
            <a:r>
              <a:rPr lang="de-AT" dirty="0"/>
              <a:t>Den Weg der Kunden oder Nutzer auf der Webseite nachzuvollziehen. (Sind sie nach den beabsichtigten drei Schritten am Ziel – der Bestellung oder dem Kauf – oder finden sie nur über Umwege dorthin?)</a:t>
            </a:r>
            <a:br>
              <a:rPr lang="de-AT" dirty="0"/>
            </a:br>
            <a:r>
              <a:rPr lang="de-AT" dirty="0"/>
              <a:t>=&gt; Analyse des </a:t>
            </a:r>
            <a:r>
              <a:rPr lang="de-AT" dirty="0" err="1"/>
              <a:t>Referrers</a:t>
            </a:r>
            <a:r>
              <a:rPr lang="de-AT" dirty="0"/>
              <a:t> = die Seite, über die ein Nutzer auf die aktuelle Seite gekommen ist. Kann eine Seite außerhalb oder innerhalb der eigenen Seite sein. </a:t>
            </a:r>
          </a:p>
          <a:p>
            <a:r>
              <a:rPr lang="de-AT" dirty="0"/>
              <a:t>Innerhalb der Webseite kann eine Analyse der </a:t>
            </a:r>
            <a:r>
              <a:rPr lang="de-AT" dirty="0" err="1"/>
              <a:t>Referrer</a:t>
            </a:r>
            <a:r>
              <a:rPr lang="de-AT" dirty="0"/>
              <a:t> viele Indizien über die Usability liefern. (</a:t>
            </a:r>
            <a:r>
              <a:rPr lang="de-AT" dirty="0" err="1"/>
              <a:t>zB</a:t>
            </a:r>
            <a:r>
              <a:rPr lang="de-AT" dirty="0"/>
              <a:t>.: Abfolge von Seiten für Kaufprozess)</a:t>
            </a:r>
          </a:p>
          <a:p>
            <a:r>
              <a:rPr lang="de-AT" dirty="0"/>
              <a:t>Bei einer Klickpfadanalyse wird die Abfolge von Schritten, die der Nutzer auf der Webseite durchläuft, angeschaut. Damit können folgende Dinge analysiert werden:</a:t>
            </a:r>
          </a:p>
          <a:p>
            <a:pPr lvl="1"/>
            <a:r>
              <a:rPr lang="de-AT" dirty="0"/>
              <a:t>Was sind die häufigsten </a:t>
            </a:r>
            <a:r>
              <a:rPr lang="de-AT" b="1" dirty="0"/>
              <a:t>Einstiegsseiten</a:t>
            </a:r>
            <a:r>
              <a:rPr lang="de-AT" dirty="0"/>
              <a:t>, über die der Nutzer auf die Webseite kommt?</a:t>
            </a:r>
          </a:p>
          <a:p>
            <a:pPr lvl="1"/>
            <a:r>
              <a:rPr lang="de-AT" dirty="0"/>
              <a:t>Was sind die häufigsten </a:t>
            </a:r>
            <a:r>
              <a:rPr lang="de-AT" b="1" dirty="0"/>
              <a:t>Ausstiegsseiten</a:t>
            </a:r>
            <a:r>
              <a:rPr lang="de-AT" dirty="0"/>
              <a:t> auf der Webseite? Von welcher Unterseite aus verlassen die meisten Nutzer die Webseite?</a:t>
            </a:r>
          </a:p>
          <a:p>
            <a:pPr lvl="1"/>
            <a:r>
              <a:rPr lang="de-AT" dirty="0"/>
              <a:t>Wie hoch ist die </a:t>
            </a:r>
            <a:r>
              <a:rPr lang="de-AT" b="1" dirty="0"/>
              <a:t>Absprungrate</a:t>
            </a:r>
            <a:r>
              <a:rPr lang="de-AT" dirty="0"/>
              <a:t> auf den jeweiligen Seiten?</a:t>
            </a:r>
          </a:p>
          <a:p>
            <a:pPr lvl="1"/>
            <a:r>
              <a:rPr lang="de-AT" dirty="0"/>
              <a:t>Was sind die </a:t>
            </a:r>
            <a:r>
              <a:rPr lang="de-AT" b="1" dirty="0"/>
              <a:t>Trampelpfade</a:t>
            </a:r>
            <a:r>
              <a:rPr lang="de-AT" dirty="0"/>
              <a:t>, also die Wege, die von den meisten Nutzern eingeschlagen werden?</a:t>
            </a:r>
          </a:p>
          <a:p>
            <a:r>
              <a:rPr lang="de-AT" dirty="0"/>
              <a:t>Nützliches Instrument für:</a:t>
            </a:r>
          </a:p>
          <a:p>
            <a:pPr lvl="1"/>
            <a:r>
              <a:rPr lang="de-AT" dirty="0"/>
              <a:t>Welche Seiten leiten besonders erfolgreich auf andere Unterseiten?</a:t>
            </a:r>
          </a:p>
          <a:p>
            <a:pPr lvl="1"/>
            <a:r>
              <a:rPr lang="de-AT" dirty="0"/>
              <a:t>Gibt es ein typisches Muster oder laufen alle durcheinander?</a:t>
            </a:r>
          </a:p>
          <a:p>
            <a:pPr lvl="1"/>
            <a:r>
              <a:rPr lang="de-AT" dirty="0"/>
              <a:t>Gibt es Sackgassen, an denen besonders viele Nutzer nicht weiterkommen?</a:t>
            </a:r>
          </a:p>
        </p:txBody>
      </p:sp>
    </p:spTree>
    <p:extLst>
      <p:ext uri="{BB962C8B-B14F-4D97-AF65-F5344CB8AC3E}">
        <p14:creationId xmlns:p14="http://schemas.microsoft.com/office/powerpoint/2010/main" val="168059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DBE8A-24DA-40D7-B07A-67CBE6C00990}"/>
              </a:ext>
            </a:extLst>
          </p:cNvPr>
          <p:cNvSpPr>
            <a:spLocks noGrp="1"/>
          </p:cNvSpPr>
          <p:nvPr>
            <p:ph type="title"/>
          </p:nvPr>
        </p:nvSpPr>
        <p:spPr/>
        <p:txBody>
          <a:bodyPr/>
          <a:lstStyle/>
          <a:p>
            <a:r>
              <a:rPr lang="de-AT" dirty="0"/>
              <a:t>Auswahl eines Webtracking-Tools</a:t>
            </a:r>
          </a:p>
        </p:txBody>
      </p:sp>
      <p:sp>
        <p:nvSpPr>
          <p:cNvPr id="3" name="Textplatzhalter 2">
            <a:extLst>
              <a:ext uri="{FF2B5EF4-FFF2-40B4-BE49-F238E27FC236}">
                <a16:creationId xmlns:a16="http://schemas.microsoft.com/office/drawing/2014/main" id="{F69EE278-EF20-451C-BE35-C0EF488FA7FE}"/>
              </a:ext>
            </a:extLst>
          </p:cNvPr>
          <p:cNvSpPr>
            <a:spLocks noGrp="1"/>
          </p:cNvSpPr>
          <p:nvPr>
            <p:ph type="body" sz="quarter" idx="13"/>
          </p:nvPr>
        </p:nvSpPr>
        <p:spPr>
          <a:xfrm>
            <a:off x="949136" y="1187360"/>
            <a:ext cx="10293728" cy="4483279"/>
          </a:xfrm>
        </p:spPr>
        <p:txBody>
          <a:bodyPr/>
          <a:lstStyle/>
          <a:p>
            <a:r>
              <a:rPr lang="de-AT" dirty="0"/>
              <a:t>Unterscheiden sich in ihrer Funktionalität, der Usability, dem Ort der Datenverarbeitung (kann aus Datenschutzgründen relevant sein) und im Preismodell</a:t>
            </a:r>
          </a:p>
          <a:p>
            <a:r>
              <a:rPr lang="de-AT" dirty="0"/>
              <a:t>Bekannte Webtracking Tools sind</a:t>
            </a:r>
          </a:p>
          <a:p>
            <a:pPr lvl="1"/>
            <a:r>
              <a:rPr lang="de-AT" b="1" dirty="0"/>
              <a:t>Google Analytics</a:t>
            </a:r>
            <a:br>
              <a:rPr lang="de-AT" b="1" dirty="0"/>
            </a:br>
            <a:r>
              <a:rPr lang="de-AT" dirty="0"/>
              <a:t>Einstiegsversion ist kontenlos</a:t>
            </a:r>
          </a:p>
          <a:p>
            <a:pPr lvl="1"/>
            <a:r>
              <a:rPr lang="de-AT" b="1" dirty="0" err="1"/>
              <a:t>Webtrekk</a:t>
            </a:r>
            <a:br>
              <a:rPr lang="de-AT" b="1" dirty="0"/>
            </a:br>
            <a:r>
              <a:rPr lang="de-AT" dirty="0"/>
              <a:t>bietet verschiedene Lösungen an, Firma in Deutschland, hat sich hohen Datenschutzstandards verschrieben, speichert Daten auf Servern in der EU</a:t>
            </a:r>
          </a:p>
          <a:p>
            <a:pPr lvl="1"/>
            <a:r>
              <a:rPr lang="de-AT" b="1" dirty="0" err="1"/>
              <a:t>Matomo</a:t>
            </a:r>
            <a:r>
              <a:rPr lang="de-AT" b="1" dirty="0"/>
              <a:t> (</a:t>
            </a:r>
            <a:r>
              <a:rPr lang="de-AT" b="1" dirty="0" err="1"/>
              <a:t>Piwik</a:t>
            </a:r>
            <a:r>
              <a:rPr lang="de-AT" b="1" dirty="0"/>
              <a:t>)</a:t>
            </a:r>
            <a:br>
              <a:rPr lang="de-AT" b="1" dirty="0"/>
            </a:br>
            <a:r>
              <a:rPr lang="de-AT" dirty="0"/>
              <a:t>Open-Source-Tool deshalb kostenlos</a:t>
            </a:r>
            <a:br>
              <a:rPr lang="de-AT" dirty="0"/>
            </a:br>
            <a:r>
              <a:rPr lang="de-AT" dirty="0"/>
              <a:t>Daten liegen am eigenen Server, kein Support bei Fragen, </a:t>
            </a:r>
          </a:p>
          <a:p>
            <a:pPr lvl="1"/>
            <a:r>
              <a:rPr lang="de-AT" b="1" dirty="0" err="1"/>
              <a:t>Piwik</a:t>
            </a:r>
            <a:r>
              <a:rPr lang="de-AT" b="1" dirty="0"/>
              <a:t> Pro</a:t>
            </a:r>
            <a:br>
              <a:rPr lang="de-AT" b="1" dirty="0"/>
            </a:br>
            <a:r>
              <a:rPr lang="de-AT" dirty="0"/>
              <a:t>wirbt mit Datenschutzkonformität</a:t>
            </a:r>
            <a:br>
              <a:rPr lang="de-AT" dirty="0"/>
            </a:br>
            <a:r>
              <a:rPr lang="de-AT" dirty="0"/>
              <a:t>Datenspeicherung auf eigenen Server, in der Cloud, einem Rechenzentrum oder auf den </a:t>
            </a:r>
            <a:r>
              <a:rPr lang="de-AT" dirty="0" err="1"/>
              <a:t>Piwik</a:t>
            </a:r>
            <a:r>
              <a:rPr lang="de-AT" dirty="0"/>
              <a:t> Pro Servern in Deutschland oder USA erfolgen</a:t>
            </a:r>
          </a:p>
          <a:p>
            <a:pPr lvl="1"/>
            <a:r>
              <a:rPr lang="de-AT" b="1" dirty="0" err="1"/>
              <a:t>Etracker</a:t>
            </a:r>
            <a:br>
              <a:rPr lang="de-AT" b="1" dirty="0"/>
            </a:br>
            <a:r>
              <a:rPr lang="de-AT" dirty="0"/>
              <a:t>kostenpflichtiges Tool aus Deutschland und seit über 15 Jahren am Markt</a:t>
            </a:r>
          </a:p>
          <a:p>
            <a:pPr lvl="1"/>
            <a:r>
              <a:rPr lang="de-AT" b="1" dirty="0"/>
              <a:t>Adobe Analytics</a:t>
            </a:r>
            <a:br>
              <a:rPr lang="de-AT" dirty="0"/>
            </a:br>
            <a:r>
              <a:rPr lang="de-AT" dirty="0"/>
              <a:t>funktioniert gut innerhalb der Adobe Marketing Cloud</a:t>
            </a:r>
            <a:br>
              <a:rPr lang="de-AT" dirty="0"/>
            </a:br>
            <a:r>
              <a:rPr lang="de-AT" dirty="0"/>
              <a:t>recht teuer und hohe technische Expertise erforderlich um alle Funktionen nutzen zu können</a:t>
            </a:r>
          </a:p>
        </p:txBody>
      </p:sp>
    </p:spTree>
    <p:extLst>
      <p:ext uri="{BB962C8B-B14F-4D97-AF65-F5344CB8AC3E}">
        <p14:creationId xmlns:p14="http://schemas.microsoft.com/office/powerpoint/2010/main" val="2930571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4A257-067C-44C4-A572-A073DDD5AE89}"/>
              </a:ext>
            </a:extLst>
          </p:cNvPr>
          <p:cNvSpPr>
            <a:spLocks noGrp="1"/>
          </p:cNvSpPr>
          <p:nvPr>
            <p:ph type="title"/>
          </p:nvPr>
        </p:nvSpPr>
        <p:spPr/>
        <p:txBody>
          <a:bodyPr/>
          <a:lstStyle/>
          <a:p>
            <a:r>
              <a:rPr lang="de-AT" dirty="0"/>
              <a:t>Implementierung</a:t>
            </a:r>
          </a:p>
        </p:txBody>
      </p:sp>
      <p:sp>
        <p:nvSpPr>
          <p:cNvPr id="3" name="Textplatzhalter 2">
            <a:extLst>
              <a:ext uri="{FF2B5EF4-FFF2-40B4-BE49-F238E27FC236}">
                <a16:creationId xmlns:a16="http://schemas.microsoft.com/office/drawing/2014/main" id="{8436CFCF-59C8-41C2-8EF4-89243B6B9DBE}"/>
              </a:ext>
            </a:extLst>
          </p:cNvPr>
          <p:cNvSpPr>
            <a:spLocks noGrp="1"/>
          </p:cNvSpPr>
          <p:nvPr>
            <p:ph type="body" sz="quarter" idx="13"/>
          </p:nvPr>
        </p:nvSpPr>
        <p:spPr>
          <a:xfrm>
            <a:off x="949136" y="1455738"/>
            <a:ext cx="10293728" cy="2286267"/>
          </a:xfrm>
        </p:spPr>
        <p:txBody>
          <a:bodyPr/>
          <a:lstStyle/>
          <a:p>
            <a:r>
              <a:rPr lang="de-AT" b="1" dirty="0"/>
              <a:t>Tracking Code</a:t>
            </a:r>
          </a:p>
          <a:p>
            <a:pPr lvl="1"/>
            <a:r>
              <a:rPr lang="de-AT" dirty="0"/>
              <a:t>Allgemeiner Begriff, der Code-Schnipsel umfasst, de auf der Webseite eingebaut werden können, um zu tracken</a:t>
            </a:r>
          </a:p>
          <a:p>
            <a:r>
              <a:rPr lang="de-AT" dirty="0"/>
              <a:t>Zählpixel</a:t>
            </a:r>
          </a:p>
          <a:p>
            <a:pPr lvl="1"/>
            <a:r>
              <a:rPr lang="de-AT" dirty="0"/>
              <a:t>Verhältnismä0ig alte Methode, um Aktivitäten auf Webseiten zu messen. Dabei wird eine kleine Grafik in den HTML-Code der Webseite eingebaut. Bild ist so klein, dass es vom Nutzer nicht gesehen wird. Wird eine Seite aufgerufen, wird das Bild geladen und dieser Vorgang wird gezählt</a:t>
            </a:r>
          </a:p>
          <a:p>
            <a:r>
              <a:rPr lang="de-AT" dirty="0"/>
              <a:t>Tracking-Pixel</a:t>
            </a:r>
          </a:p>
          <a:p>
            <a:pPr lvl="1"/>
            <a:r>
              <a:rPr lang="de-AT" dirty="0"/>
              <a:t>Wird heute oftmals weiterhin gebraucht, obwohl es sich nicht mehr um ein Pixel handelt. Heute werden Webanalyse-Tools mit einem JavaScript eingebunden. Das </a:t>
            </a:r>
            <a:r>
              <a:rPr lang="de-AT" dirty="0" err="1"/>
              <a:t>Script</a:t>
            </a:r>
            <a:r>
              <a:rPr lang="de-AT" dirty="0"/>
              <a:t> wird beim Laden der Seite ausgeführt</a:t>
            </a:r>
          </a:p>
        </p:txBody>
      </p:sp>
    </p:spTree>
    <p:extLst>
      <p:ext uri="{BB962C8B-B14F-4D97-AF65-F5344CB8AC3E}">
        <p14:creationId xmlns:p14="http://schemas.microsoft.com/office/powerpoint/2010/main" val="3286048209"/>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2717</Words>
  <Application>Microsoft Office PowerPoint</Application>
  <PresentationFormat>Breitbild</PresentationFormat>
  <Paragraphs>228</Paragraphs>
  <Slides>30</Slides>
  <Notes>0</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30</vt:i4>
      </vt:variant>
    </vt:vector>
  </HeadingPairs>
  <TitlesOfParts>
    <vt:vector size="34" baseType="lpstr">
      <vt:lpstr>Arial</vt:lpstr>
      <vt:lpstr>Font Awesome 5 Free Solid</vt:lpstr>
      <vt:lpstr>FontAwesome</vt:lpstr>
      <vt:lpstr>1_pm</vt:lpstr>
      <vt:lpstr>Erfolgreiche Webseiten 03</vt:lpstr>
      <vt:lpstr>Erfolgsmessung</vt:lpstr>
      <vt:lpstr>Die wichtigsten Kennzahlen</vt:lpstr>
      <vt:lpstr>Die wichtigsten KPI, die oft herangezogen werden</vt:lpstr>
      <vt:lpstr>Segmente bilden</vt:lpstr>
      <vt:lpstr>Entwicklungen im zeitlichen Verlauf</vt:lpstr>
      <vt:lpstr>Customer Journey</vt:lpstr>
      <vt:lpstr>Auswahl eines Webtracking-Tools</vt:lpstr>
      <vt:lpstr>Implementierung</vt:lpstr>
      <vt:lpstr>Was ist ein Cookie</vt:lpstr>
      <vt:lpstr>Messungenauigkeiten</vt:lpstr>
      <vt:lpstr>Weitere Möglichkeiten für die Erfolgsmessung</vt:lpstr>
      <vt:lpstr>Schutz der Webseite gegen Hacker-Angriffe und Viren</vt:lpstr>
      <vt:lpstr>Angriffe auf die Infrastruktur</vt:lpstr>
      <vt:lpstr>Angriffe auf die Anwendung</vt:lpstr>
      <vt:lpstr>Angriffe auf den Nutzer</vt:lpstr>
      <vt:lpstr>Sicherheitsstandards als Grundvoraussetzung</vt:lpstr>
      <vt:lpstr>Tipps und Tricks</vt:lpstr>
      <vt:lpstr>Testen der Webseite</vt:lpstr>
      <vt:lpstr>Arten von Tests</vt:lpstr>
      <vt:lpstr>Das richtige Timing beim Livegang</vt:lpstr>
      <vt:lpstr>Launch in mehreren Schritten</vt:lpstr>
      <vt:lpstr>Begleitende Erfolgsmaßnahmen</vt:lpstr>
      <vt:lpstr>Bekanntheit steigern und Besucher akquirieren</vt:lpstr>
      <vt:lpstr>Datenschutz und rechtliche Anforderungen </vt:lpstr>
      <vt:lpstr>Newsletter</vt:lpstr>
      <vt:lpstr>Weitere rechtliche Dinge</vt:lpstr>
      <vt:lpstr>Spezielle rechtliche Vorgaben für Onlineshops</vt:lpstr>
      <vt:lpstr>Webseiten-Monitoring</vt:lpstr>
      <vt:lpstr>Ende quelle: Erfolgreiche Websites für Dummies ISBN: 978-3-527-71492-6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125</cp:revision>
  <dcterms:created xsi:type="dcterms:W3CDTF">2019-04-14T16:39:40Z</dcterms:created>
  <dcterms:modified xsi:type="dcterms:W3CDTF">2020-11-26T19:13:37Z</dcterms:modified>
</cp:coreProperties>
</file>