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Average"/>
      <p:regular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Average-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Oswald-bold.fntdata"/><Relationship Id="rId14" Type="http://schemas.openxmlformats.org/officeDocument/2006/relationships/slide" Target="slides/slide10.xml"/><Relationship Id="rId36" Type="http://schemas.openxmlformats.org/officeDocument/2006/relationships/font" Target="fonts/Oswald-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Have slide up until presentation starts.</a:t>
            </a:r>
          </a:p>
          <a:p>
            <a:pPr lvl="0">
              <a:spcBef>
                <a:spcPts val="0"/>
              </a:spcBef>
              <a:buNone/>
            </a:pPr>
            <a:r>
              <a:rPr lang="en"/>
              <a:t>Today we are going </a:t>
            </a:r>
            <a:r>
              <a:rPr lang="en"/>
              <a:t>to write</a:t>
            </a:r>
            <a:r>
              <a:rPr lang="en"/>
              <a:t> a program to  build “That Cabin” at That Conference.</a:t>
            </a:r>
          </a:p>
          <a:p>
            <a:pPr lvl="0">
              <a:spcBef>
                <a:spcPts val="0"/>
              </a:spcBef>
              <a:buNone/>
            </a:pPr>
            <a:r>
              <a:rPr lang="en"/>
              <a:t>Feel free to ask questions at any time.</a:t>
            </a:r>
          </a:p>
          <a:p>
            <a:pPr lvl="0">
              <a:spcBef>
                <a:spcPts val="0"/>
              </a:spcBef>
              <a:buNone/>
            </a:pPr>
            <a:r>
              <a:rPr lang="en"/>
              <a:t>We have a lot of ground to cover in the time </a:t>
            </a:r>
            <a:r>
              <a:rPr lang="en"/>
              <a:t>allotted</a:t>
            </a:r>
            <a:r>
              <a:rPr lang="en"/>
              <a:t> for this talk.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All the same IF operators apply to a while loop.</a:t>
            </a:r>
          </a:p>
          <a:p>
            <a:pPr lvl="0" rtl="0">
              <a:spcBef>
                <a:spcPts val="0"/>
              </a:spcBef>
              <a:buNone/>
            </a:pPr>
            <a:r>
              <a:rPr lang="en"/>
              <a:t>The Do and end is required.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All the same IF operators apply to a For loop.</a:t>
            </a:r>
          </a:p>
          <a:p>
            <a:pPr lvl="0">
              <a:spcBef>
                <a:spcPts val="0"/>
              </a:spcBef>
              <a:buNone/>
            </a:pPr>
            <a:r>
              <a:rPr lang="en"/>
              <a:t>The Do and end is required.</a:t>
            </a:r>
          </a:p>
          <a:p>
            <a:pPr lvl="0">
              <a:spcBef>
                <a:spcPts val="0"/>
              </a:spcBef>
              <a:buNone/>
            </a:pPr>
            <a:r>
              <a:rPr lang="en"/>
              <a:t>Does anyone notice anything weird about the for loop? Parents who programming  do you  know?  </a:t>
            </a:r>
          </a:p>
          <a:p>
            <a:pPr lvl="0">
              <a:spcBef>
                <a:spcPts val="0"/>
              </a:spcBef>
              <a:buNone/>
            </a:pPr>
            <a:r>
              <a:rPr lang="en"/>
              <a:t>Lua is one of only a few programming languages that loops start with the value 1 instead of Zero.</a:t>
            </a:r>
          </a:p>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Lua is one of only a few programming languages that arrays also start with the value 1 instead of Zero. </a:t>
            </a:r>
          </a:p>
          <a:p>
            <a:pPr lvl="0">
              <a:spcBef>
                <a:spcPts val="0"/>
              </a:spcBef>
              <a:buNone/>
            </a:pPr>
            <a:r>
              <a:rPr lang="en"/>
              <a:t>Use the brackets to assign a value to an item in the array.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Functions can be run multiple times.</a:t>
            </a:r>
          </a:p>
          <a:p>
            <a:pPr lvl="0">
              <a:spcBef>
                <a:spcPts val="0"/>
              </a:spcBef>
              <a:buNone/>
            </a:pPr>
            <a:r>
              <a:rPr lang="en"/>
              <a:t>Functions can return a value that can be stored in a variable.</a:t>
            </a:r>
          </a:p>
          <a:p>
            <a:pPr lvl="0">
              <a:spcBef>
                <a:spcPts val="0"/>
              </a:spcBef>
              <a:buNone/>
            </a:pPr>
            <a:r>
              <a:rPr lang="en"/>
              <a:t>Functions can have one or more values passed into them.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Now </a:t>
            </a:r>
            <a:r>
              <a:rPr lang="en"/>
              <a:t>onto</a:t>
            </a:r>
            <a:r>
              <a:rPr lang="en"/>
              <a:t> the ComputerCraft Turtle Specific Stuff.  After right clicking on the Turtle</a:t>
            </a:r>
          </a:p>
          <a:p>
            <a:pPr lvl="0">
              <a:spcBef>
                <a:spcPts val="0"/>
              </a:spcBef>
              <a:buNone/>
            </a:pPr>
            <a:r>
              <a:rPr lang="en"/>
              <a:t>Your Minecraft Inventory is on the bottom left. The Turtles Inventory is on the bottom right.</a:t>
            </a:r>
          </a:p>
          <a:p>
            <a:pPr lvl="0">
              <a:spcBef>
                <a:spcPts val="0"/>
              </a:spcBef>
              <a:buNone/>
            </a:pPr>
            <a:r>
              <a:rPr lang="en"/>
              <a:t>The items we have in the turtle is the items that will be needed to build your own That Cabin.</a:t>
            </a:r>
          </a:p>
          <a:p>
            <a:pPr lvl="0">
              <a:spcBef>
                <a:spcPts val="0"/>
              </a:spcBef>
              <a:buNone/>
            </a:pPr>
            <a:r>
              <a:rPr lang="en"/>
              <a:t>Turtles need fuel to move, lava bucket, coal, wood, or etc</a:t>
            </a:r>
          </a:p>
          <a:p>
            <a:pPr lvl="0">
              <a:spcBef>
                <a:spcPts val="0"/>
              </a:spcBef>
              <a:buNone/>
            </a:pPr>
            <a:r>
              <a:rPr lang="en"/>
              <a:t>Programs stored in memory of the turle.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part in yellow is the part needed to pass in arguments to you program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will use TechnicPack launcher to </a:t>
            </a:r>
            <a:r>
              <a:rPr lang="en"/>
              <a:t>automatically</a:t>
            </a:r>
            <a:r>
              <a:rPr lang="en"/>
              <a:t> Mod your Minecraft.</a:t>
            </a:r>
          </a:p>
          <a:p>
            <a:pPr lvl="0">
              <a:spcBef>
                <a:spcPts val="0"/>
              </a:spcBef>
              <a:buNone/>
            </a:pPr>
            <a:r>
              <a:rPr lang="en"/>
              <a:t>We will use PasteBin to Edit your Turtle Lua programs.</a:t>
            </a:r>
          </a:p>
          <a:p>
            <a:pPr lvl="0">
              <a:spcBef>
                <a:spcPts val="0"/>
              </a:spcBef>
              <a:buNone/>
            </a:pPr>
            <a:r>
              <a:rPr lang="en"/>
              <a:t>We will use Turtle API to import your PasteBin Lua Programs and run them.</a:t>
            </a:r>
          </a:p>
          <a:p>
            <a:pPr lvl="0">
              <a:spcBef>
                <a:spcPts val="0"/>
              </a:spcBef>
              <a:buNone/>
            </a:pPr>
            <a:r>
              <a:rPr lang="en"/>
              <a:t>Java default is less than 1 GB ram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server version of the Modpack is also </a:t>
            </a:r>
            <a:r>
              <a:rPr lang="en"/>
              <a:t>available</a:t>
            </a:r>
            <a:r>
              <a:rPr lang="en"/>
              <a:t> so that you can host your own ComputerCraft World for other to play together with you.</a:t>
            </a:r>
          </a:p>
          <a:p>
            <a:pPr lvl="0">
              <a:spcBef>
                <a:spcPts val="0"/>
              </a:spcBef>
              <a:buNone/>
            </a:pPr>
            <a:r>
              <a:rPr lang="en"/>
              <a:t>After talking about it, Demo It.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are going to build a Cabin 3 blocks tall and 5 blocks wide with a roof, a door and a window.</a:t>
            </a:r>
          </a:p>
          <a:p>
            <a:pPr lvl="0">
              <a:spcBef>
                <a:spcPts val="0"/>
              </a:spcBef>
              <a:buNone/>
            </a:pPr>
            <a:r>
              <a:rPr lang="en"/>
              <a:t>If someone asks the 7th step is not show in the screenshot. To the left of the screenshot.</a:t>
            </a:r>
          </a:p>
          <a:p>
            <a:pPr lvl="0">
              <a:spcBef>
                <a:spcPts val="0"/>
              </a:spcBef>
              <a:buNone/>
            </a:pPr>
            <a:r>
              <a:rPr lang="en"/>
              <a:t>The end result of Step 7 looks the same as step 6.</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Turtle must be 1 block in the air.</a:t>
            </a:r>
          </a:p>
          <a:p>
            <a:pPr lvl="0">
              <a:spcBef>
                <a:spcPts val="0"/>
              </a:spcBef>
              <a:buNone/>
            </a:pPr>
            <a:r>
              <a:rPr lang="en"/>
              <a:t>Explain Requirements.    </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Turtle must be 1 block in the air.</a:t>
            </a:r>
          </a:p>
          <a:p>
            <a:pPr lvl="0">
              <a:spcBef>
                <a:spcPts val="0"/>
              </a:spcBef>
              <a:buNone/>
            </a:pPr>
            <a:r>
              <a:rPr lang="en"/>
              <a:t>Explain Requirements.</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Requirements.</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Requirements.</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Requirements and What does if i % 2 == 0 mean?</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Requirements.</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Requirements.</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How many of you are </a:t>
            </a:r>
            <a:r>
              <a:rPr lang="en"/>
              <a:t>familiar</a:t>
            </a:r>
            <a:r>
              <a:rPr lang="en"/>
              <a:t> with ComputerCraft?   </a:t>
            </a:r>
          </a:p>
          <a:p>
            <a:pPr lvl="0">
              <a:spcBef>
                <a:spcPts val="0"/>
              </a:spcBef>
              <a:buNone/>
            </a:pPr>
            <a:r>
              <a:rPr lang="en"/>
              <a:t>How many of you are familiar with the Lua programing language?</a:t>
            </a:r>
          </a:p>
          <a:p>
            <a:pPr lvl="0">
              <a:spcBef>
                <a:spcPts val="0"/>
              </a:spcBef>
              <a:buNone/>
            </a:pPr>
            <a:r>
              <a:rPr lang="en"/>
              <a:t>Feel free to work ahead or follow along. </a:t>
            </a:r>
          </a:p>
          <a:p>
            <a:pPr lvl="0">
              <a:spcBef>
                <a:spcPts val="0"/>
              </a:spcBef>
              <a:buNone/>
            </a:pPr>
            <a:r>
              <a:rPr lang="en"/>
              <a:t>We have a lot to cover in this session so it will be fast paced!   Please, check out provided cheat sheets on the Lua programming language and the Cheat Sheet of Solutions to the 7 Steps to build your own That Cabin.</a:t>
            </a:r>
          </a:p>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Thank them for attending.</a:t>
            </a:r>
          </a:p>
          <a:p>
            <a:pPr lvl="0">
              <a:spcBef>
                <a:spcPts val="0"/>
              </a:spcBef>
              <a:buNone/>
            </a:pPr>
            <a:r>
              <a:rPr lang="en"/>
              <a:t>Are you doing an open spaces after to help / continue.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Why do you need Computer Craft? A</a:t>
            </a:r>
            <a:r>
              <a:rPr lang="en"/>
              <a:t>re you bored with plain old vanilla Minecraft?</a:t>
            </a:r>
          </a:p>
          <a:p>
            <a:pPr lvl="0">
              <a:spcBef>
                <a:spcPts val="0"/>
              </a:spcBef>
              <a:buNone/>
            </a:pPr>
            <a:r>
              <a:rPr lang="en"/>
              <a:t>Are you sick and tired of manually mining and building things? </a:t>
            </a:r>
          </a:p>
          <a:p>
            <a:pPr lvl="0">
              <a:spcBef>
                <a:spcPts val="0"/>
              </a:spcBef>
              <a:buNone/>
            </a:pPr>
            <a:r>
              <a:rPr lang="en"/>
              <a:t>Would it be </a:t>
            </a:r>
            <a:r>
              <a:rPr lang="en"/>
              <a:t>awesome</a:t>
            </a:r>
            <a:r>
              <a:rPr lang="en"/>
              <a:t> to be free do to the fun things instead of boring </a:t>
            </a:r>
            <a:r>
              <a:rPr lang="en"/>
              <a:t>repetitive</a:t>
            </a:r>
            <a:r>
              <a:rPr lang="en"/>
              <a:t> tasks in Minecraft.</a:t>
            </a:r>
          </a:p>
          <a:p>
            <a:pPr lvl="0">
              <a:spcBef>
                <a:spcPts val="0"/>
              </a:spcBef>
              <a:buNone/>
            </a:pPr>
            <a:r>
              <a:rPr lang="en"/>
              <a:t>Does anyone have an example of a </a:t>
            </a:r>
            <a:r>
              <a:rPr lang="en"/>
              <a:t>boring repetitive task?   Well ComputerCraft is the solution for YOU! </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Before you can command your turtle to do your bidding we need to learn about Lua and some of the Turtle API Commands.</a:t>
            </a:r>
          </a:p>
          <a:p>
            <a:pPr lvl="0">
              <a:spcBef>
                <a:spcPts val="0"/>
              </a:spcBef>
              <a:buNone/>
            </a:pPr>
            <a:r>
              <a:rPr lang="en"/>
              <a:t>Next we will cover some of the most common Lua language features that we will use in our turtle program today and is not a complete list of lua commands.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why the best practice is not to use global variables and </a:t>
            </a:r>
            <a:r>
              <a:rPr lang="en"/>
              <a:t>instead</a:t>
            </a:r>
            <a:r>
              <a:rPr lang="en"/>
              <a:t> use local </a:t>
            </a:r>
            <a:r>
              <a:rPr lang="en"/>
              <a:t>variables.</a:t>
            </a:r>
          </a:p>
          <a:p>
            <a:pPr lvl="0">
              <a:spcBef>
                <a:spcPts val="0"/>
              </a:spcBef>
              <a:buNone/>
            </a:pPr>
            <a:r>
              <a:rPr lang="en"/>
              <a:t>Why is that bad? Unexpected values and bugs in your code.</a:t>
            </a:r>
          </a:p>
          <a:p>
            <a:pPr lvl="0">
              <a:spcBef>
                <a:spcPts val="0"/>
              </a:spcBef>
              <a:buNone/>
            </a:pPr>
            <a:r>
              <a:rPr lang="en"/>
              <a:t>Just assign a number, string, or boolean to a variable name of your choosing.</a:t>
            </a:r>
          </a:p>
          <a:p>
            <a:pPr lvl="0">
              <a:spcBef>
                <a:spcPts val="0"/>
              </a:spcBef>
              <a:buNone/>
            </a:pPr>
            <a:r>
              <a:t/>
            </a:r>
            <a:endParaRP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a:t>
            </a:r>
            <a:r>
              <a:rPr lang="en"/>
              <a:t>ocal variables are automatically garbage collected.</a:t>
            </a:r>
          </a:p>
          <a:p>
            <a:pPr lvl="0" rtl="0">
              <a:spcBef>
                <a:spcPts val="0"/>
              </a:spcBef>
              <a:buNone/>
            </a:pPr>
            <a:r>
              <a:rPr lang="en"/>
              <a:t>Otherwise they operate the same as global variables.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single line comment</a:t>
            </a:r>
          </a:p>
          <a:p>
            <a:pPr lvl="0">
              <a:spcBef>
                <a:spcPts val="0"/>
              </a:spcBef>
              <a:buNone/>
            </a:pPr>
            <a:r>
              <a:rPr lang="en"/>
              <a:t>Explain </a:t>
            </a:r>
            <a:r>
              <a:rPr lang="en"/>
              <a:t>multiple</a:t>
            </a:r>
            <a:r>
              <a:rPr lang="en"/>
              <a:t> line comment block</a:t>
            </a:r>
          </a:p>
          <a:p>
            <a:pPr lvl="0">
              <a:spcBef>
                <a:spcPts val="0"/>
              </a:spcBef>
              <a:buNone/>
            </a:pPr>
            <a:r>
              <a:rPr lang="en"/>
              <a:t>Why use one over the other?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Make sure to remember to use a double equal sign in the IF statement and why.</a:t>
            </a:r>
          </a:p>
          <a:p>
            <a:pPr lvl="0" rtl="0">
              <a:spcBef>
                <a:spcPts val="0"/>
              </a:spcBef>
              <a:buNone/>
            </a:pPr>
            <a:r>
              <a:rPr lang="en"/>
              <a:t>Talk about</a:t>
            </a:r>
            <a:r>
              <a:rPr lang="en"/>
              <a:t> ~= is not equal operator.</a:t>
            </a:r>
          </a:p>
          <a:p>
            <a:pPr lvl="0" rtl="0">
              <a:spcBef>
                <a:spcPts val="0"/>
              </a:spcBef>
              <a:buNone/>
            </a:pPr>
            <a:r>
              <a:rPr lang="en"/>
              <a:t>The then and End required. </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oracle.com/technetwork/java/javase/downloads/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technicpack.net/modpack/that-minecraft.1012241" TargetMode="External"/><Relationship Id="rId4" Type="http://schemas.openxmlformats.org/officeDocument/2006/relationships/hyperlink" Target="https://www.technicpack.net/downloa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technicpack.net/downloa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en.wikipedia.org/wiki/Lua_(programming_language)Turtle" TargetMode="External"/><Relationship Id="rId4" Type="http://schemas.openxmlformats.org/officeDocument/2006/relationships/hyperlink" Target="http://minecraft.net/en-us/" TargetMode="External"/><Relationship Id="rId10" Type="http://schemas.openxmlformats.org/officeDocument/2006/relationships/image" Target="../media/image9.png"/><Relationship Id="rId9" Type="http://schemas.openxmlformats.org/officeDocument/2006/relationships/hyperlink" Target="https://github.com/RebeccaVonRuden/ThatConference-2017" TargetMode="External"/><Relationship Id="rId5" Type="http://schemas.openxmlformats.org/officeDocument/2006/relationships/hyperlink" Target="http://www.computercraft.info/download/" TargetMode="External"/><Relationship Id="rId6" Type="http://schemas.openxmlformats.org/officeDocument/2006/relationships/hyperlink" Target="http://www.technicpack.net" TargetMode="External"/><Relationship Id="rId7" Type="http://schemas.openxmlformats.org/officeDocument/2006/relationships/hyperlink" Target="http://computercraft.info/wiki/Turtle_(API)" TargetMode="External"/><Relationship Id="rId8" Type="http://schemas.openxmlformats.org/officeDocument/2006/relationships/hyperlink" Target="https://pastebin.com/u/rvonrud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gif"/><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 </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 </a:t>
            </a:r>
          </a:p>
        </p:txBody>
      </p:sp>
      <p:pic>
        <p:nvPicPr>
          <p:cNvPr id="61" name="Shape 61"/>
          <p:cNvPicPr preferRelativeResize="0"/>
          <p:nvPr/>
        </p:nvPicPr>
        <p:blipFill rotWithShape="1">
          <a:blip r:embed="rId3">
            <a:alphaModFix/>
          </a:blip>
          <a:srcRect b="0" l="2865" r="0" t="0"/>
          <a:stretch/>
        </p:blipFill>
        <p:spPr>
          <a:xfrm>
            <a:off x="1231924" y="331387"/>
            <a:ext cx="6475376" cy="44807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 While Loop</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600"/>
              <a:t>While a condition is true continue do something</a:t>
            </a:r>
          </a:p>
          <a:p>
            <a:pPr lvl="0" rtl="0">
              <a:lnSpc>
                <a:spcPct val="135714"/>
              </a:lnSpc>
              <a:spcBef>
                <a:spcPts val="0"/>
              </a:spcBef>
              <a:spcAft>
                <a:spcPts val="0"/>
              </a:spcAft>
              <a:buNone/>
            </a:pPr>
            <a:r>
              <a:t/>
            </a:r>
            <a:endParaRPr sz="1600">
              <a:solidFill>
                <a:srgbClr val="C586C0"/>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while</a:t>
            </a:r>
            <a:r>
              <a:rPr lang="en" sz="1600">
                <a:solidFill>
                  <a:srgbClr val="D4D4D4"/>
                </a:solidFill>
                <a:latin typeface="Courier New"/>
                <a:ea typeface="Courier New"/>
                <a:cs typeface="Courier New"/>
                <a:sym typeface="Courier New"/>
              </a:rPr>
              <a:t> num &lt; </a:t>
            </a:r>
            <a:r>
              <a:rPr lang="en" sz="1600">
                <a:solidFill>
                  <a:srgbClr val="B5CEA8"/>
                </a:solidFill>
                <a:latin typeface="Courier New"/>
                <a:ea typeface="Courier New"/>
                <a:cs typeface="Courier New"/>
                <a:sym typeface="Courier New"/>
              </a:rPr>
              <a:t>50</a:t>
            </a: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do</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num = num + </a:t>
            </a:r>
            <a:r>
              <a:rPr lang="en" sz="1600">
                <a:solidFill>
                  <a:srgbClr val="B5CEA8"/>
                </a:solidFill>
                <a:latin typeface="Courier New"/>
                <a:ea typeface="Courier New"/>
                <a:cs typeface="Courier New"/>
                <a:sym typeface="Courier New"/>
              </a:rPr>
              <a:t>1</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lvl="0" rtl="0">
              <a:lnSpc>
                <a:spcPct val="135714"/>
              </a:lnSpc>
              <a:spcBef>
                <a:spcPts val="0"/>
              </a:spcBef>
              <a:spcAft>
                <a:spcPts val="0"/>
              </a:spcAft>
              <a:buNone/>
            </a:pPr>
            <a:r>
              <a:rPr lang="en" sz="1600">
                <a:solidFill>
                  <a:srgbClr val="DCDCAA"/>
                </a:solidFill>
                <a:latin typeface="Courier New"/>
                <a:ea typeface="Courier New"/>
                <a:cs typeface="Courier New"/>
                <a:sym typeface="Courier New"/>
              </a:rPr>
              <a:t>print</a:t>
            </a:r>
            <a:r>
              <a:rPr lang="en" sz="1600">
                <a:solidFill>
                  <a:srgbClr val="D4D4D4"/>
                </a:solidFill>
                <a:latin typeface="Courier New"/>
                <a:ea typeface="Courier New"/>
                <a:cs typeface="Courier New"/>
                <a:sym typeface="Courier New"/>
              </a:rPr>
              <a:t>(num)</a:t>
            </a:r>
          </a:p>
          <a:p>
            <a:pPr lvl="0" rtl="0">
              <a:lnSpc>
                <a:spcPct val="135714"/>
              </a:lnSpc>
              <a:spcBef>
                <a:spcPts val="0"/>
              </a:spcBef>
              <a:spcAft>
                <a:spcPts val="0"/>
              </a:spcAft>
              <a:buNone/>
            </a:pPr>
            <a:r>
              <a:t/>
            </a:r>
            <a:endParaRPr sz="1600">
              <a:solidFill>
                <a:srgbClr val="D4D4D4"/>
              </a:solidFill>
              <a:latin typeface="Courier New"/>
              <a:ea typeface="Courier New"/>
              <a:cs typeface="Courier New"/>
              <a:sym typeface="Courier New"/>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For loops</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600"/>
              <a:t>Used to repeat a section of code an exact number of times.</a:t>
            </a:r>
          </a:p>
          <a:p>
            <a:pPr lvl="0" rtl="0">
              <a:lnSpc>
                <a:spcPct val="135714"/>
              </a:lnSpc>
              <a:spcBef>
                <a:spcPts val="0"/>
              </a:spcBef>
              <a:spcAft>
                <a:spcPts val="0"/>
              </a:spcAft>
              <a:buNone/>
            </a:pPr>
            <a:r>
              <a:t/>
            </a:r>
            <a:endParaRPr sz="1600">
              <a:solidFill>
                <a:srgbClr val="C586C0"/>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for</a:t>
            </a:r>
            <a:r>
              <a:rPr lang="en" sz="1600">
                <a:solidFill>
                  <a:srgbClr val="D4D4D4"/>
                </a:solidFill>
                <a:latin typeface="Courier New"/>
                <a:ea typeface="Courier New"/>
                <a:cs typeface="Courier New"/>
                <a:sym typeface="Courier New"/>
              </a:rPr>
              <a:t> i = </a:t>
            </a:r>
            <a:r>
              <a:rPr lang="en" sz="1600">
                <a:solidFill>
                  <a:srgbClr val="B5CEA8"/>
                </a:solidFill>
                <a:latin typeface="Courier New"/>
                <a:ea typeface="Courier New"/>
                <a:cs typeface="Courier New"/>
                <a:sym typeface="Courier New"/>
              </a:rPr>
              <a:t>1</a:t>
            </a:r>
            <a:r>
              <a:rPr lang="en" sz="1600">
                <a:solidFill>
                  <a:srgbClr val="D4D4D4"/>
                </a:solidFill>
                <a:latin typeface="Courier New"/>
                <a:ea typeface="Courier New"/>
                <a:cs typeface="Courier New"/>
                <a:sym typeface="Courier New"/>
              </a:rPr>
              <a:t>, </a:t>
            </a:r>
            <a:r>
              <a:rPr lang="en" sz="1600">
                <a:solidFill>
                  <a:srgbClr val="B5CEA8"/>
                </a:solidFill>
                <a:latin typeface="Courier New"/>
                <a:ea typeface="Courier New"/>
                <a:cs typeface="Courier New"/>
                <a:sym typeface="Courier New"/>
              </a:rPr>
              <a:t>4</a:t>
            </a: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do</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build_block_wall</a:t>
            </a:r>
            <a:r>
              <a:rPr lang="en" sz="1600">
                <a:solidFill>
                  <a:srgbClr val="D4D4D4"/>
                </a:solidFill>
                <a:latin typeface="Courier New"/>
                <a:ea typeface="Courier New"/>
                <a:cs typeface="Courier New"/>
                <a:sym typeface="Courier New"/>
              </a:rPr>
              <a:t>(wall_length)</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turtle.</a:t>
            </a:r>
            <a:r>
              <a:rPr lang="en" sz="1600">
                <a:solidFill>
                  <a:srgbClr val="DCDCAA"/>
                </a:solidFill>
                <a:latin typeface="Courier New"/>
                <a:ea typeface="Courier New"/>
                <a:cs typeface="Courier New"/>
                <a:sym typeface="Courier New"/>
              </a:rPr>
              <a:t>turnLeft</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lvl="0">
              <a:spcBef>
                <a:spcPts val="0"/>
              </a:spcBef>
              <a:buNone/>
            </a:pPr>
            <a:r>
              <a:t/>
            </a:r>
            <a:endParaRP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Arrays</a:t>
            </a:r>
          </a:p>
        </p:txBody>
      </p:sp>
      <p:sp>
        <p:nvSpPr>
          <p:cNvPr id="132" name="Shape 13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600"/>
              <a:t>A data structure that contains a group of items. In lua all arrays starting index is the value 1 instead of a starting index of 0 like a lot of other programing languages.</a:t>
            </a:r>
          </a:p>
          <a:p>
            <a:pPr lvl="0" rtl="0">
              <a:lnSpc>
                <a:spcPct val="135714"/>
              </a:lnSpc>
              <a:spcBef>
                <a:spcPts val="0"/>
              </a:spcBef>
              <a:spcAft>
                <a:spcPts val="0"/>
              </a:spcAft>
              <a:buNone/>
            </a:pPr>
            <a:r>
              <a:t/>
            </a:r>
            <a:endParaRPr sz="1600">
              <a:solidFill>
                <a:srgbClr val="D4D4D4"/>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a={} </a:t>
            </a:r>
            <a:r>
              <a:rPr lang="en" sz="1600">
                <a:solidFill>
                  <a:srgbClr val="608B4E"/>
                </a:solidFill>
                <a:latin typeface="Courier New"/>
                <a:ea typeface="Courier New"/>
                <a:cs typeface="Courier New"/>
                <a:sym typeface="Courier New"/>
              </a:rPr>
              <a:t>--new array</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for</a:t>
            </a:r>
            <a:r>
              <a:rPr lang="en" sz="1600">
                <a:solidFill>
                  <a:srgbClr val="D4D4D4"/>
                </a:solidFill>
                <a:latin typeface="Courier New"/>
                <a:ea typeface="Courier New"/>
                <a:cs typeface="Courier New"/>
                <a:sym typeface="Courier New"/>
              </a:rPr>
              <a:t> i=</a:t>
            </a:r>
            <a:r>
              <a:rPr lang="en" sz="1600">
                <a:solidFill>
                  <a:srgbClr val="B5CEA8"/>
                </a:solidFill>
                <a:latin typeface="Courier New"/>
                <a:ea typeface="Courier New"/>
                <a:cs typeface="Courier New"/>
                <a:sym typeface="Courier New"/>
              </a:rPr>
              <a:t>1</a:t>
            </a:r>
            <a:r>
              <a:rPr lang="en" sz="1600">
                <a:solidFill>
                  <a:srgbClr val="D4D4D4"/>
                </a:solidFill>
                <a:latin typeface="Courier New"/>
                <a:ea typeface="Courier New"/>
                <a:cs typeface="Courier New"/>
                <a:sym typeface="Courier New"/>
              </a:rPr>
              <a:t>, </a:t>
            </a:r>
            <a:r>
              <a:rPr lang="en" sz="1600">
                <a:solidFill>
                  <a:srgbClr val="B5CEA8"/>
                </a:solidFill>
                <a:latin typeface="Courier New"/>
                <a:ea typeface="Courier New"/>
                <a:cs typeface="Courier New"/>
                <a:sym typeface="Courier New"/>
              </a:rPr>
              <a:t>1000</a:t>
            </a: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do</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a[i] = </a:t>
            </a:r>
            <a:r>
              <a:rPr lang="en" sz="1600">
                <a:solidFill>
                  <a:srgbClr val="B5CEA8"/>
                </a:solidFill>
                <a:latin typeface="Courier New"/>
                <a:ea typeface="Courier New"/>
                <a:cs typeface="Courier New"/>
                <a:sym typeface="Courier New"/>
              </a:rPr>
              <a:t>0</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sets all values in the array to 0</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lvl="0" rtl="0">
              <a:spcBef>
                <a:spcPts val="0"/>
              </a:spcBef>
              <a:buNone/>
            </a:pPr>
            <a:r>
              <a:rPr lang="en"/>
              <a:t> </a:t>
            </a:r>
            <a:br>
              <a:rPr lang="en"/>
            </a:br>
            <a:r>
              <a:rPr lang="en"/>
              <a:t>	          (Arrays also start with the value </a:t>
            </a:r>
            <a:r>
              <a:rPr lang="en">
                <a:solidFill>
                  <a:srgbClr val="000000"/>
                </a:solidFill>
                <a:highlight>
                  <a:srgbClr val="FFFF00"/>
                </a:highlight>
              </a:rPr>
              <a:t>1</a:t>
            </a:r>
            <a:r>
              <a:rPr lang="en"/>
              <a:t> instead of 0)</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Functions</a:t>
            </a:r>
          </a:p>
        </p:txBody>
      </p:sp>
      <p:sp>
        <p:nvSpPr>
          <p:cNvPr id="138" name="Shape 138"/>
          <p:cNvSpPr txBox="1"/>
          <p:nvPr>
            <p:ph idx="1" type="body"/>
          </p:nvPr>
        </p:nvSpPr>
        <p:spPr>
          <a:xfrm>
            <a:off x="311700" y="1152475"/>
            <a:ext cx="8520600" cy="3813300"/>
          </a:xfrm>
          <a:prstGeom prst="rect">
            <a:avLst/>
          </a:prstGeom>
          <a:ln>
            <a:noFill/>
          </a:ln>
        </p:spPr>
        <p:txBody>
          <a:bodyPr anchorCtr="0" anchor="t" bIns="91425" lIns="91425" rIns="91425" tIns="91425">
            <a:noAutofit/>
          </a:bodyPr>
          <a:lstStyle/>
          <a:p>
            <a:pPr lvl="0">
              <a:spcBef>
                <a:spcPts val="0"/>
              </a:spcBef>
              <a:buNone/>
            </a:pPr>
            <a:r>
              <a:rPr lang="en" sz="1600"/>
              <a:t>Functions are self contained lines of code that can be called many times.</a:t>
            </a:r>
          </a:p>
          <a:p>
            <a:pPr lvl="0">
              <a:spcBef>
                <a:spcPts val="0"/>
              </a:spcBef>
              <a:buNone/>
            </a:pPr>
            <a:r>
              <a:rPr lang="en" sz="1600">
                <a:solidFill>
                  <a:srgbClr val="C586C0"/>
                </a:solidFill>
                <a:latin typeface="Courier New"/>
                <a:ea typeface="Courier New"/>
                <a:cs typeface="Courier New"/>
                <a:sym typeface="Courier New"/>
              </a:rPr>
              <a:t>function</a:t>
            </a:r>
            <a:r>
              <a:rPr lang="en" sz="1600">
                <a:solidFill>
                  <a:srgbClr val="DCDCAA"/>
                </a:solidFill>
                <a:latin typeface="Courier New"/>
                <a:ea typeface="Courier New"/>
                <a:cs typeface="Courier New"/>
                <a:sym typeface="Courier New"/>
              </a:rPr>
              <a:t> place_block_down</a:t>
            </a:r>
            <a:r>
              <a:rPr lang="en" sz="1600">
                <a:solidFill>
                  <a:srgbClr val="D4D4D4"/>
                </a:solidFill>
                <a:latin typeface="Courier New"/>
                <a:ea typeface="Courier New"/>
                <a:cs typeface="Courier New"/>
                <a:sym typeface="Courier New"/>
              </a:rPr>
              <a:t>(inventory_name)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inventory_slot = </a:t>
            </a:r>
            <a:r>
              <a:rPr lang="en" sz="1600">
                <a:solidFill>
                  <a:srgbClr val="DCDCAA"/>
                </a:solidFill>
                <a:latin typeface="Courier New"/>
                <a:ea typeface="Courier New"/>
                <a:cs typeface="Courier New"/>
                <a:sym typeface="Courier New"/>
              </a:rPr>
              <a:t>find_block_slot</a:t>
            </a:r>
            <a:r>
              <a:rPr lang="en" sz="1600">
                <a:solidFill>
                  <a:srgbClr val="D4D4D4"/>
                </a:solidFill>
                <a:latin typeface="Courier New"/>
                <a:ea typeface="Courier New"/>
                <a:cs typeface="Courier New"/>
                <a:sym typeface="Courier New"/>
              </a:rPr>
              <a:t>(inventory_name)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turtle.</a:t>
            </a:r>
            <a:r>
              <a:rPr lang="en" sz="1600">
                <a:solidFill>
                  <a:srgbClr val="DCDCAA"/>
                </a:solidFill>
                <a:latin typeface="Courier New"/>
                <a:ea typeface="Courier New"/>
                <a:cs typeface="Courier New"/>
                <a:sym typeface="Courier New"/>
              </a:rPr>
              <a:t>select</a:t>
            </a:r>
            <a:r>
              <a:rPr lang="en" sz="1600">
                <a:solidFill>
                  <a:srgbClr val="D4D4D4"/>
                </a:solidFill>
                <a:latin typeface="Courier New"/>
                <a:ea typeface="Courier New"/>
                <a:cs typeface="Courier New"/>
                <a:sym typeface="Courier New"/>
              </a:rPr>
              <a:t>(inventory_slot)</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turtle.</a:t>
            </a:r>
            <a:r>
              <a:rPr lang="en" sz="1600">
                <a:solidFill>
                  <a:srgbClr val="DCDCAA"/>
                </a:solidFill>
                <a:latin typeface="Courier New"/>
                <a:ea typeface="Courier New"/>
                <a:cs typeface="Courier New"/>
                <a:sym typeface="Courier New"/>
              </a:rPr>
              <a:t>placeDown</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return</a:t>
            </a:r>
            <a:r>
              <a:rPr lang="en" sz="1600">
                <a:solidFill>
                  <a:srgbClr val="D4D4D4"/>
                </a:solidFill>
                <a:latin typeface="Courier New"/>
                <a:ea typeface="Courier New"/>
                <a:cs typeface="Courier New"/>
                <a:sym typeface="Courier New"/>
              </a:rPr>
              <a:t> </a:t>
            </a:r>
            <a:r>
              <a:rPr lang="en" sz="1600">
                <a:solidFill>
                  <a:srgbClr val="569CD6"/>
                </a:solidFill>
                <a:latin typeface="Courier New"/>
                <a:ea typeface="Courier New"/>
                <a:cs typeface="Courier New"/>
                <a:sym typeface="Courier New"/>
              </a:rPr>
              <a:t>true</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lvl="0" rtl="0">
              <a:lnSpc>
                <a:spcPct val="135714"/>
              </a:lnSpc>
              <a:spcBef>
                <a:spcPts val="0"/>
              </a:spcBef>
              <a:spcAft>
                <a:spcPts val="0"/>
              </a:spcAft>
              <a:buNone/>
            </a:pPr>
            <a:r>
              <a:t/>
            </a:r>
            <a:endParaRPr sz="1600">
              <a:solidFill>
                <a:srgbClr val="C586C0"/>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DCDCAA"/>
                </a:solidFill>
                <a:latin typeface="Courier New"/>
                <a:ea typeface="Courier New"/>
                <a:cs typeface="Courier New"/>
                <a:sym typeface="Courier New"/>
              </a:rPr>
              <a:t>place_block_down</a:t>
            </a:r>
            <a:r>
              <a:rPr lang="en" sz="1600">
                <a:solidFill>
                  <a:srgbClr val="D4D4D4"/>
                </a:solidFill>
                <a:latin typeface="Courier New"/>
                <a:ea typeface="Courier New"/>
                <a:cs typeface="Courier New"/>
                <a:sym typeface="Courier New"/>
              </a:rPr>
              <a:t>(</a:t>
            </a:r>
            <a:r>
              <a:rPr lang="en" sz="1600">
                <a:solidFill>
                  <a:srgbClr val="CE9178"/>
                </a:solidFill>
                <a:latin typeface="Courier New"/>
                <a:ea typeface="Courier New"/>
                <a:cs typeface="Courier New"/>
                <a:sym typeface="Courier New"/>
              </a:rPr>
              <a:t>"minecraft:planks"</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DCDCAA"/>
                </a:solidFill>
                <a:latin typeface="Courier New"/>
                <a:ea typeface="Courier New"/>
                <a:cs typeface="Courier New"/>
                <a:sym typeface="Courier New"/>
              </a:rPr>
              <a:t>place_block_down</a:t>
            </a:r>
            <a:r>
              <a:rPr lang="en" sz="1600">
                <a:solidFill>
                  <a:srgbClr val="D4D4D4"/>
                </a:solidFill>
                <a:latin typeface="Courier New"/>
                <a:ea typeface="Courier New"/>
                <a:cs typeface="Courier New"/>
                <a:sym typeface="Courier New"/>
              </a:rPr>
              <a:t>(</a:t>
            </a:r>
            <a:r>
              <a:rPr lang="en" sz="1600">
                <a:solidFill>
                  <a:srgbClr val="CE9178"/>
                </a:solidFill>
                <a:latin typeface="Courier New"/>
                <a:ea typeface="Courier New"/>
                <a:cs typeface="Courier New"/>
                <a:sym typeface="Courier New"/>
              </a:rPr>
              <a:t>"minecraft:glass"</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t/>
            </a:r>
            <a:endParaRPr sz="1600">
              <a:solidFill>
                <a:srgbClr val="C586C0"/>
              </a:solidFill>
              <a:latin typeface="Courier New"/>
              <a:ea typeface="Courier New"/>
              <a:cs typeface="Courier New"/>
              <a:sym typeface="Courier New"/>
            </a:endParaRPr>
          </a:p>
          <a:p>
            <a:pPr lvl="0">
              <a:spcBef>
                <a:spcPts val="0"/>
              </a:spcBef>
              <a:buNone/>
            </a:pPr>
            <a:r>
              <a:t/>
            </a:r>
            <a:endParaRPr b="1"/>
          </a:p>
          <a:p>
            <a:pPr lvl="0">
              <a:spcBef>
                <a:spcPts val="0"/>
              </a:spcBef>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 </a:t>
            </a:r>
          </a:p>
        </p:txBody>
      </p:sp>
      <p:pic>
        <p:nvPicPr>
          <p:cNvPr id="144" name="Shape 144"/>
          <p:cNvPicPr preferRelativeResize="0"/>
          <p:nvPr/>
        </p:nvPicPr>
        <p:blipFill>
          <a:blip r:embed="rId3">
            <a:alphaModFix/>
          </a:blip>
          <a:stretch>
            <a:fillRect/>
          </a:stretch>
        </p:blipFill>
        <p:spPr>
          <a:xfrm>
            <a:off x="1291850" y="445025"/>
            <a:ext cx="5901874" cy="4319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Turtle API Movement Commands </a:t>
            </a:r>
          </a:p>
        </p:txBody>
      </p:sp>
      <p:sp>
        <p:nvSpPr>
          <p:cNvPr id="150" name="Shape 150"/>
          <p:cNvSpPr txBox="1"/>
          <p:nvPr>
            <p:ph idx="1" type="body"/>
          </p:nvPr>
        </p:nvSpPr>
        <p:spPr>
          <a:xfrm>
            <a:off x="311700" y="1164800"/>
            <a:ext cx="8520600" cy="3416400"/>
          </a:xfrm>
          <a:prstGeom prst="rect">
            <a:avLst/>
          </a:prstGeom>
        </p:spPr>
        <p:txBody>
          <a:bodyPr anchorCtr="0" anchor="t" bIns="91425" lIns="91425" rIns="91425" tIns="91425">
            <a:noAutofit/>
          </a:bodyPr>
          <a:lstStyle/>
          <a:p>
            <a:pPr lvl="0">
              <a:spcBef>
                <a:spcPts val="0"/>
              </a:spcBef>
              <a:buNone/>
            </a:pPr>
            <a:r>
              <a:rPr lang="en" sz="1600"/>
              <a:t>Commands the turtle will execute.</a:t>
            </a:r>
          </a:p>
          <a:p>
            <a:pPr lvl="0" rtl="0">
              <a:lnSpc>
                <a:spcPct val="135714"/>
              </a:lnSpc>
              <a:spcBef>
                <a:spcPts val="0"/>
              </a:spcBef>
              <a:spcAft>
                <a:spcPts val="0"/>
              </a:spcAft>
              <a:buNone/>
            </a:pPr>
            <a:r>
              <a:t/>
            </a:r>
            <a:endParaRPr sz="1600">
              <a:solidFill>
                <a:srgbClr val="D4D4D4"/>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forward</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tells the turtle to move  forward.</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up</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tells the turtle to move up</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down</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tells the turtle to move down</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turnLeft</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tells the turtle to turn left</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turnRight</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tells the turtle to turn right</a:t>
            </a:r>
          </a:p>
          <a:p>
            <a:pPr lvl="0" rtl="0">
              <a:lnSpc>
                <a:spcPct val="135714"/>
              </a:lnSpc>
              <a:spcBef>
                <a:spcPts val="0"/>
              </a:spcBef>
              <a:spcAft>
                <a:spcPts val="0"/>
              </a:spcAft>
              <a:buNone/>
            </a:pPr>
            <a:r>
              <a:t/>
            </a:r>
            <a:endParaRPr sz="1600">
              <a:solidFill>
                <a:srgbClr val="608B4E"/>
              </a:solidFill>
              <a:latin typeface="Courier New"/>
              <a:ea typeface="Courier New"/>
              <a:cs typeface="Courier New"/>
              <a:sym typeface="Courier New"/>
            </a:endParaRPr>
          </a:p>
          <a:p>
            <a:pPr lvl="0" rtl="0">
              <a:lnSpc>
                <a:spcPct val="100000"/>
              </a:lnSpc>
              <a:spcBef>
                <a:spcPts val="0"/>
              </a:spcBef>
              <a:spcAft>
                <a:spcPts val="0"/>
              </a:spcAft>
              <a:buNone/>
            </a:pPr>
            <a:r>
              <a:rPr lang="en" sz="3000">
                <a:solidFill>
                  <a:schemeClr val="dk1"/>
                </a:solidFill>
                <a:latin typeface="Oswald"/>
                <a:ea typeface="Oswald"/>
                <a:cs typeface="Oswald"/>
                <a:sym typeface="Oswald"/>
              </a:rPr>
              <a:t>              (Just what we need, there are more)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Turtle API Inventory Commands</a:t>
            </a:r>
          </a:p>
        </p:txBody>
      </p:sp>
      <p:sp>
        <p:nvSpPr>
          <p:cNvPr id="156" name="Shape 15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600"/>
              <a:t>Commands the turtle will execute.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getItemDetail</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gets an item's number detail</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select</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selects slot number 1 - 16</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refuel</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refuels the turtle (uses lava buckets and coal)</a:t>
            </a:r>
          </a:p>
          <a:p>
            <a:pPr lvl="0" rtl="0">
              <a:lnSpc>
                <a:spcPct val="135714"/>
              </a:lnSpc>
              <a:spcBef>
                <a:spcPts val="0"/>
              </a:spcBef>
              <a:spcAft>
                <a:spcPts val="0"/>
              </a:spcAft>
              <a:buNone/>
            </a:pPr>
            <a:r>
              <a:t/>
            </a:r>
            <a:endParaRPr sz="1600">
              <a:solidFill>
                <a:srgbClr val="608B4E"/>
              </a:solidFill>
              <a:latin typeface="Courier New"/>
              <a:ea typeface="Courier New"/>
              <a:cs typeface="Courier New"/>
              <a:sym typeface="Courier New"/>
            </a:endParaRPr>
          </a:p>
          <a:p>
            <a:pPr lvl="0" rtl="0">
              <a:lnSpc>
                <a:spcPct val="100000"/>
              </a:lnSpc>
              <a:spcBef>
                <a:spcPts val="0"/>
              </a:spcBef>
              <a:spcAft>
                <a:spcPts val="0"/>
              </a:spcAft>
              <a:buNone/>
            </a:pPr>
            <a:r>
              <a:rPr lang="en" sz="3000">
                <a:solidFill>
                  <a:schemeClr val="dk1"/>
                </a:solidFill>
                <a:latin typeface="Oswald"/>
                <a:ea typeface="Oswald"/>
                <a:cs typeface="Oswald"/>
                <a:sym typeface="Oswald"/>
              </a:rPr>
              <a:t>                (Just what we need, there are more)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Turtle API Action Commands</a:t>
            </a:r>
          </a:p>
        </p:txBody>
      </p:sp>
      <p:sp>
        <p:nvSpPr>
          <p:cNvPr id="162" name="Shape 1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600"/>
              <a:t>Commands the turtle will execute.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placeDown</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places block below turtle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place</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places block in front of turtle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dig</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digs the block and puts it in the inventory</a:t>
            </a:r>
          </a:p>
          <a:p>
            <a:pPr lvl="0" rtl="0">
              <a:lnSpc>
                <a:spcPct val="135714"/>
              </a:lnSpc>
              <a:spcBef>
                <a:spcPts val="0"/>
              </a:spcBef>
              <a:spcAft>
                <a:spcPts val="0"/>
              </a:spcAft>
              <a:buNone/>
            </a:pPr>
            <a:r>
              <a:t/>
            </a:r>
            <a:endParaRPr sz="1600">
              <a:solidFill>
                <a:srgbClr val="608B4E"/>
              </a:solidFill>
              <a:latin typeface="Courier New"/>
              <a:ea typeface="Courier New"/>
              <a:cs typeface="Courier New"/>
              <a:sym typeface="Courier New"/>
            </a:endParaRPr>
          </a:p>
          <a:p>
            <a:pPr lvl="0" rtl="0">
              <a:lnSpc>
                <a:spcPct val="135714"/>
              </a:lnSpc>
              <a:spcBef>
                <a:spcPts val="0"/>
              </a:spcBef>
              <a:spcAft>
                <a:spcPts val="0"/>
              </a:spcAft>
              <a:buNone/>
            </a:pPr>
            <a:r>
              <a:t/>
            </a:r>
            <a:endParaRPr sz="1050">
              <a:solidFill>
                <a:srgbClr val="608B4E"/>
              </a:solidFill>
              <a:highlight>
                <a:srgbClr val="1E1E1E"/>
              </a:highlight>
              <a:latin typeface="Courier New"/>
              <a:ea typeface="Courier New"/>
              <a:cs typeface="Courier New"/>
              <a:sym typeface="Courier New"/>
            </a:endParaRPr>
          </a:p>
          <a:p>
            <a:pPr lvl="0" rtl="0">
              <a:lnSpc>
                <a:spcPct val="100000"/>
              </a:lnSpc>
              <a:spcBef>
                <a:spcPts val="0"/>
              </a:spcBef>
              <a:spcAft>
                <a:spcPts val="0"/>
              </a:spcAft>
              <a:buNone/>
            </a:pPr>
            <a:r>
              <a:rPr lang="en"/>
              <a:t>                         </a:t>
            </a:r>
            <a:r>
              <a:rPr lang="en" sz="3000">
                <a:solidFill>
                  <a:schemeClr val="dk1"/>
                </a:solidFill>
                <a:latin typeface="Oswald"/>
                <a:ea typeface="Oswald"/>
                <a:cs typeface="Oswald"/>
                <a:sym typeface="Oswald"/>
              </a:rPr>
              <a:t>(Just what we need, there are more)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Turtle API Passing In Arguments to Your Program</a:t>
            </a:r>
          </a:p>
        </p:txBody>
      </p:sp>
      <p:sp>
        <p:nvSpPr>
          <p:cNvPr id="168" name="Shape 1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function</a:t>
            </a:r>
            <a:r>
              <a:rPr lang="en" sz="1600">
                <a:solidFill>
                  <a:srgbClr val="DCDCAA"/>
                </a:solidFill>
                <a:latin typeface="Courier New"/>
                <a:ea typeface="Courier New"/>
                <a:cs typeface="Courier New"/>
                <a:sym typeface="Courier New"/>
              </a:rPr>
              <a:t> main</a:t>
            </a:r>
            <a:r>
              <a:rPr lang="en" sz="1600">
                <a:solidFill>
                  <a:srgbClr val="D4D4D4"/>
                </a:solidFill>
                <a:latin typeface="Courier New"/>
                <a:ea typeface="Courier New"/>
                <a:cs typeface="Courier New"/>
                <a:sym typeface="Courier New"/>
              </a:rPr>
              <a:t>(</a:t>
            </a:r>
            <a:r>
              <a:rPr lang="en" sz="1600">
                <a:solidFill>
                  <a:srgbClr val="9CDCFE"/>
                </a:solidFill>
                <a:latin typeface="Courier New"/>
                <a:ea typeface="Courier New"/>
                <a:cs typeface="Courier New"/>
                <a:sym typeface="Courier New"/>
              </a:rPr>
              <a:t>number_of_stories</a:t>
            </a:r>
            <a:r>
              <a:rPr lang="en" sz="1600">
                <a:solidFill>
                  <a:srgbClr val="D4D4D4"/>
                </a:solidFill>
                <a:latin typeface="Courier New"/>
                <a:ea typeface="Courier New"/>
                <a:cs typeface="Courier New"/>
                <a:sym typeface="Courier New"/>
              </a:rPr>
              <a:t>,</a:t>
            </a:r>
            <a:r>
              <a:rPr lang="en" sz="1600">
                <a:solidFill>
                  <a:srgbClr val="9CDCFE"/>
                </a:solidFill>
                <a:latin typeface="Courier New"/>
                <a:ea typeface="Courier New"/>
                <a:cs typeface="Courier New"/>
                <a:sym typeface="Courier New"/>
              </a:rPr>
              <a:t>wall_length</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validate_arguments</a:t>
            </a:r>
            <a:r>
              <a:rPr lang="en" sz="1600">
                <a:solidFill>
                  <a:srgbClr val="D4D4D4"/>
                </a:solidFill>
                <a:latin typeface="Courier New"/>
                <a:ea typeface="Courier New"/>
                <a:cs typeface="Courier New"/>
                <a:sym typeface="Courier New"/>
              </a:rPr>
              <a:t>(number_of_stories,wall_length)</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build_stories</a:t>
            </a:r>
            <a:r>
              <a:rPr lang="en" sz="1600">
                <a:solidFill>
                  <a:srgbClr val="D4D4D4"/>
                </a:solidFill>
                <a:latin typeface="Courier New"/>
                <a:ea typeface="Courier New"/>
                <a:cs typeface="Courier New"/>
                <a:sym typeface="Courier New"/>
              </a:rPr>
              <a:t>(number_of_stories, wall_length)</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build_roof</a:t>
            </a:r>
            <a:r>
              <a:rPr lang="en" sz="1600">
                <a:solidFill>
                  <a:srgbClr val="D4D4D4"/>
                </a:solidFill>
                <a:latin typeface="Courier New"/>
                <a:ea typeface="Courier New"/>
                <a:cs typeface="Courier New"/>
                <a:sym typeface="Courier New"/>
              </a:rPr>
              <a:t>(wall_length)</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install_door</a:t>
            </a:r>
            <a:r>
              <a:rPr lang="en" sz="1600">
                <a:solidFill>
                  <a:srgbClr val="D4D4D4"/>
                </a:solidFill>
                <a:latin typeface="Courier New"/>
                <a:ea typeface="Courier New"/>
                <a:cs typeface="Courier New"/>
                <a:sym typeface="Courier New"/>
              </a:rPr>
              <a:t>(number_of_stories)</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install_window</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lvl="0" rtl="0">
              <a:lnSpc>
                <a:spcPct val="135714"/>
              </a:lnSpc>
              <a:spcBef>
                <a:spcPts val="0"/>
              </a:spcBef>
              <a:spcAft>
                <a:spcPts val="0"/>
              </a:spcAft>
              <a:buNone/>
            </a:pPr>
            <a:r>
              <a:t/>
            </a:r>
            <a:endParaRPr sz="1600">
              <a:solidFill>
                <a:srgbClr val="C586C0"/>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000000"/>
                </a:solidFill>
                <a:highlight>
                  <a:srgbClr val="FFFF00"/>
                </a:highlight>
                <a:latin typeface="Courier New"/>
                <a:ea typeface="Courier New"/>
                <a:cs typeface="Courier New"/>
                <a:sym typeface="Courier New"/>
              </a:rPr>
              <a:t>local args = { ... }</a:t>
            </a:r>
          </a:p>
          <a:p>
            <a:pPr lvl="0" rtl="0">
              <a:lnSpc>
                <a:spcPct val="135714"/>
              </a:lnSpc>
              <a:spcBef>
                <a:spcPts val="0"/>
              </a:spcBef>
              <a:spcAft>
                <a:spcPts val="0"/>
              </a:spcAft>
              <a:buNone/>
            </a:pPr>
            <a:r>
              <a:rPr lang="en" sz="1600">
                <a:solidFill>
                  <a:srgbClr val="000000"/>
                </a:solidFill>
                <a:highlight>
                  <a:srgbClr val="FFFF00"/>
                </a:highlight>
                <a:latin typeface="Courier New"/>
                <a:ea typeface="Courier New"/>
                <a:cs typeface="Courier New"/>
                <a:sym typeface="Courier New"/>
              </a:rPr>
              <a:t>main(args[1],args[2])</a:t>
            </a:r>
          </a:p>
          <a:p>
            <a:pPr lvl="0">
              <a:spcBef>
                <a:spcPts val="0"/>
              </a:spcBef>
              <a:buNone/>
            </a:pPr>
            <a:r>
              <a:t/>
            </a:r>
            <a:endParaRP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Minecraft, Minecraft Mods, Tools</a:t>
            </a:r>
          </a:p>
        </p:txBody>
      </p:sp>
      <p:sp>
        <p:nvSpPr>
          <p:cNvPr id="174" name="Shape 1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600"/>
              <a:t>Minecraft : minecraft.net</a:t>
            </a:r>
            <a:br>
              <a:rPr lang="en" sz="1600"/>
            </a:br>
            <a:r>
              <a:rPr lang="en" sz="1400">
                <a:solidFill>
                  <a:srgbClr val="608B4E"/>
                </a:solidFill>
                <a:latin typeface="Courier New"/>
                <a:ea typeface="Courier New"/>
                <a:cs typeface="Courier New"/>
                <a:sym typeface="Courier New"/>
              </a:rPr>
              <a:t>-- You will need minecraft to create your own that cabin</a:t>
            </a:r>
            <a:br>
              <a:rPr lang="en" sz="1400">
                <a:solidFill>
                  <a:srgbClr val="608B4E"/>
                </a:solidFill>
                <a:latin typeface="Courier New"/>
                <a:ea typeface="Courier New"/>
                <a:cs typeface="Courier New"/>
                <a:sym typeface="Courier New"/>
              </a:rPr>
            </a:br>
            <a:br>
              <a:rPr lang="en" sz="1400">
                <a:solidFill>
                  <a:srgbClr val="608B4E"/>
                </a:solidFill>
                <a:latin typeface="Courier New"/>
                <a:ea typeface="Courier New"/>
                <a:cs typeface="Courier New"/>
                <a:sym typeface="Courier New"/>
              </a:rPr>
            </a:br>
            <a:r>
              <a:rPr lang="en" sz="1600"/>
              <a:t>Technicpack  : is a platform where you can create and share minecraft mods in minutes</a:t>
            </a:r>
            <a:br>
              <a:rPr lang="en" sz="1600"/>
            </a:br>
            <a:r>
              <a:rPr lang="en" sz="1600"/>
              <a:t>Pastebin : </a:t>
            </a:r>
            <a:r>
              <a:rPr lang="en" sz="1600"/>
              <a:t>is recommended to edit your Lua programs </a:t>
            </a:r>
            <a:br>
              <a:rPr lang="en" sz="1600"/>
            </a:br>
            <a:r>
              <a:rPr lang="en" sz="1400">
                <a:solidFill>
                  <a:srgbClr val="608B4E"/>
                </a:solidFill>
                <a:latin typeface="Courier New"/>
                <a:ea typeface="Courier New"/>
                <a:cs typeface="Courier New"/>
                <a:sym typeface="Courier New"/>
              </a:rPr>
              <a:t>-- Computercraft has built in integration with pastebin</a:t>
            </a:r>
            <a:br>
              <a:rPr lang="en" sz="1400">
                <a:solidFill>
                  <a:srgbClr val="608B4E"/>
                </a:solidFill>
                <a:latin typeface="Courier New"/>
                <a:ea typeface="Courier New"/>
                <a:cs typeface="Courier New"/>
                <a:sym typeface="Courier New"/>
              </a:rPr>
            </a:br>
            <a:r>
              <a:rPr lang="en" sz="1400">
                <a:solidFill>
                  <a:srgbClr val="608B4E"/>
                </a:solidFill>
                <a:latin typeface="Courier New"/>
                <a:ea typeface="Courier New"/>
                <a:cs typeface="Courier New"/>
                <a:sym typeface="Courier New"/>
              </a:rPr>
              <a:t>-- </a:t>
            </a:r>
            <a:r>
              <a:rPr lang="en" sz="1400">
                <a:solidFill>
                  <a:srgbClr val="000000"/>
                </a:solidFill>
                <a:highlight>
                  <a:srgbClr val="FFFF00"/>
                </a:highlight>
                <a:latin typeface="Courier New"/>
                <a:ea typeface="Courier New"/>
                <a:cs typeface="Courier New"/>
                <a:sym typeface="Courier New"/>
              </a:rPr>
              <a:t>pastebin get dzwc8Vu0 buildCabin</a:t>
            </a:r>
          </a:p>
          <a:p>
            <a:pPr lvl="0">
              <a:spcBef>
                <a:spcPts val="0"/>
              </a:spcBef>
              <a:buNone/>
            </a:pPr>
            <a:r>
              <a:rPr lang="en"/>
              <a:t>Visual Studio Code : is an option to edit your Lua programs, still need Pastebin.</a:t>
            </a:r>
            <a:br>
              <a:rPr lang="en"/>
            </a:br>
            <a:r>
              <a:rPr lang="en"/>
              <a:t>Java JDK to increase the amout of memory minecraft java program is allowed to use: </a:t>
            </a:r>
            <a:r>
              <a:rPr lang="en" u="sng">
                <a:solidFill>
                  <a:schemeClr val="hlink"/>
                </a:solidFill>
                <a:hlinkClick r:id="rId3"/>
              </a:rPr>
              <a:t>http://www.oracle.com/technetwork/java/javase/downloads/index.html</a:t>
            </a:r>
            <a:r>
              <a:rPr lang="en"/>
              <a:t> </a:t>
            </a:r>
          </a:p>
          <a:p>
            <a:pPr lvl="0">
              <a:spcBef>
                <a:spcPts val="0"/>
              </a:spcBef>
              <a:buNone/>
            </a:pPr>
            <a:r>
              <a:t/>
            </a:r>
            <a:endParaRP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About Rebecca</a:t>
            </a:r>
          </a:p>
        </p:txBody>
      </p:sp>
      <p:sp>
        <p:nvSpPr>
          <p:cNvPr id="67" name="Shape 67"/>
          <p:cNvSpPr txBox="1"/>
          <p:nvPr>
            <p:ph idx="1" type="body"/>
          </p:nvPr>
        </p:nvSpPr>
        <p:spPr>
          <a:xfrm>
            <a:off x="131875" y="2374550"/>
            <a:ext cx="8520600" cy="2574000"/>
          </a:xfrm>
          <a:prstGeom prst="rect">
            <a:avLst/>
          </a:prstGeom>
        </p:spPr>
        <p:txBody>
          <a:bodyPr anchorCtr="0" anchor="t" bIns="91425" lIns="91425" rIns="91425" tIns="91425">
            <a:noAutofit/>
          </a:bodyPr>
          <a:lstStyle/>
          <a:p>
            <a:pPr lvl="0">
              <a:spcBef>
                <a:spcPts val="0"/>
              </a:spcBef>
              <a:buNone/>
            </a:pPr>
            <a:r>
              <a:rPr lang="en" sz="2000"/>
              <a:t>I am a high school student going into 11th grade at Kettle Moraine High School in Wisconsin. I'm 17 years old. I am taking programming courses in high school that are helping me follow my dream becoming a computer programmer. I have been attending That Conference since the beginning and I have enjoyed every year of it. I ride horses and I spend my weekends volunteering at the barn. </a:t>
            </a:r>
          </a:p>
        </p:txBody>
      </p:sp>
      <p:pic>
        <p:nvPicPr>
          <p:cNvPr id="68" name="Shape 68"/>
          <p:cNvPicPr preferRelativeResize="0"/>
          <p:nvPr/>
        </p:nvPicPr>
        <p:blipFill rotWithShape="1">
          <a:blip r:embed="rId3">
            <a:alphaModFix/>
          </a:blip>
          <a:srcRect b="7718" l="0" r="0" t="8381"/>
          <a:stretch/>
        </p:blipFill>
        <p:spPr>
          <a:xfrm>
            <a:off x="6672150" y="299725"/>
            <a:ext cx="2122125" cy="1780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Technicpack and What is IT?</a:t>
            </a:r>
          </a:p>
        </p:txBody>
      </p:sp>
      <p:sp>
        <p:nvSpPr>
          <p:cNvPr id="180" name="Shape 1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Technicpack is a platform where you can put together a collection of hand-picked minecraft mods which allows the launcher to automatically mod your local minecraft in minutes.</a:t>
            </a:r>
          </a:p>
          <a:p>
            <a:pPr lvl="0">
              <a:spcBef>
                <a:spcPts val="0"/>
              </a:spcBef>
              <a:buNone/>
            </a:pPr>
            <a:r>
              <a:rPr lang="en"/>
              <a:t>That Minecraft 2017 :  My Computercraft Technicpack for That Conference</a:t>
            </a:r>
          </a:p>
          <a:p>
            <a:pPr indent="-228600" lvl="0" marL="457200" rtl="0">
              <a:spcBef>
                <a:spcPts val="0"/>
              </a:spcBef>
            </a:pPr>
            <a:r>
              <a:rPr lang="en" u="sng">
                <a:solidFill>
                  <a:schemeClr val="hlink"/>
                </a:solidFill>
                <a:hlinkClick r:id="rId3"/>
              </a:rPr>
              <a:t>https://www.technicpack.net/modpack/that-minecraft.1012241</a:t>
            </a:r>
          </a:p>
          <a:p>
            <a:pPr indent="-228600" lvl="0" marL="457200" rtl="0">
              <a:spcBef>
                <a:spcPts val="0"/>
              </a:spcBef>
            </a:pPr>
            <a:r>
              <a:rPr lang="en"/>
              <a:t>You will need to download launcher : </a:t>
            </a:r>
            <a:r>
              <a:rPr lang="en" u="sng">
                <a:solidFill>
                  <a:schemeClr val="accent5"/>
                </a:solidFill>
                <a:hlinkClick r:id="rId4"/>
              </a:rPr>
              <a:t>https://www.technicpack.net/download</a:t>
            </a: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47225" y="445025"/>
            <a:ext cx="8520600" cy="572700"/>
          </a:xfrm>
          <a:prstGeom prst="rect">
            <a:avLst/>
          </a:prstGeom>
        </p:spPr>
        <p:txBody>
          <a:bodyPr anchorCtr="0" anchor="t" bIns="91425" lIns="91425" rIns="91425" tIns="91425">
            <a:noAutofit/>
          </a:bodyPr>
          <a:lstStyle/>
          <a:p>
            <a:pPr lvl="0">
              <a:spcBef>
                <a:spcPts val="0"/>
              </a:spcBef>
              <a:buNone/>
            </a:pPr>
            <a:r>
              <a:rPr lang="en"/>
              <a:t>TechnicPack - </a:t>
            </a:r>
            <a:r>
              <a:rPr lang="en"/>
              <a:t>In Minecraft all steps side by side</a:t>
            </a:r>
          </a:p>
          <a:p>
            <a:pPr lvl="0">
              <a:spcBef>
                <a:spcPts val="0"/>
              </a:spcBef>
              <a:buNone/>
            </a:pPr>
            <a:r>
              <a:t/>
            </a:r>
            <a:endParaRPr/>
          </a:p>
        </p:txBody>
      </p:sp>
      <p:sp>
        <p:nvSpPr>
          <p:cNvPr id="186" name="Shape 1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D</a:t>
            </a:r>
            <a:r>
              <a:rPr lang="en"/>
              <a:t>ownload launcher  and run it: </a:t>
            </a:r>
            <a:r>
              <a:rPr lang="en" u="sng">
                <a:solidFill>
                  <a:schemeClr val="hlink"/>
                </a:solidFill>
                <a:hlinkClick r:id="rId3"/>
              </a:rPr>
              <a:t>https://www.technicpack.net/download</a:t>
            </a:r>
          </a:p>
          <a:p>
            <a:pPr lvl="0">
              <a:spcBef>
                <a:spcPts val="0"/>
              </a:spcBef>
              <a:buNone/>
            </a:pPr>
            <a:r>
              <a:rPr lang="en"/>
              <a:t>The launcher will need you to log into your MineCraft account.</a:t>
            </a:r>
          </a:p>
          <a:p>
            <a:pPr lvl="0">
              <a:spcBef>
                <a:spcPts val="0"/>
              </a:spcBef>
              <a:buNone/>
            </a:pPr>
            <a:r>
              <a:rPr lang="en"/>
              <a:t>Depending on your computer download  Java JDK.</a:t>
            </a:r>
          </a:p>
          <a:p>
            <a:pPr lvl="0">
              <a:spcBef>
                <a:spcPts val="0"/>
              </a:spcBef>
              <a:buNone/>
            </a:pPr>
            <a:r>
              <a:rPr lang="en"/>
              <a:t>Update the “launcher options to increase JAVA Memory to 2.5 GB -  3 GB</a:t>
            </a:r>
          </a:p>
          <a:p>
            <a:pPr lvl="0">
              <a:spcBef>
                <a:spcPts val="0"/>
              </a:spcBef>
              <a:buNone/>
            </a:pPr>
            <a:r>
              <a:rPr lang="en"/>
              <a:t>Search the ModPack called:  That Minecraft 2017 and install the ModPack</a:t>
            </a:r>
          </a:p>
          <a:p>
            <a:pPr lvl="0">
              <a:spcBef>
                <a:spcPts val="0"/>
              </a:spcBef>
              <a:buNone/>
            </a:pPr>
            <a:r>
              <a:rPr lang="en"/>
              <a:t>Click the play Mod button bottom right and choose Single player game in Creative Mode.</a:t>
            </a:r>
          </a:p>
          <a:p>
            <a:pPr lvl="0">
              <a:spcBef>
                <a:spcPts val="0"/>
              </a:spcBef>
              <a:buNone/>
            </a:pPr>
            <a:r>
              <a:t/>
            </a:r>
            <a:endParaRPr/>
          </a:p>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 </a:t>
            </a:r>
          </a:p>
        </p:txBody>
      </p:sp>
      <p:pic>
        <p:nvPicPr>
          <p:cNvPr id="192" name="Shape 192"/>
          <p:cNvPicPr preferRelativeResize="0"/>
          <p:nvPr/>
        </p:nvPicPr>
        <p:blipFill>
          <a:blip r:embed="rId3">
            <a:alphaModFix/>
          </a:blip>
          <a:stretch>
            <a:fillRect/>
          </a:stretch>
        </p:blipFill>
        <p:spPr>
          <a:xfrm>
            <a:off x="365650" y="408125"/>
            <a:ext cx="8520598" cy="43272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1: Place One Block Down</a:t>
            </a:r>
          </a:p>
        </p:txBody>
      </p:sp>
      <p:sp>
        <p:nvSpPr>
          <p:cNvPr id="198" name="Shape 19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You will need: </a:t>
            </a:r>
            <a:br>
              <a:rPr lang="en"/>
            </a:br>
            <a:r>
              <a:rPr lang="en"/>
              <a:t>	Mining Turtle, Lava Bucket, and Oak Wood Planks</a:t>
            </a:r>
          </a:p>
          <a:p>
            <a:pPr lvl="0">
              <a:spcBef>
                <a:spcPts val="0"/>
              </a:spcBef>
              <a:buNone/>
            </a:pPr>
            <a:r>
              <a:rPr lang="en"/>
              <a:t>Requirements: </a:t>
            </a:r>
          </a:p>
          <a:p>
            <a:pPr indent="-228600" lvl="0" marL="457200" rtl="0">
              <a:spcBef>
                <a:spcPts val="0"/>
              </a:spcBef>
              <a:buAutoNum type="arabicPeriod"/>
            </a:pPr>
            <a:r>
              <a:rPr lang="en"/>
              <a:t>Place items in “Mining Turtle” with Lava Bucket in inventory slot 1.</a:t>
            </a:r>
          </a:p>
          <a:p>
            <a:pPr indent="-228600" lvl="0" marL="457200" rtl="0">
              <a:spcBef>
                <a:spcPts val="0"/>
              </a:spcBef>
              <a:buAutoNum type="arabicPeriod"/>
            </a:pPr>
            <a:r>
              <a:rPr lang="en"/>
              <a:t>Refuel Turtle using inventory slot 1 and rest of the items anywhere.</a:t>
            </a:r>
          </a:p>
          <a:p>
            <a:pPr indent="-228600" lvl="0" marL="457200" rtl="0">
              <a:spcBef>
                <a:spcPts val="0"/>
              </a:spcBef>
              <a:buAutoNum type="arabicPeriod"/>
            </a:pPr>
            <a:r>
              <a:rPr lang="en"/>
              <a:t>Function to Find Block’s Slot in the Turtle’s inventory.</a:t>
            </a:r>
          </a:p>
          <a:p>
            <a:pPr indent="-228600" lvl="0" marL="457200" rtl="0">
              <a:spcBef>
                <a:spcPts val="0"/>
              </a:spcBef>
              <a:buAutoNum type="arabicPeriod"/>
            </a:pPr>
            <a:r>
              <a:rPr lang="en"/>
              <a:t>Function to Place Block Down.</a:t>
            </a:r>
          </a:p>
          <a:p>
            <a:pPr lvl="0" rtl="0">
              <a:spcBef>
                <a:spcPts val="0"/>
              </a:spcBef>
              <a:buNone/>
            </a:pPr>
            <a:r>
              <a:rPr lang="en"/>
              <a:t>Solution: In the Turtle “pastebin get vUw4CqrL step1” &lt;enter&gt; step1 &lt;enter&gt;</a:t>
            </a:r>
          </a:p>
          <a:p>
            <a:pPr lvl="0">
              <a:spcBef>
                <a:spcPts val="0"/>
              </a:spcBef>
              <a:buNone/>
            </a:pPr>
            <a:r>
              <a:t/>
            </a:r>
            <a:endParaRPr/>
          </a:p>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2: </a:t>
            </a:r>
            <a:r>
              <a:rPr lang="en"/>
              <a:t>Build</a:t>
            </a:r>
            <a:r>
              <a:rPr lang="en"/>
              <a:t> Block Wall</a:t>
            </a:r>
          </a:p>
        </p:txBody>
      </p:sp>
      <p:sp>
        <p:nvSpPr>
          <p:cNvPr id="204" name="Shape 20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You will need: </a:t>
            </a:r>
            <a:br>
              <a:rPr lang="en"/>
            </a:br>
            <a:r>
              <a:rPr lang="en"/>
              <a:t>	</a:t>
            </a:r>
            <a:r>
              <a:rPr lang="en"/>
              <a:t>Mining Turtle, Lava Bucket,</a:t>
            </a:r>
            <a:r>
              <a:rPr lang="en"/>
              <a:t> and Oak Wood Planks</a:t>
            </a:r>
          </a:p>
          <a:p>
            <a:pPr indent="0" lvl="0" marL="0" rtl="0">
              <a:spcBef>
                <a:spcPts val="0"/>
              </a:spcBef>
              <a:buNone/>
            </a:pPr>
            <a:r>
              <a:rPr lang="en"/>
              <a:t>Requirements</a:t>
            </a:r>
            <a:r>
              <a:rPr lang="en"/>
              <a:t>:</a:t>
            </a:r>
          </a:p>
          <a:p>
            <a:pPr indent="-228600" lvl="0" marL="457200" rtl="0">
              <a:spcBef>
                <a:spcPts val="0"/>
              </a:spcBef>
              <a:buAutoNum type="arabicPeriod"/>
            </a:pPr>
            <a:r>
              <a:rPr lang="en"/>
              <a:t>Complete the the requirements for Step 1</a:t>
            </a:r>
            <a:r>
              <a:rPr lang="en"/>
              <a:t>.</a:t>
            </a:r>
          </a:p>
          <a:p>
            <a:pPr indent="-228600" lvl="0" marL="457200" rtl="0">
              <a:spcBef>
                <a:spcPts val="0"/>
              </a:spcBef>
              <a:buAutoNum type="arabicPeriod"/>
            </a:pPr>
            <a:r>
              <a:rPr lang="en"/>
              <a:t>Create function build_block_wall(number_of_blocks).</a:t>
            </a:r>
          </a:p>
          <a:p>
            <a:pPr indent="-228600" lvl="0" marL="457200" rtl="0">
              <a:spcBef>
                <a:spcPts val="0"/>
              </a:spcBef>
              <a:buAutoNum type="arabicPeriod"/>
            </a:pPr>
            <a:r>
              <a:rPr lang="en"/>
              <a:t>Using a for loop to place down 4 blocks down in a row using function in step 1.</a:t>
            </a:r>
          </a:p>
          <a:p>
            <a:pPr lvl="0" rtl="0">
              <a:spcBef>
                <a:spcPts val="0"/>
              </a:spcBef>
              <a:buNone/>
            </a:pPr>
            <a:r>
              <a:rPr lang="en"/>
              <a:t>Solution: In the Turtle “pastebin get ZryCakMb step2” &lt;enter&gt; step2 &lt;enter&gt;</a:t>
            </a:r>
          </a:p>
          <a:p>
            <a:pPr lvl="0" rt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3: Build One Story</a:t>
            </a:r>
          </a:p>
        </p:txBody>
      </p:sp>
      <p:sp>
        <p:nvSpPr>
          <p:cNvPr id="210" name="Shape 21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You will need:</a:t>
            </a:r>
            <a:br>
              <a:rPr lang="en"/>
            </a:br>
            <a:r>
              <a:rPr lang="en"/>
              <a:t>	</a:t>
            </a:r>
            <a:r>
              <a:rPr lang="en"/>
              <a:t>Mining</a:t>
            </a:r>
            <a:r>
              <a:rPr lang="en"/>
              <a:t> Turtle, Lava Bucket, and Oak Wood Planks</a:t>
            </a:r>
          </a:p>
          <a:p>
            <a:pPr lvl="0">
              <a:spcBef>
                <a:spcPts val="0"/>
              </a:spcBef>
              <a:buNone/>
            </a:pPr>
            <a:r>
              <a:rPr lang="en"/>
              <a:t>Requirements</a:t>
            </a:r>
            <a:r>
              <a:rPr lang="en"/>
              <a:t>:</a:t>
            </a:r>
          </a:p>
          <a:p>
            <a:pPr indent="-228600" lvl="0" marL="457200" rtl="0">
              <a:spcBef>
                <a:spcPts val="0"/>
              </a:spcBef>
              <a:buAutoNum type="arabicPeriod"/>
            </a:pPr>
            <a:r>
              <a:rPr lang="en"/>
              <a:t>Complete the the requirements for step 1 and 2.</a:t>
            </a:r>
          </a:p>
          <a:p>
            <a:pPr indent="-228600" lvl="0" marL="457200" rtl="0">
              <a:spcBef>
                <a:spcPts val="0"/>
              </a:spcBef>
              <a:buAutoNum type="arabicPeriod"/>
            </a:pPr>
            <a:r>
              <a:rPr lang="en"/>
              <a:t>Create </a:t>
            </a:r>
            <a:r>
              <a:rPr lang="en"/>
              <a:t>function build_story(wall_length).</a:t>
            </a:r>
          </a:p>
          <a:p>
            <a:pPr indent="-228600" lvl="0" marL="457200" rtl="0">
              <a:spcBef>
                <a:spcPts val="0"/>
              </a:spcBef>
              <a:buAutoNum type="arabicPeriod"/>
            </a:pPr>
            <a:r>
              <a:rPr lang="en"/>
              <a:t>Using a for loop to build 4 block_walls using left turns using function in step 2. </a:t>
            </a:r>
          </a:p>
          <a:p>
            <a:pPr lvl="0" rtl="0">
              <a:spcBef>
                <a:spcPts val="0"/>
              </a:spcBef>
              <a:buNone/>
            </a:pPr>
            <a:r>
              <a:rPr lang="en"/>
              <a:t>Solution: In the Turtle “pastebin get 0z5Rgvuh step3” &lt;enter&gt; step3 &lt;enter&gt;</a:t>
            </a: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4: Build </a:t>
            </a:r>
            <a:r>
              <a:rPr lang="en"/>
              <a:t>Multiple</a:t>
            </a:r>
            <a:r>
              <a:rPr lang="en"/>
              <a:t> Stories</a:t>
            </a:r>
          </a:p>
        </p:txBody>
      </p:sp>
      <p:sp>
        <p:nvSpPr>
          <p:cNvPr id="216" name="Shape 21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You will need:</a:t>
            </a:r>
            <a:br>
              <a:rPr lang="en"/>
            </a:br>
            <a:r>
              <a:rPr lang="en"/>
              <a:t>	Mining Turtle, Lava Bucket, and Oak Wood Planks.</a:t>
            </a:r>
          </a:p>
          <a:p>
            <a:pPr lvl="0">
              <a:spcBef>
                <a:spcPts val="0"/>
              </a:spcBef>
              <a:buNone/>
            </a:pPr>
            <a:r>
              <a:rPr lang="en"/>
              <a:t>Requirements</a:t>
            </a:r>
            <a:r>
              <a:rPr lang="en"/>
              <a:t>:</a:t>
            </a:r>
          </a:p>
          <a:p>
            <a:pPr indent="-228600" lvl="0" marL="457200" rtl="0">
              <a:spcBef>
                <a:spcPts val="0"/>
              </a:spcBef>
              <a:buAutoNum type="arabicPeriod"/>
            </a:pPr>
            <a:r>
              <a:rPr lang="en"/>
              <a:t>Complete the requirements for Step 1, 2, and 3.</a:t>
            </a:r>
          </a:p>
          <a:p>
            <a:pPr indent="-228600" lvl="0" marL="457200" rtl="0">
              <a:spcBef>
                <a:spcPts val="0"/>
              </a:spcBef>
              <a:buAutoNum type="arabicPeriod"/>
            </a:pPr>
            <a:r>
              <a:rPr lang="en"/>
              <a:t>Create </a:t>
            </a:r>
            <a:r>
              <a:rPr lang="en"/>
              <a:t>function build_stories(number_of_stories, wall_length).</a:t>
            </a:r>
          </a:p>
          <a:p>
            <a:pPr indent="-228600" lvl="0" marL="457200" rtl="0">
              <a:spcBef>
                <a:spcPts val="0"/>
              </a:spcBef>
              <a:buAutoNum type="arabicPeriod"/>
            </a:pPr>
            <a:r>
              <a:rPr lang="en"/>
              <a:t>Using a for loop to build 3 stories with a wall length of 5.</a:t>
            </a:r>
          </a:p>
          <a:p>
            <a:pPr indent="-228600" lvl="0" marL="457200" rtl="0">
              <a:spcBef>
                <a:spcPts val="0"/>
              </a:spcBef>
              <a:buAutoNum type="arabicPeriod"/>
            </a:pPr>
            <a:r>
              <a:rPr lang="en"/>
              <a:t>Using the function created in step 3.</a:t>
            </a:r>
          </a:p>
          <a:p>
            <a:pPr lvl="0" rtl="0">
              <a:spcBef>
                <a:spcPts val="0"/>
              </a:spcBef>
              <a:buNone/>
            </a:pPr>
            <a:r>
              <a:rPr lang="en"/>
              <a:t>Solution: In the Turtle “pastebin get JD7S4JMR step4” &lt;enter&gt; step4 &lt;enter&gt;</a:t>
            </a:r>
          </a:p>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5: </a:t>
            </a:r>
            <a:r>
              <a:rPr lang="en"/>
              <a:t>Build</a:t>
            </a:r>
            <a:r>
              <a:rPr lang="en"/>
              <a:t> the Roof</a:t>
            </a:r>
          </a:p>
        </p:txBody>
      </p:sp>
      <p:sp>
        <p:nvSpPr>
          <p:cNvPr id="222" name="Shape 22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You will need:</a:t>
            </a:r>
            <a:br>
              <a:rPr lang="en"/>
            </a:br>
            <a:r>
              <a:rPr lang="en"/>
              <a:t>	Mining Turtle, Lava Bucket, Oak Wood Planks, and Stone Slabs.</a:t>
            </a:r>
          </a:p>
          <a:p>
            <a:pPr lvl="0">
              <a:spcBef>
                <a:spcPts val="0"/>
              </a:spcBef>
              <a:buNone/>
            </a:pPr>
            <a:r>
              <a:rPr lang="en"/>
              <a:t>Requirements</a:t>
            </a:r>
            <a:r>
              <a:rPr lang="en"/>
              <a:t>:</a:t>
            </a:r>
          </a:p>
          <a:p>
            <a:pPr indent="-228600" lvl="0" marL="457200" rtl="0">
              <a:spcBef>
                <a:spcPts val="0"/>
              </a:spcBef>
              <a:buAutoNum type="arabicPeriod"/>
            </a:pPr>
            <a:r>
              <a:rPr lang="en"/>
              <a:t>Complete the r</a:t>
            </a:r>
            <a:r>
              <a:rPr lang="en"/>
              <a:t>equirements</a:t>
            </a:r>
            <a:r>
              <a:rPr lang="en"/>
              <a:t> for Steps 1, 2, 3, and 4.</a:t>
            </a:r>
          </a:p>
          <a:p>
            <a:pPr indent="-228600" lvl="0" marL="457200" rtl="0">
              <a:spcBef>
                <a:spcPts val="0"/>
              </a:spcBef>
              <a:buAutoNum type="arabicPeriod"/>
            </a:pPr>
            <a:r>
              <a:rPr lang="en"/>
              <a:t>Create a function to Place Roof Down using stone slabs.</a:t>
            </a:r>
          </a:p>
          <a:p>
            <a:pPr indent="-228600" lvl="0" marL="457200" rtl="0">
              <a:spcBef>
                <a:spcPts val="0"/>
              </a:spcBef>
              <a:buAutoNum type="arabicPeriod"/>
            </a:pPr>
            <a:r>
              <a:rPr lang="en"/>
              <a:t>Create a for loop and </a:t>
            </a:r>
            <a:r>
              <a:rPr lang="en">
                <a:solidFill>
                  <a:srgbClr val="C586C0"/>
                </a:solidFill>
                <a:latin typeface="Courier New"/>
                <a:ea typeface="Courier New"/>
                <a:cs typeface="Courier New"/>
                <a:sym typeface="Courier New"/>
              </a:rPr>
              <a:t>if</a:t>
            </a:r>
            <a:r>
              <a:rPr lang="en">
                <a:solidFill>
                  <a:srgbClr val="D4D4D4"/>
                </a:solidFill>
                <a:latin typeface="Courier New"/>
                <a:ea typeface="Courier New"/>
                <a:cs typeface="Courier New"/>
                <a:sym typeface="Courier New"/>
              </a:rPr>
              <a:t> i % </a:t>
            </a:r>
            <a:r>
              <a:rPr lang="en">
                <a:solidFill>
                  <a:srgbClr val="B5CEA8"/>
                </a:solidFill>
                <a:latin typeface="Courier New"/>
                <a:ea typeface="Courier New"/>
                <a:cs typeface="Courier New"/>
                <a:sym typeface="Courier New"/>
              </a:rPr>
              <a:t>2</a:t>
            </a:r>
            <a:r>
              <a:rPr lang="en">
                <a:solidFill>
                  <a:srgbClr val="D4D4D4"/>
                </a:solidFill>
                <a:latin typeface="Courier New"/>
                <a:ea typeface="Courier New"/>
                <a:cs typeface="Courier New"/>
                <a:sym typeface="Courier New"/>
              </a:rPr>
              <a:t> == </a:t>
            </a:r>
            <a:r>
              <a:rPr lang="en">
                <a:solidFill>
                  <a:srgbClr val="B5CEA8"/>
                </a:solidFill>
                <a:latin typeface="Courier New"/>
                <a:ea typeface="Courier New"/>
                <a:cs typeface="Courier New"/>
                <a:sym typeface="Courier New"/>
              </a:rPr>
              <a:t>0</a:t>
            </a:r>
            <a:r>
              <a:rPr lang="en">
                <a:solidFill>
                  <a:srgbClr val="D4D4D4"/>
                </a:solidFill>
                <a:latin typeface="Courier New"/>
                <a:ea typeface="Courier New"/>
                <a:cs typeface="Courier New"/>
                <a:sym typeface="Courier New"/>
              </a:rPr>
              <a:t> </a:t>
            </a:r>
            <a:r>
              <a:rPr lang="en">
                <a:solidFill>
                  <a:srgbClr val="C586C0"/>
                </a:solidFill>
                <a:latin typeface="Courier New"/>
                <a:ea typeface="Courier New"/>
                <a:cs typeface="Courier New"/>
                <a:sym typeface="Courier New"/>
              </a:rPr>
              <a:t>then </a:t>
            </a:r>
            <a:r>
              <a:rPr lang="en"/>
              <a:t>to know when to turn left or right when placing the roof block down in a function.</a:t>
            </a:r>
          </a:p>
          <a:p>
            <a:pPr lvl="0" rtl="0">
              <a:spcBef>
                <a:spcPts val="0"/>
              </a:spcBef>
              <a:buNone/>
            </a:pPr>
            <a:r>
              <a:rPr lang="en"/>
              <a:t>Solution: In the Turtle “pastebin get fv432ghS step5” &lt;enter&gt; step5 &lt;enter&gt;</a:t>
            </a:r>
          </a:p>
          <a:p>
            <a:pPr lvl="0">
              <a:spcBef>
                <a:spcPts val="0"/>
              </a:spcBef>
              <a:buNone/>
            </a:pPr>
            <a:r>
              <a:t/>
            </a:r>
            <a:endParaRPr/>
          </a:p>
          <a:p>
            <a:pPr lvl="0">
              <a:spcBef>
                <a:spcPts val="0"/>
              </a:spcBef>
              <a:buNone/>
            </a:pPr>
            <a:r>
              <a:rPr lang="en"/>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6: Install Door and Window</a:t>
            </a:r>
          </a:p>
        </p:txBody>
      </p:sp>
      <p:sp>
        <p:nvSpPr>
          <p:cNvPr id="228" name="Shape 22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You will need: </a:t>
            </a:r>
            <a:br>
              <a:rPr lang="en"/>
            </a:br>
            <a:r>
              <a:rPr lang="en"/>
              <a:t>	Mining Turtle, Lava Bucket, Oak Wood Planks, Stone Slabs, Glass Blocks, and Oak Wood Door</a:t>
            </a:r>
          </a:p>
          <a:p>
            <a:pPr lvl="0">
              <a:spcBef>
                <a:spcPts val="0"/>
              </a:spcBef>
              <a:buNone/>
            </a:pPr>
            <a:r>
              <a:rPr lang="en"/>
              <a:t> </a:t>
            </a:r>
            <a:r>
              <a:rPr lang="en"/>
              <a:t>Requirements</a:t>
            </a:r>
            <a:r>
              <a:rPr lang="en"/>
              <a:t>:</a:t>
            </a:r>
          </a:p>
          <a:p>
            <a:pPr indent="-228600" lvl="0" marL="457200" rtl="0">
              <a:spcBef>
                <a:spcPts val="0"/>
              </a:spcBef>
              <a:buAutoNum type="arabicPeriod"/>
            </a:pPr>
            <a:r>
              <a:rPr lang="en"/>
              <a:t>Complete Requirements for </a:t>
            </a:r>
            <a:r>
              <a:rPr lang="en"/>
              <a:t>Steps 1, 2, 3, 4, and 5.  Place new blocks in inventory.</a:t>
            </a:r>
          </a:p>
          <a:p>
            <a:pPr indent="-228600" lvl="0" marL="457200" rtl="0">
              <a:spcBef>
                <a:spcPts val="0"/>
              </a:spcBef>
              <a:buAutoNum type="arabicPeriod"/>
            </a:pPr>
            <a:r>
              <a:rPr lang="en"/>
              <a:t>Create a function to position turtle and Dig out wall blocks and Place the door.</a:t>
            </a:r>
          </a:p>
          <a:p>
            <a:pPr indent="-228600" lvl="0" marL="457200" rtl="0">
              <a:spcBef>
                <a:spcPts val="0"/>
              </a:spcBef>
              <a:buAutoNum type="arabicPeriod"/>
            </a:pPr>
            <a:r>
              <a:rPr lang="en"/>
              <a:t>Create a function to position turtle and dig out wall blocks and Place the window.</a:t>
            </a:r>
          </a:p>
          <a:p>
            <a:pPr lvl="0" rtl="0">
              <a:spcBef>
                <a:spcPts val="0"/>
              </a:spcBef>
              <a:buNone/>
            </a:pPr>
            <a:r>
              <a:rPr lang="en"/>
              <a:t>Solution: In the Turtle “pastebin get f9WLq2w7 step6” &lt;enter&gt; step6 &lt;enter&gt;</a:t>
            </a:r>
          </a:p>
          <a:p>
            <a:pPr lvl="0" rt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7: Passing </a:t>
            </a:r>
            <a:r>
              <a:rPr lang="en"/>
              <a:t>Arguments</a:t>
            </a:r>
            <a:r>
              <a:rPr lang="en"/>
              <a:t> In</a:t>
            </a:r>
          </a:p>
        </p:txBody>
      </p:sp>
      <p:sp>
        <p:nvSpPr>
          <p:cNvPr id="234" name="Shape 23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You will need:</a:t>
            </a:r>
            <a:br>
              <a:rPr lang="en"/>
            </a:br>
            <a:r>
              <a:rPr lang="en"/>
              <a:t>	</a:t>
            </a:r>
            <a:r>
              <a:rPr lang="en"/>
              <a:t>Mining Turtle, Lava Bucket, Oak Wood Planks, Stone Slabs, Glass Blocks, and Oak Wood Door</a:t>
            </a:r>
          </a:p>
          <a:p>
            <a:pPr lvl="0">
              <a:spcBef>
                <a:spcPts val="0"/>
              </a:spcBef>
              <a:buNone/>
            </a:pPr>
            <a:r>
              <a:rPr lang="en"/>
              <a:t>Requirements:</a:t>
            </a:r>
          </a:p>
          <a:p>
            <a:pPr indent="-228600" lvl="0" marL="457200" rtl="0">
              <a:spcBef>
                <a:spcPts val="0"/>
              </a:spcBef>
              <a:buAutoNum type="arabicPeriod"/>
            </a:pPr>
            <a:r>
              <a:rPr lang="en"/>
              <a:t>Complete r</a:t>
            </a:r>
            <a:r>
              <a:rPr lang="en"/>
              <a:t>equirements</a:t>
            </a:r>
            <a:r>
              <a:rPr lang="en"/>
              <a:t> for Steps 1, 2, 3, 4, 5, and 6. </a:t>
            </a:r>
            <a:r>
              <a:rPr lang="en"/>
              <a:t>Place new blocks in inventory.</a:t>
            </a:r>
          </a:p>
          <a:p>
            <a:pPr indent="-228600" lvl="0" marL="457200" rtl="0">
              <a:spcBef>
                <a:spcPts val="0"/>
              </a:spcBef>
              <a:buAutoNum type="arabicPeriod"/>
            </a:pPr>
            <a:r>
              <a:rPr lang="en"/>
              <a:t>Update the </a:t>
            </a:r>
            <a:r>
              <a:rPr lang="en"/>
              <a:t>main(number_of_stories,wall_length) f</a:t>
            </a:r>
            <a:r>
              <a:rPr lang="en"/>
              <a:t>unction to accept 2 arguments.</a:t>
            </a:r>
          </a:p>
          <a:p>
            <a:pPr indent="-228600" lvl="0" marL="457200" rtl="0">
              <a:spcBef>
                <a:spcPts val="0"/>
              </a:spcBef>
              <a:buAutoNum type="arabicPeriod"/>
            </a:pPr>
            <a:r>
              <a:rPr lang="en"/>
              <a:t>Pass the arguments to the new main(args[1],args[2]) function.</a:t>
            </a:r>
          </a:p>
          <a:p>
            <a:pPr lvl="0" rtl="0">
              <a:spcBef>
                <a:spcPts val="0"/>
              </a:spcBef>
              <a:buNone/>
            </a:pPr>
            <a:r>
              <a:rPr lang="en"/>
              <a:t>Solution: In the Turtle “pastebin get ceFGB85S step7” &lt;enter&gt; step7 &lt;enter&gt;</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Today we will be using the </a:t>
            </a:r>
            <a:r>
              <a:rPr lang="en"/>
              <a:t> Minecraft Mod: </a:t>
            </a:r>
            <a:r>
              <a:rPr lang="en"/>
              <a:t>ComputerCraft</a:t>
            </a:r>
          </a:p>
        </p:txBody>
      </p:sp>
      <p:sp>
        <p:nvSpPr>
          <p:cNvPr id="74" name="Shape 74"/>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With the </a:t>
            </a:r>
            <a:r>
              <a:rPr lang="en"/>
              <a:t>Lua Programming Language.</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16600"/>
            <a:ext cx="8520600" cy="572700"/>
          </a:xfrm>
          <a:prstGeom prst="rect">
            <a:avLst/>
          </a:prstGeom>
        </p:spPr>
        <p:txBody>
          <a:bodyPr anchorCtr="0" anchor="t" bIns="91425" lIns="91425" rIns="91425" tIns="91425">
            <a:noAutofit/>
          </a:bodyPr>
          <a:lstStyle/>
          <a:p>
            <a:pPr lvl="0">
              <a:spcBef>
                <a:spcPts val="0"/>
              </a:spcBef>
              <a:buNone/>
            </a:pPr>
            <a:r>
              <a:rPr lang="en"/>
              <a:t>Resources and Links</a:t>
            </a:r>
          </a:p>
          <a:p>
            <a:pPr lvl="0">
              <a:spcBef>
                <a:spcPts val="0"/>
              </a:spcBef>
              <a:buNone/>
            </a:pPr>
            <a:r>
              <a:t/>
            </a:r>
            <a:endParaRPr/>
          </a:p>
        </p:txBody>
      </p:sp>
      <p:sp>
        <p:nvSpPr>
          <p:cNvPr id="240" name="Shape 240"/>
          <p:cNvSpPr txBox="1"/>
          <p:nvPr>
            <p:ph idx="1" type="body"/>
          </p:nvPr>
        </p:nvSpPr>
        <p:spPr>
          <a:xfrm>
            <a:off x="226450" y="939575"/>
            <a:ext cx="8520600" cy="3547500"/>
          </a:xfrm>
          <a:prstGeom prst="rect">
            <a:avLst/>
          </a:prstGeom>
        </p:spPr>
        <p:txBody>
          <a:bodyPr anchorCtr="0" anchor="t" bIns="91425" lIns="91425" rIns="91425" tIns="91425">
            <a:noAutofit/>
          </a:bodyPr>
          <a:lstStyle/>
          <a:p>
            <a:pPr lvl="0">
              <a:spcBef>
                <a:spcPts val="0"/>
              </a:spcBef>
              <a:buNone/>
            </a:pPr>
            <a:r>
              <a:rPr lang="en"/>
              <a:t>Lua: </a:t>
            </a:r>
            <a:r>
              <a:rPr lang="en" u="sng">
                <a:solidFill>
                  <a:schemeClr val="hlink"/>
                </a:solidFill>
                <a:hlinkClick r:id="rId3"/>
              </a:rPr>
              <a:t>en.wikipedia.org/wiki/Lua_(programming_language)Turtle</a:t>
            </a:r>
            <a:br>
              <a:rPr lang="en"/>
            </a:br>
            <a:r>
              <a:rPr lang="en"/>
              <a:t>MineCraft: </a:t>
            </a:r>
            <a:r>
              <a:rPr lang="en" u="sng">
                <a:solidFill>
                  <a:schemeClr val="hlink"/>
                </a:solidFill>
                <a:hlinkClick r:id="rId4"/>
              </a:rPr>
              <a:t>minecraft.net/en-us/</a:t>
            </a:r>
            <a:br>
              <a:rPr lang="en"/>
            </a:br>
            <a:r>
              <a:rPr lang="en"/>
              <a:t>ComputerCraft: </a:t>
            </a:r>
            <a:r>
              <a:rPr lang="en" u="sng">
                <a:solidFill>
                  <a:schemeClr val="hlink"/>
                </a:solidFill>
                <a:hlinkClick r:id="rId5"/>
              </a:rPr>
              <a:t>www.computercraft.info/download/</a:t>
            </a:r>
            <a:r>
              <a:rPr lang="en"/>
              <a:t> </a:t>
            </a:r>
            <a:br>
              <a:rPr lang="en"/>
            </a:br>
            <a:r>
              <a:rPr lang="en"/>
              <a:t>Technic ModPack - </a:t>
            </a:r>
            <a:r>
              <a:rPr lang="en" u="sng">
                <a:solidFill>
                  <a:schemeClr val="hlink"/>
                </a:solidFill>
                <a:hlinkClick r:id="rId6"/>
              </a:rPr>
              <a:t>www.technicpack.net</a:t>
            </a:r>
            <a:r>
              <a:rPr lang="en"/>
              <a:t> </a:t>
            </a:r>
            <a:br>
              <a:rPr lang="en"/>
            </a:br>
            <a:r>
              <a:rPr lang="en"/>
              <a:t>Turtle API: </a:t>
            </a:r>
            <a:r>
              <a:rPr lang="en" u="sng">
                <a:solidFill>
                  <a:schemeClr val="hlink"/>
                </a:solidFill>
                <a:hlinkClick r:id="rId7"/>
              </a:rPr>
              <a:t>computercraft.info/wiki/Turtle_(API)</a:t>
            </a:r>
            <a:br>
              <a:rPr b="1" lang="en"/>
            </a:br>
            <a:r>
              <a:rPr b="1" lang="en" u="sng"/>
              <a:t>Solution Program and Slides:</a:t>
            </a:r>
            <a:br>
              <a:rPr b="1" lang="en"/>
            </a:br>
            <a:r>
              <a:rPr b="1" lang="en"/>
              <a:t>pastebin get dzwc8Vu0 buildCabin</a:t>
            </a:r>
            <a:br>
              <a:rPr b="1" lang="en"/>
            </a:br>
            <a:r>
              <a:rPr lang="en"/>
              <a:t>PasteBin: </a:t>
            </a:r>
            <a:r>
              <a:rPr lang="en" u="sng">
                <a:solidFill>
                  <a:schemeClr val="hlink"/>
                </a:solidFill>
                <a:hlinkClick r:id="rId8"/>
              </a:rPr>
              <a:t>https://pastebin.com/u/rvonruden</a:t>
            </a:r>
            <a:br>
              <a:rPr lang="en"/>
            </a:br>
            <a:r>
              <a:rPr lang="en"/>
              <a:t>GitHub: </a:t>
            </a:r>
            <a:r>
              <a:rPr lang="en" u="sng">
                <a:solidFill>
                  <a:schemeClr val="hlink"/>
                </a:solidFill>
                <a:hlinkClick r:id="rId9"/>
              </a:rPr>
              <a:t>https://github.com/RebeccaVonRuden/ThatConference-2017</a:t>
            </a:r>
            <a:br>
              <a:rPr lang="en"/>
            </a:br>
            <a:r>
              <a:rPr lang="en"/>
              <a:t>Contact: rebecca@vonruden.info</a:t>
            </a:r>
          </a:p>
          <a:p>
            <a:pPr lvl="0" rtl="0">
              <a:spcBef>
                <a:spcPts val="0"/>
              </a:spcBef>
              <a:buNone/>
            </a:pPr>
            <a:r>
              <a:t/>
            </a:r>
            <a:endParaRPr sz="1400"/>
          </a:p>
        </p:txBody>
      </p:sp>
      <p:pic>
        <p:nvPicPr>
          <p:cNvPr id="241" name="Shape 241"/>
          <p:cNvPicPr preferRelativeResize="0"/>
          <p:nvPr/>
        </p:nvPicPr>
        <p:blipFill>
          <a:blip r:embed="rId10">
            <a:alphaModFix/>
          </a:blip>
          <a:stretch>
            <a:fillRect/>
          </a:stretch>
        </p:blipFill>
        <p:spPr>
          <a:xfrm>
            <a:off x="5514699" y="1430300"/>
            <a:ext cx="3093350" cy="2079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Computer Craft</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Computer Craft is a mod on Minecraft that allows the user to create and program Computers, Robots called Turtles, and use the programming language Lua.</a:t>
            </a:r>
          </a:p>
          <a:p>
            <a:pPr lvl="0">
              <a:spcBef>
                <a:spcPts val="0"/>
              </a:spcBef>
              <a:buNone/>
            </a:pPr>
            <a:r>
              <a:rPr lang="en"/>
              <a:t>Turtles run the TurtleOS operating system. T</a:t>
            </a:r>
            <a:r>
              <a:rPr lang="en"/>
              <a:t>hey have the ability to use tools, place, break and detect blocks, move around and drop items in their inventory via their access to the Turtle API.</a:t>
            </a:r>
          </a:p>
        </p:txBody>
      </p:sp>
      <p:pic>
        <p:nvPicPr>
          <p:cNvPr id="81" name="Shape 81"/>
          <p:cNvPicPr preferRelativeResize="0"/>
          <p:nvPr/>
        </p:nvPicPr>
        <p:blipFill>
          <a:blip r:embed="rId3">
            <a:alphaModFix/>
          </a:blip>
          <a:stretch>
            <a:fillRect/>
          </a:stretch>
        </p:blipFill>
        <p:spPr>
          <a:xfrm>
            <a:off x="3142300" y="2731012"/>
            <a:ext cx="2247900" cy="2028825"/>
          </a:xfrm>
          <a:prstGeom prst="rect">
            <a:avLst/>
          </a:prstGeom>
          <a:noFill/>
          <a:ln>
            <a:noFill/>
          </a:ln>
        </p:spPr>
      </p:pic>
      <p:pic>
        <p:nvPicPr>
          <p:cNvPr id="82" name="Shape 82"/>
          <p:cNvPicPr preferRelativeResize="0"/>
          <p:nvPr/>
        </p:nvPicPr>
        <p:blipFill>
          <a:blip r:embed="rId4">
            <a:alphaModFix/>
          </a:blip>
          <a:stretch>
            <a:fillRect/>
          </a:stretch>
        </p:blipFill>
        <p:spPr>
          <a:xfrm>
            <a:off x="5893949" y="2753512"/>
            <a:ext cx="2247900" cy="1983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pic>
        <p:nvPicPr>
          <p:cNvPr descr="lua.gif" id="88" name="Shape 88"/>
          <p:cNvPicPr preferRelativeResize="0"/>
          <p:nvPr/>
        </p:nvPicPr>
        <p:blipFill>
          <a:blip r:embed="rId3">
            <a:alphaModFix/>
          </a:blip>
          <a:stretch>
            <a:fillRect/>
          </a:stretch>
        </p:blipFill>
        <p:spPr>
          <a:xfrm>
            <a:off x="3488475" y="3109761"/>
            <a:ext cx="1868775" cy="1861475"/>
          </a:xfrm>
          <a:prstGeom prst="rect">
            <a:avLst/>
          </a:prstGeom>
          <a:noFill/>
          <a:ln>
            <a:noFill/>
          </a:ln>
        </p:spPr>
      </p:pic>
      <p:sp>
        <p:nvSpPr>
          <p:cNvPr id="89" name="Shape 89"/>
          <p:cNvSpPr txBox="1"/>
          <p:nvPr/>
        </p:nvSpPr>
        <p:spPr>
          <a:xfrm>
            <a:off x="1321850" y="4004500"/>
            <a:ext cx="2679600" cy="720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90" name="Shape 90"/>
          <p:cNvPicPr preferRelativeResize="0"/>
          <p:nvPr/>
        </p:nvPicPr>
        <p:blipFill>
          <a:blip r:embed="rId4">
            <a:alphaModFix/>
          </a:blip>
          <a:stretch>
            <a:fillRect/>
          </a:stretch>
        </p:blipFill>
        <p:spPr>
          <a:xfrm>
            <a:off x="311700" y="445025"/>
            <a:ext cx="8520601" cy="25363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Global </a:t>
            </a:r>
            <a:r>
              <a:rPr lang="en"/>
              <a:t>Variables</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600"/>
              <a:t>Variables that are available anywhere after they are created </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num = </a:t>
            </a:r>
            <a:r>
              <a:rPr lang="en" sz="1600">
                <a:solidFill>
                  <a:srgbClr val="B5CEA8"/>
                </a:solidFill>
                <a:latin typeface="Courier New"/>
                <a:ea typeface="Courier New"/>
                <a:cs typeface="Courier New"/>
                <a:sym typeface="Courier New"/>
              </a:rPr>
              <a:t>42</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A number.</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s = </a:t>
            </a:r>
            <a:r>
              <a:rPr lang="en" sz="1600">
                <a:solidFill>
                  <a:srgbClr val="CE9178"/>
                </a:solidFill>
                <a:latin typeface="Courier New"/>
                <a:ea typeface="Courier New"/>
                <a:cs typeface="Courier New"/>
                <a:sym typeface="Courier New"/>
              </a:rPr>
              <a:t>'A String'</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A string.</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b = </a:t>
            </a:r>
            <a:r>
              <a:rPr lang="en" sz="1600">
                <a:solidFill>
                  <a:srgbClr val="569CD6"/>
                </a:solidFill>
                <a:latin typeface="Courier New"/>
                <a:ea typeface="Courier New"/>
                <a:cs typeface="Courier New"/>
                <a:sym typeface="Courier New"/>
              </a:rPr>
              <a:t>true</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boolean (true/false) value.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 = </a:t>
            </a:r>
            <a:r>
              <a:rPr lang="en" sz="1600">
                <a:solidFill>
                  <a:srgbClr val="569CD6"/>
                </a:solidFill>
                <a:latin typeface="Courier New"/>
                <a:ea typeface="Courier New"/>
                <a:cs typeface="Courier New"/>
                <a:sym typeface="Courier New"/>
              </a:rPr>
              <a:t>nil</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Un-defines a variable to be garbage collected.</a:t>
            </a:r>
          </a:p>
          <a:p>
            <a:pPr indent="0" lvl="0" marL="0" rtl="0">
              <a:lnSpc>
                <a:spcPct val="135714"/>
              </a:lnSpc>
              <a:spcBef>
                <a:spcPts val="0"/>
              </a:spcBef>
              <a:spcAft>
                <a:spcPts val="0"/>
              </a:spcAft>
              <a:buNone/>
            </a:pPr>
            <a:r>
              <a:t/>
            </a:r>
            <a:endParaRPr sz="1600">
              <a:solidFill>
                <a:srgbClr val="608B4E"/>
              </a:solidFill>
              <a:latin typeface="Courier New"/>
              <a:ea typeface="Courier New"/>
              <a:cs typeface="Courier New"/>
              <a:sym typeface="Courier New"/>
            </a:endParaRPr>
          </a:p>
          <a:p>
            <a:pPr indent="0" lvl="0" mar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(Yes, even programming languages have to take out the garbage.)</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Local </a:t>
            </a:r>
            <a:r>
              <a:rPr lang="en"/>
              <a:t>Variables</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600"/>
              <a:t>Variables that are only </a:t>
            </a:r>
            <a:r>
              <a:rPr lang="en" sz="1600"/>
              <a:t>available</a:t>
            </a:r>
            <a:r>
              <a:rPr lang="en" sz="1600"/>
              <a:t> where they are created. </a:t>
            </a:r>
            <a:br>
              <a:rPr lang="en" sz="1600"/>
            </a:br>
            <a:r>
              <a:rPr lang="en" sz="1600"/>
              <a:t>    </a:t>
            </a:r>
            <a:br>
              <a:rPr lang="en" sz="1600"/>
            </a:br>
            <a:r>
              <a:rPr b="1" lang="en" sz="1600" u="sng"/>
              <a:t>This means they are only </a:t>
            </a:r>
            <a:r>
              <a:rPr b="1" lang="en" sz="1600" u="sng"/>
              <a:t>available</a:t>
            </a:r>
            <a:r>
              <a:rPr b="1" lang="en" sz="1600" u="sng"/>
              <a:t> </a:t>
            </a:r>
            <a:r>
              <a:rPr b="1" lang="en" sz="1600" u="sng"/>
              <a:t>i</a:t>
            </a:r>
            <a:r>
              <a:rPr b="1" lang="en" sz="1600" u="sng"/>
              <a:t>nside an if condition, function, while loop, and etc.</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num = </a:t>
            </a:r>
            <a:r>
              <a:rPr lang="en" sz="1600">
                <a:solidFill>
                  <a:srgbClr val="B5CEA8"/>
                </a:solidFill>
                <a:latin typeface="Courier New"/>
                <a:ea typeface="Courier New"/>
                <a:cs typeface="Courier New"/>
                <a:sym typeface="Courier New"/>
              </a:rPr>
              <a:t>42</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A number.</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s = </a:t>
            </a:r>
            <a:r>
              <a:rPr lang="en" sz="1600">
                <a:solidFill>
                  <a:srgbClr val="CE9178"/>
                </a:solidFill>
                <a:latin typeface="Courier New"/>
                <a:ea typeface="Courier New"/>
                <a:cs typeface="Courier New"/>
                <a:sym typeface="Courier New"/>
              </a:rPr>
              <a:t>'A String'</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A string.</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b = </a:t>
            </a:r>
            <a:r>
              <a:rPr lang="en" sz="1600">
                <a:solidFill>
                  <a:srgbClr val="569CD6"/>
                </a:solidFill>
                <a:latin typeface="Courier New"/>
                <a:ea typeface="Courier New"/>
                <a:cs typeface="Courier New"/>
                <a:sym typeface="Courier New"/>
              </a:rPr>
              <a:t>true</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boolean (true/false) value.</a:t>
            </a:r>
          </a:p>
          <a:p>
            <a:pPr indent="0" lvl="0" mar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t = </a:t>
            </a:r>
            <a:r>
              <a:rPr lang="en" sz="1600">
                <a:solidFill>
                  <a:srgbClr val="569CD6"/>
                </a:solidFill>
                <a:latin typeface="Courier New"/>
                <a:ea typeface="Courier New"/>
                <a:cs typeface="Courier New"/>
                <a:sym typeface="Courier New"/>
              </a:rPr>
              <a:t>nil</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Not really needed because local variables </a:t>
            </a:r>
          </a:p>
          <a:p>
            <a:pPr indent="0" lvl="0" mar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are automatically garbage collected.</a:t>
            </a:r>
          </a:p>
          <a:p>
            <a:pPr lvl="0" rtl="0">
              <a:lnSpc>
                <a:spcPct val="135714"/>
              </a:lnSpc>
              <a:spcBef>
                <a:spcPts val="0"/>
              </a:spcBef>
              <a:spcAft>
                <a:spcPts val="0"/>
              </a:spcAft>
              <a:buNone/>
            </a:pPr>
            <a:r>
              <a:t/>
            </a:r>
            <a:endParaRPr sz="1050">
              <a:solidFill>
                <a:srgbClr val="608B4E"/>
              </a:solidFill>
              <a:highlight>
                <a:srgbClr val="1E1E1E"/>
              </a:highlight>
              <a:latin typeface="Courier New"/>
              <a:ea typeface="Courier New"/>
              <a:cs typeface="Courier New"/>
              <a:sym typeface="Courier New"/>
            </a:endParaRPr>
          </a:p>
          <a:p>
            <a:pPr indent="457200" lvl="0" marL="914400">
              <a:spcBef>
                <a:spcPts val="0"/>
              </a:spcBef>
              <a:buNone/>
            </a:pPr>
            <a:r>
              <a:rPr lang="en"/>
              <a:t>(Just add the word local in front of variable)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Commenting</a:t>
            </a:r>
          </a:p>
        </p:txBody>
      </p:sp>
      <p:sp>
        <p:nvSpPr>
          <p:cNvPr id="108" name="Shape 108"/>
          <p:cNvSpPr txBox="1"/>
          <p:nvPr>
            <p:ph idx="1" type="body"/>
          </p:nvPr>
        </p:nvSpPr>
        <p:spPr>
          <a:xfrm>
            <a:off x="311700" y="1140125"/>
            <a:ext cx="8520600" cy="3416400"/>
          </a:xfrm>
          <a:prstGeom prst="rect">
            <a:avLst/>
          </a:prstGeom>
        </p:spPr>
        <p:txBody>
          <a:bodyPr anchorCtr="0" anchor="t" bIns="91425" lIns="91425" rIns="91425" tIns="91425">
            <a:noAutofit/>
          </a:bodyPr>
          <a:lstStyle/>
          <a:p>
            <a:pPr lvl="0">
              <a:spcBef>
                <a:spcPts val="0"/>
              </a:spcBef>
              <a:buNone/>
            </a:pPr>
            <a:r>
              <a:rPr lang="en" sz="1600"/>
              <a:t>Text that will not be executed as code.</a:t>
            </a: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Presentation: LEARNING TO PROGRAM USING MINECRAFT IN-GAME</a:t>
            </a: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COMPUTERS AND TURTLES USING THE LUA PROGRAMMING LANGUAGE</a:t>
            </a: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a:t>
            </a:r>
          </a:p>
          <a:p>
            <a:pPr lvl="0" rtl="0">
              <a:lnSpc>
                <a:spcPct val="135714"/>
              </a:lnSpc>
              <a:spcBef>
                <a:spcPts val="0"/>
              </a:spcBef>
              <a:spcAft>
                <a:spcPts val="0"/>
              </a:spcAft>
              <a:buNone/>
            </a:pPr>
            <a:r>
              <a:t/>
            </a:r>
            <a:endParaRPr sz="1600">
              <a:solidFill>
                <a:srgbClr val="608B4E"/>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Step 1: BEGIN</a:t>
            </a: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Description: Place One Block</a:t>
            </a:r>
          </a:p>
          <a:p>
            <a:pPr lvl="0">
              <a:spcBef>
                <a:spcPts val="0"/>
              </a:spcBef>
              <a:buNone/>
            </a:pPr>
            <a:r>
              <a:t/>
            </a:r>
            <a:endParaRP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If C</a:t>
            </a:r>
            <a:r>
              <a:rPr lang="en"/>
              <a:t>onditions</a:t>
            </a:r>
          </a:p>
        </p:txBody>
      </p:sp>
      <p:sp>
        <p:nvSpPr>
          <p:cNvPr id="114" name="Shape 114"/>
          <p:cNvSpPr txBox="1"/>
          <p:nvPr>
            <p:ph idx="1" type="body"/>
          </p:nvPr>
        </p:nvSpPr>
        <p:spPr>
          <a:xfrm>
            <a:off x="398075" y="869725"/>
            <a:ext cx="8520600" cy="3657000"/>
          </a:xfrm>
          <a:prstGeom prst="rect">
            <a:avLst/>
          </a:prstGeom>
        </p:spPr>
        <p:txBody>
          <a:bodyPr anchorCtr="0" anchor="t" bIns="91425" lIns="91425" rIns="91425" tIns="91425">
            <a:noAutofit/>
          </a:bodyPr>
          <a:lstStyle/>
          <a:p>
            <a:pPr lvl="0">
              <a:spcBef>
                <a:spcPts val="0"/>
              </a:spcBef>
              <a:buNone/>
            </a:pPr>
            <a:br>
              <a:rPr lang="en" sz="1600"/>
            </a:br>
            <a:r>
              <a:rPr lang="en" sz="1600"/>
              <a:t>If conditions are used to ask if </a:t>
            </a:r>
            <a:r>
              <a:rPr lang="en" sz="1600"/>
              <a:t>certain information is true and do something based on </a:t>
            </a:r>
            <a:r>
              <a:rPr lang="en" sz="1600"/>
              <a:t> that information. </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block_name = </a:t>
            </a:r>
            <a:r>
              <a:rPr lang="en" sz="1600">
                <a:solidFill>
                  <a:srgbClr val="CE9178"/>
                </a:solidFill>
                <a:latin typeface="Courier New"/>
                <a:ea typeface="Courier New"/>
                <a:cs typeface="Courier New"/>
                <a:sym typeface="Courier New"/>
              </a:rPr>
              <a:t>"minecraft:planks"</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inventory_slot = turtle.</a:t>
            </a:r>
            <a:r>
              <a:rPr lang="en" sz="1600">
                <a:solidFill>
                  <a:srgbClr val="DCDCAA"/>
                </a:solidFill>
                <a:latin typeface="Courier New"/>
                <a:ea typeface="Courier New"/>
                <a:cs typeface="Courier New"/>
                <a:sym typeface="Courier New"/>
              </a:rPr>
              <a:t>getItemDetail</a:t>
            </a:r>
            <a:r>
              <a:rPr lang="en" sz="1600">
                <a:solidFill>
                  <a:srgbClr val="D4D4D4"/>
                </a:solidFill>
                <a:latin typeface="Courier New"/>
                <a:ea typeface="Courier New"/>
                <a:cs typeface="Courier New"/>
                <a:sym typeface="Courier New"/>
              </a:rPr>
              <a:t>(i)</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if</a:t>
            </a:r>
            <a:r>
              <a:rPr lang="en" sz="1600">
                <a:solidFill>
                  <a:srgbClr val="D4D4D4"/>
                </a:solidFill>
                <a:latin typeface="Courier New"/>
                <a:ea typeface="Courier New"/>
                <a:cs typeface="Courier New"/>
                <a:sym typeface="Courier New"/>
              </a:rPr>
              <a:t> inventory_slot.</a:t>
            </a:r>
            <a:r>
              <a:rPr lang="en" sz="1600">
                <a:solidFill>
                  <a:srgbClr val="9CDCFE"/>
                </a:solidFill>
                <a:latin typeface="Courier New"/>
                <a:ea typeface="Courier New"/>
                <a:cs typeface="Courier New"/>
                <a:sym typeface="Courier New"/>
              </a:rPr>
              <a:t>name</a:t>
            </a:r>
            <a:r>
              <a:rPr lang="en" sz="1600">
                <a:solidFill>
                  <a:srgbClr val="D4D4D4"/>
                </a:solidFill>
                <a:latin typeface="Courier New"/>
                <a:ea typeface="Courier New"/>
                <a:cs typeface="Courier New"/>
                <a:sym typeface="Courier New"/>
              </a:rPr>
              <a:t> </a:t>
            </a:r>
            <a:r>
              <a:rPr lang="en" sz="1600">
                <a:solidFill>
                  <a:srgbClr val="000000"/>
                </a:solidFill>
                <a:highlight>
                  <a:srgbClr val="FFFF00"/>
                </a:highlight>
                <a:latin typeface="Courier New"/>
                <a:ea typeface="Courier New"/>
                <a:cs typeface="Courier New"/>
                <a:sym typeface="Courier New"/>
              </a:rPr>
              <a:t>==</a:t>
            </a:r>
            <a:r>
              <a:rPr lang="en" sz="1600">
                <a:solidFill>
                  <a:srgbClr val="D4D4D4"/>
                </a:solidFill>
                <a:latin typeface="Courier New"/>
                <a:ea typeface="Courier New"/>
                <a:cs typeface="Courier New"/>
                <a:sym typeface="Courier New"/>
              </a:rPr>
              <a:t> block_name </a:t>
            </a:r>
            <a:r>
              <a:rPr lang="en" sz="1600">
                <a:solidFill>
                  <a:srgbClr val="C586C0"/>
                </a:solidFill>
                <a:latin typeface="Courier New"/>
                <a:ea typeface="Courier New"/>
                <a:cs typeface="Courier New"/>
                <a:sym typeface="Courier New"/>
              </a:rPr>
              <a:t>then</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return</a:t>
            </a:r>
            <a:r>
              <a:rPr lang="en" sz="1600">
                <a:solidFill>
                  <a:srgbClr val="D4D4D4"/>
                </a:solidFill>
                <a:latin typeface="Courier New"/>
                <a:ea typeface="Courier New"/>
                <a:cs typeface="Courier New"/>
                <a:sym typeface="Courier New"/>
              </a:rPr>
              <a:t> i</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indent="457200" lvl="0" marL="91440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Other operators:  &lt;  &gt;  &lt;=  &gt;=  ==  </a:t>
            </a:r>
            <a:br>
              <a:rPr lang="en" sz="1600">
                <a:solidFill>
                  <a:srgbClr val="C586C0"/>
                </a:solidFill>
                <a:latin typeface="Courier New"/>
                <a:ea typeface="Courier New"/>
                <a:cs typeface="Courier New"/>
                <a:sym typeface="Courier New"/>
              </a:rPr>
            </a:br>
            <a:r>
              <a:rPr lang="en" sz="1600">
                <a:solidFill>
                  <a:srgbClr val="C586C0"/>
                </a:solidFill>
                <a:latin typeface="Courier New"/>
                <a:ea typeface="Courier New"/>
                <a:cs typeface="Courier New"/>
                <a:sym typeface="Courier New"/>
              </a:rPr>
              <a:t>       Special Note: ~= is Not Equal</a:t>
            </a:r>
          </a:p>
          <a:p>
            <a:pPr lvl="0">
              <a:spcBef>
                <a:spcPts val="0"/>
              </a:spcBef>
              <a:buNone/>
            </a:pPr>
            <a:r>
              <a:t/>
            </a:r>
            <a:endParaRP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