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1" r:id="rId9"/>
    <p:sldId id="260" r:id="rId10"/>
    <p:sldId id="262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A35-526F-4270-883B-7D52DF90E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1596-A37C-43B2-9DEB-F4F838B1A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Hawk Watch International (HWI)</a:t>
            </a:r>
          </a:p>
        </p:txBody>
      </p:sp>
    </p:spTree>
    <p:extLst>
      <p:ext uri="{BB962C8B-B14F-4D97-AF65-F5344CB8AC3E}">
        <p14:creationId xmlns:p14="http://schemas.microsoft.com/office/powerpoint/2010/main" val="54819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E9C-C40D-47A8-89D9-3394F93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B21-5088-4E6B-8AB8-3862782A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Area: filled area in </a:t>
            </a:r>
            <a:r>
              <a:rPr lang="en-US" dirty="0" err="1"/>
              <a:t>bbox</a:t>
            </a:r>
            <a:r>
              <a:rPr lang="en-US" dirty="0"/>
              <a:t> normalized to median filled area for the run</a:t>
            </a:r>
          </a:p>
          <a:p>
            <a:r>
              <a:rPr lang="en-US" dirty="0"/>
              <a:t>Aggregate statistics: mean, standard deviation, skewness of original image intensity in </a:t>
            </a:r>
            <a:r>
              <a:rPr lang="en-US" dirty="0" err="1"/>
              <a:t>bbox</a:t>
            </a:r>
            <a:endParaRPr lang="en-US" dirty="0"/>
          </a:p>
          <a:p>
            <a:r>
              <a:rPr lang="en-US" dirty="0"/>
              <a:t>Hu invariant moments for original image intensity in </a:t>
            </a:r>
            <a:r>
              <a:rPr lang="en-US" dirty="0" err="1"/>
              <a:t>bbox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4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C876-FD61-4130-98FF-E540558A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EDB9-8432-45F1-94BD-83B14EAD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 recall: 65% of the images with eagles predicted correctly</a:t>
            </a:r>
          </a:p>
          <a:p>
            <a:endParaRPr lang="en-US" dirty="0"/>
          </a:p>
          <a:p>
            <a:r>
              <a:rPr lang="en-US" dirty="0"/>
              <a:t>THIS IS NOT GOOD ENOUGH. Eagle data would be lost.</a:t>
            </a:r>
          </a:p>
        </p:txBody>
      </p:sp>
    </p:spTree>
    <p:extLst>
      <p:ext uri="{BB962C8B-B14F-4D97-AF65-F5344CB8AC3E}">
        <p14:creationId xmlns:p14="http://schemas.microsoft.com/office/powerpoint/2010/main" val="213908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3CBD-3ECD-4A9F-92E2-CE61070C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2B1B-38B6-4B44-AAEC-8F272782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training set</a:t>
            </a:r>
          </a:p>
          <a:p>
            <a:endParaRPr lang="en-US" dirty="0"/>
          </a:p>
          <a:p>
            <a:r>
              <a:rPr lang="en-US" dirty="0"/>
              <a:t>Visualize the data once again to look for correlations that may have been missed</a:t>
            </a:r>
          </a:p>
          <a:p>
            <a:endParaRPr lang="en-US" dirty="0"/>
          </a:p>
          <a:p>
            <a:r>
              <a:rPr lang="en-US" dirty="0"/>
              <a:t>Explore additional feature engineering</a:t>
            </a:r>
          </a:p>
          <a:p>
            <a:endParaRPr lang="en-US" dirty="0"/>
          </a:p>
          <a:p>
            <a:r>
              <a:rPr lang="en-US" dirty="0"/>
              <a:t>Recommend HWI obtain supercomputer resources in order to use neural network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138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8B1-1893-4BD0-8499-75DC1D8C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D9C3-E821-40CA-839B-357E58EE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F7A8-3A97-4C75-8F51-1077B385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061D-0AC3-45DE-B63B-030B1CE1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27E4-861E-47C6-AE8A-E732B38B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8E81-01BB-4E0F-B0EE-4F55A5DD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65B-1885-4F1A-B8BF-8EF4B194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HWI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8A9E-4178-4E7E-AF29-9D24B7ED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HWI is measuring eagle behavior while the eagles feed on carcasses near roads</a:t>
            </a:r>
          </a:p>
          <a:p>
            <a:endParaRPr lang="en-US" dirty="0"/>
          </a:p>
          <a:p>
            <a:r>
              <a:rPr lang="en-US" dirty="0"/>
              <a:t>Motion triggered game cameras record eagle behavior for later analysis</a:t>
            </a:r>
          </a:p>
          <a:p>
            <a:endParaRPr lang="en-US" dirty="0"/>
          </a:p>
          <a:p>
            <a:r>
              <a:rPr lang="en-US" dirty="0"/>
              <a:t>HWI has a backlog of about 1 million images needing to be analyzed</a:t>
            </a:r>
          </a:p>
          <a:p>
            <a:endParaRPr lang="en-US" dirty="0"/>
          </a:p>
          <a:p>
            <a:r>
              <a:rPr lang="en-US" b="1" dirty="0"/>
              <a:t>Low signal to noise ratio</a:t>
            </a:r>
          </a:p>
          <a:p>
            <a:pPr lvl="1"/>
            <a:r>
              <a:rPr lang="en-US" dirty="0"/>
              <a:t>5% eagles (50,000 eagles in 1,000,000 images)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5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9657-7164-46E1-8496-C5AC93E3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for Eagle 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F9C4-ACA6-4320-BD25-205EF53C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finding the eagles in the 1 million image backlog</a:t>
            </a:r>
          </a:p>
          <a:p>
            <a:endParaRPr lang="en-US" dirty="0"/>
          </a:p>
          <a:p>
            <a:r>
              <a:rPr lang="en-US" dirty="0"/>
              <a:t>Provide low false negative rate to ensure no eagle data is lost</a:t>
            </a:r>
          </a:p>
          <a:p>
            <a:endParaRPr lang="en-US" dirty="0"/>
          </a:p>
          <a:p>
            <a:r>
              <a:rPr lang="en-US" dirty="0"/>
              <a:t>Tune in favor of allowing false positives</a:t>
            </a:r>
          </a:p>
          <a:p>
            <a:endParaRPr lang="en-US" dirty="0"/>
          </a:p>
          <a:p>
            <a:r>
              <a:rPr lang="en-US" dirty="0"/>
              <a:t>Produce a list of image ranges containing eagles for each image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B64-7C43-4929-B913-F324178D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020D-CE37-4D9F-99FE-20EF39EF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must run on a laptop. More powerful computing resources are not available to HWI at this time.</a:t>
            </a:r>
          </a:p>
        </p:txBody>
      </p:sp>
    </p:spTree>
    <p:extLst>
      <p:ext uri="{BB962C8B-B14F-4D97-AF65-F5344CB8AC3E}">
        <p14:creationId xmlns:p14="http://schemas.microsoft.com/office/powerpoint/2010/main" val="97361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48DE3-C8D2-4CFE-930F-1FE0260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Example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0806D-3ED3-43E5-BBAC-D689DA7D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Datetime stamp</a:t>
            </a:r>
          </a:p>
          <a:p>
            <a:pPr lvl="1"/>
            <a:r>
              <a:rPr lang="en-US" dirty="0"/>
              <a:t>Sequence number /Sequence length</a:t>
            </a:r>
          </a:p>
          <a:p>
            <a:pPr lvl="1"/>
            <a:r>
              <a:rPr lang="en-US" dirty="0"/>
              <a:t>Camera number</a:t>
            </a:r>
          </a:p>
        </p:txBody>
      </p:sp>
      <p:pic>
        <p:nvPicPr>
          <p:cNvPr id="8" name="Content Placeholder 4" descr="A herd of animals grazing on a dry grass field&#10;&#10;Description generated with very high confidence">
            <a:extLst>
              <a:ext uri="{FF2B5EF4-FFF2-40B4-BE49-F238E27FC236}">
                <a16:creationId xmlns:a16="http://schemas.microsoft.com/office/drawing/2014/main" id="{25573307-03A9-4ADF-A55E-CA449E79C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B2CB-90B8-48F3-972A-09D51CC9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US" sz="3200" dirty="0"/>
              <a:t>Image Variation</a:t>
            </a:r>
            <a:endParaRPr lang="en-US" sz="2000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C6BB37C4-31D5-453A-B4A5-0BE8083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00692"/>
            <a:ext cx="4042589" cy="441053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Distance from camera to carcass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Shadows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Clouds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Lighting varies with position of sun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Plants such as grass and sagebrush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Scavengers such as magpies, ravens, dogs, etc.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Cars and trucks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Carcass size (elk, cow, deer, jackrabbit, racoon, skunk)</a:t>
            </a:r>
          </a:p>
        </p:txBody>
      </p:sp>
      <p:pic>
        <p:nvPicPr>
          <p:cNvPr id="7" name="Picture 6" descr="A giraffe standing in a grassy field&#10;&#10;Description generated with high confidence">
            <a:extLst>
              <a:ext uri="{FF2B5EF4-FFF2-40B4-BE49-F238E27FC236}">
                <a16:creationId xmlns:a16="http://schemas.microsoft.com/office/drawing/2014/main" id="{106093CF-AC2B-4A6D-B63A-7D279CF1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" r="-4" b="-4"/>
          <a:stretch/>
        </p:blipFill>
        <p:spPr>
          <a:xfrm>
            <a:off x="6483245" y="157375"/>
            <a:ext cx="3638376" cy="2684741"/>
          </a:xfrm>
          <a:prstGeom prst="rect">
            <a:avLst/>
          </a:prstGeom>
        </p:spPr>
      </p:pic>
      <p:pic>
        <p:nvPicPr>
          <p:cNvPr id="10" name="Content Placeholder 4" descr="A cow standing in a grassy field&#10;&#10;Description generated with high confidence">
            <a:extLst>
              <a:ext uri="{FF2B5EF4-FFF2-40B4-BE49-F238E27FC236}">
                <a16:creationId xmlns:a16="http://schemas.microsoft.com/office/drawing/2014/main" id="{33EF082A-CBA2-4F7B-A7F7-544086AAE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4" r="-4" b="-4"/>
          <a:stretch/>
        </p:blipFill>
        <p:spPr>
          <a:xfrm>
            <a:off x="7544019" y="2022559"/>
            <a:ext cx="3568630" cy="2633275"/>
          </a:xfrm>
          <a:prstGeom prst="rect">
            <a:avLst/>
          </a:prstGeom>
        </p:spPr>
      </p:pic>
      <p:pic>
        <p:nvPicPr>
          <p:cNvPr id="52" name="Content Placeholder 7">
            <a:extLst>
              <a:ext uri="{FF2B5EF4-FFF2-40B4-BE49-F238E27FC236}">
                <a16:creationId xmlns:a16="http://schemas.microsoft.com/office/drawing/2014/main" id="{97E19974-D34A-4649-93B4-C718DE4D7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33" y="3889010"/>
            <a:ext cx="3568630" cy="26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7FD9B-DD42-42F1-8FCC-81F513FD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88AD-0559-417E-B6A7-015162EA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User selects ROI</a:t>
            </a:r>
          </a:p>
          <a:p>
            <a:r>
              <a:rPr lang="en-US" dirty="0"/>
              <a:t>Subtract images in a sequence to capture moving objects</a:t>
            </a:r>
          </a:p>
          <a:p>
            <a:r>
              <a:rPr lang="en-US" dirty="0"/>
              <a:t>Use morphology to calculate bounded boxes (</a:t>
            </a:r>
            <a:r>
              <a:rPr lang="en-US" dirty="0" err="1"/>
              <a:t>bboxes</a:t>
            </a:r>
            <a:r>
              <a:rPr lang="en-US" dirty="0"/>
              <a:t>) around moving objects</a:t>
            </a:r>
          </a:p>
          <a:p>
            <a:r>
              <a:rPr lang="en-US" dirty="0"/>
              <a:t>Filter to keep large moving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51D437A6-991F-4558-84A5-6685D72C7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" r="173" b="1"/>
          <a:stretch/>
        </p:blipFill>
        <p:spPr>
          <a:xfrm>
            <a:off x="4195875" y="640081"/>
            <a:ext cx="7377245" cy="557281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088-5A3B-4524-87A5-8A2E2BC9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0734-86CA-4862-89DD-EB414914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7586"/>
            <a:ext cx="8915400" cy="4383636"/>
          </a:xfrm>
        </p:spPr>
        <p:txBody>
          <a:bodyPr>
            <a:normAutofit/>
          </a:bodyPr>
          <a:lstStyle/>
          <a:p>
            <a:r>
              <a:rPr lang="en-US" dirty="0"/>
              <a:t>User selects ROI</a:t>
            </a:r>
          </a:p>
          <a:p>
            <a:r>
              <a:rPr lang="en-US" dirty="0"/>
              <a:t>Use difference images in sequence to find moving objects</a:t>
            </a:r>
          </a:p>
          <a:p>
            <a:r>
              <a:rPr lang="en-US" dirty="0"/>
              <a:t>Use morphology to get bounded boxes (</a:t>
            </a:r>
            <a:r>
              <a:rPr lang="en-US" dirty="0" err="1"/>
              <a:t>bbox</a:t>
            </a:r>
            <a:r>
              <a:rPr lang="en-US" dirty="0"/>
              <a:t>) around moving objects</a:t>
            </a:r>
          </a:p>
          <a:p>
            <a:r>
              <a:rPr lang="en-US" dirty="0"/>
              <a:t>Calculate aggregate statistics and moments for each </a:t>
            </a:r>
            <a:r>
              <a:rPr lang="en-US" dirty="0" err="1"/>
              <a:t>bbox</a:t>
            </a:r>
            <a:endParaRPr lang="en-US" dirty="0"/>
          </a:p>
          <a:p>
            <a:r>
              <a:rPr lang="en-US" dirty="0"/>
              <a:t>Manually classify </a:t>
            </a:r>
            <a:r>
              <a:rPr lang="en-US" dirty="0" err="1"/>
              <a:t>bboxes</a:t>
            </a:r>
            <a:r>
              <a:rPr lang="en-US" dirty="0"/>
              <a:t> as ‘Eagle’ or ‘No Eagle’ for training dataset</a:t>
            </a:r>
          </a:p>
          <a:p>
            <a:r>
              <a:rPr lang="en-US" dirty="0"/>
              <a:t>Train a machine learning (ML) classifier model to find the eagles</a:t>
            </a:r>
          </a:p>
          <a:p>
            <a:r>
              <a:rPr lang="en-US" dirty="0"/>
              <a:t>Predict Eagle/No Eagle for image sets</a:t>
            </a:r>
          </a:p>
          <a:p>
            <a:r>
              <a:rPr lang="en-US" dirty="0"/>
              <a:t>Evaluate the accuracy of the ML classifier </a:t>
            </a:r>
          </a:p>
          <a:p>
            <a:r>
              <a:rPr lang="en-US" dirty="0"/>
              <a:t>Look at per/image predictions as a time series to determine time periods when eagles were present </a:t>
            </a:r>
          </a:p>
        </p:txBody>
      </p:sp>
    </p:spTree>
    <p:extLst>
      <p:ext uri="{BB962C8B-B14F-4D97-AF65-F5344CB8AC3E}">
        <p14:creationId xmlns:p14="http://schemas.microsoft.com/office/powerpoint/2010/main" val="15086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316CE-14B3-4B23-A639-F2CE0511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 dirty="0"/>
              <a:t>Classification Process Diagram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AF6281-2DF7-4D7D-BDBA-2063F9B6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8" name="Picture 4" descr="https://documents.lucidchart.com/documents/c2af658f-c87f-4e66-890d-11ad1ad5357e/pages/0_0?a=5897&amp;x=0&amp;y=17&amp;w=1320&amp;h=946&amp;store=1&amp;accept=image%2F*&amp;auth=LCA%20f81620f2617d6fe599fbf92ef3a029a6ad93d254-ts%3D1535470380">
            <a:extLst>
              <a:ext uri="{FF2B5EF4-FFF2-40B4-BE49-F238E27FC236}">
                <a16:creationId xmlns:a16="http://schemas.microsoft.com/office/drawing/2014/main" id="{155EC4BC-5752-4435-9454-AFDDE95B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771871"/>
            <a:ext cx="6953577" cy="49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62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</TotalTime>
  <Words>433</Words>
  <Application>Microsoft Office PowerPoint</Application>
  <PresentationFormat>Widescreen</PresentationFormat>
  <Paragraphs>70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Eagle Image Classification</vt:lpstr>
      <vt:lpstr>HWI Problem Statement</vt:lpstr>
      <vt:lpstr>Specification for Eagle Image Classifier</vt:lpstr>
      <vt:lpstr>Constraint</vt:lpstr>
      <vt:lpstr>Example Image</vt:lpstr>
      <vt:lpstr>Image Variation</vt:lpstr>
      <vt:lpstr>Approach</vt:lpstr>
      <vt:lpstr>Process</vt:lpstr>
      <vt:lpstr>Classification Process Diagram</vt:lpstr>
      <vt:lpstr>Feature Set</vt:lpstr>
      <vt:lpstr>Best Results So Far</vt:lpstr>
      <vt:lpstr>Next Steps</vt:lpstr>
      <vt:lpstr>Data Visualizations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Image Classification</dc:title>
  <dc:creator>Fred Smith</dc:creator>
  <cp:lastModifiedBy>Fred Smith</cp:lastModifiedBy>
  <cp:revision>23</cp:revision>
  <dcterms:created xsi:type="dcterms:W3CDTF">2018-08-27T21:02:27Z</dcterms:created>
  <dcterms:modified xsi:type="dcterms:W3CDTF">2018-09-05T17:02:53Z</dcterms:modified>
</cp:coreProperties>
</file>