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8" r:id="rId1"/>
  </p:sldMasterIdLst>
  <p:notesMasterIdLst>
    <p:notesMasterId r:id="rId40"/>
  </p:notesMasterIdLst>
  <p:sldIdLst>
    <p:sldId id="256" r:id="rId2"/>
    <p:sldId id="257" r:id="rId3"/>
    <p:sldId id="258" r:id="rId4"/>
    <p:sldId id="296" r:id="rId5"/>
    <p:sldId id="285" r:id="rId6"/>
    <p:sldId id="288" r:id="rId7"/>
    <p:sldId id="289" r:id="rId8"/>
    <p:sldId id="290" r:id="rId9"/>
    <p:sldId id="291" r:id="rId10"/>
    <p:sldId id="292" r:id="rId11"/>
    <p:sldId id="287" r:id="rId12"/>
    <p:sldId id="259" r:id="rId13"/>
    <p:sldId id="260" r:id="rId14"/>
    <p:sldId id="261" r:id="rId15"/>
    <p:sldId id="262" r:id="rId16"/>
    <p:sldId id="263" r:id="rId17"/>
    <p:sldId id="264" r:id="rId18"/>
    <p:sldId id="268" r:id="rId19"/>
    <p:sldId id="269" r:id="rId20"/>
    <p:sldId id="272" r:id="rId21"/>
    <p:sldId id="273" r:id="rId22"/>
    <p:sldId id="274" r:id="rId23"/>
    <p:sldId id="293" r:id="rId24"/>
    <p:sldId id="275" r:id="rId25"/>
    <p:sldId id="276" r:id="rId26"/>
    <p:sldId id="277" r:id="rId27"/>
    <p:sldId id="278" r:id="rId28"/>
    <p:sldId id="279" r:id="rId29"/>
    <p:sldId id="280" r:id="rId30"/>
    <p:sldId id="281" r:id="rId31"/>
    <p:sldId id="265" r:id="rId32"/>
    <p:sldId id="282" r:id="rId33"/>
    <p:sldId id="283" r:id="rId34"/>
    <p:sldId id="284" r:id="rId35"/>
    <p:sldId id="266" r:id="rId36"/>
    <p:sldId id="267" r:id="rId37"/>
    <p:sldId id="295" r:id="rId38"/>
    <p:sldId id="294"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74514"/>
  </p:normalViewPr>
  <p:slideViewPr>
    <p:cSldViewPr snapToGrid="0">
      <p:cViewPr varScale="1">
        <p:scale>
          <a:sx n="91" d="100"/>
          <a:sy n="91" d="100"/>
        </p:scale>
        <p:origin x="1616" y="192"/>
      </p:cViewPr>
      <p:guideLst>
        <p:guide orient="horz" pos="2160"/>
        <p:guide pos="3840"/>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1687A7-C6EE-794B-97FC-D29E1BC67EB4}" type="datetimeFigureOut">
              <a:rPr lang="en-US" smtClean="0"/>
              <a:t>12/6/23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FC1A76-AD2E-2842-B19B-FF2B0FCD5C1D}" type="slidenum">
              <a:rPr lang="en-US" smtClean="0"/>
              <a:t>‹#›</a:t>
            </a:fld>
            <a:endParaRPr lang="en-US"/>
          </a:p>
        </p:txBody>
      </p:sp>
    </p:spTree>
    <p:extLst>
      <p:ext uri="{BB962C8B-B14F-4D97-AF65-F5344CB8AC3E}">
        <p14:creationId xmlns:p14="http://schemas.microsoft.com/office/powerpoint/2010/main" val="945393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the topic I’m going to present is the animal adoption trends and analysis in Austin Texas.</a:t>
            </a:r>
          </a:p>
          <a:p>
            <a:r>
              <a:rPr lang="en-US" dirty="0"/>
              <a:t>League of legends</a:t>
            </a:r>
          </a:p>
        </p:txBody>
      </p:sp>
      <p:sp>
        <p:nvSpPr>
          <p:cNvPr id="4" name="Slide Number Placeholder 3"/>
          <p:cNvSpPr>
            <a:spLocks noGrp="1"/>
          </p:cNvSpPr>
          <p:nvPr>
            <p:ph type="sldNum" sz="quarter" idx="5"/>
          </p:nvPr>
        </p:nvSpPr>
        <p:spPr/>
        <p:txBody>
          <a:bodyPr/>
          <a:lstStyle/>
          <a:p>
            <a:fld id="{21FC1A76-AD2E-2842-B19B-FF2B0FCD5C1D}" type="slidenum">
              <a:rPr lang="en-US" smtClean="0"/>
              <a:t>1</a:t>
            </a:fld>
            <a:endParaRPr lang="en-US"/>
          </a:p>
        </p:txBody>
      </p:sp>
    </p:spTree>
    <p:extLst>
      <p:ext uri="{BB962C8B-B14F-4D97-AF65-F5344CB8AC3E}">
        <p14:creationId xmlns:p14="http://schemas.microsoft.com/office/powerpoint/2010/main" val="37131851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One possible explanation could be the city of Austin's decision to extend the stay-at-home policy starting from the end of March.</a:t>
            </a:r>
            <a:endParaRPr lang="en-US" dirty="0"/>
          </a:p>
        </p:txBody>
      </p:sp>
      <p:sp>
        <p:nvSpPr>
          <p:cNvPr id="4" name="Slide Number Placeholder 3"/>
          <p:cNvSpPr>
            <a:spLocks noGrp="1"/>
          </p:cNvSpPr>
          <p:nvPr>
            <p:ph type="sldNum" sz="quarter" idx="5"/>
          </p:nvPr>
        </p:nvSpPr>
        <p:spPr/>
        <p:txBody>
          <a:bodyPr/>
          <a:lstStyle/>
          <a:p>
            <a:fld id="{21FC1A76-AD2E-2842-B19B-FF2B0FCD5C1D}" type="slidenum">
              <a:rPr lang="en-US" smtClean="0"/>
              <a:t>11</a:t>
            </a:fld>
            <a:endParaRPr lang="en-US"/>
          </a:p>
        </p:txBody>
      </p:sp>
    </p:spTree>
    <p:extLst>
      <p:ext uri="{BB962C8B-B14F-4D97-AF65-F5344CB8AC3E}">
        <p14:creationId xmlns:p14="http://schemas.microsoft.com/office/powerpoint/2010/main" val="27534101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next part, I’m going to talk about the 4 hypothesis in this project. The first hypothesis is ……</a:t>
            </a:r>
          </a:p>
          <a:p>
            <a:endParaRPr lang="en-US" dirty="0"/>
          </a:p>
          <a:p>
            <a:r>
              <a:rPr lang="en-US" dirty="0"/>
              <a:t>Although there is no specific age limit for undergoing the procedure, the recommended time to spay or neuter a dog or cat is typically between six to nine months. Sometimes, people may have concerns about the risks associated with surgery in older animals. Moreover, if their animal hasn't displayed behavioral issues related to mating behaviors or health problems related to remaining intact, some owners might feel less urgency to proceed with the surgery.</a:t>
            </a:r>
          </a:p>
        </p:txBody>
      </p:sp>
      <p:sp>
        <p:nvSpPr>
          <p:cNvPr id="4" name="Slide Number Placeholder 3"/>
          <p:cNvSpPr>
            <a:spLocks noGrp="1"/>
          </p:cNvSpPr>
          <p:nvPr>
            <p:ph type="sldNum" sz="quarter" idx="5"/>
          </p:nvPr>
        </p:nvSpPr>
        <p:spPr/>
        <p:txBody>
          <a:bodyPr/>
          <a:lstStyle/>
          <a:p>
            <a:fld id="{21FC1A76-AD2E-2842-B19B-FF2B0FCD5C1D}" type="slidenum">
              <a:rPr lang="en-US" smtClean="0"/>
              <a:t>12</a:t>
            </a:fld>
            <a:endParaRPr lang="en-US"/>
          </a:p>
        </p:txBody>
      </p:sp>
    </p:spTree>
    <p:extLst>
      <p:ext uri="{BB962C8B-B14F-4D97-AF65-F5344CB8AC3E}">
        <p14:creationId xmlns:p14="http://schemas.microsoft.com/office/powerpoint/2010/main" val="25237741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This is how I test my hypothesis: Firstly, I only retain data related to dogs and cats as they are the more commonly neutered or spayed animals. Secondly, I only include data where the animals were intact upon intake.</a:t>
            </a:r>
            <a:endParaRPr lang="en-US" dirty="0"/>
          </a:p>
        </p:txBody>
      </p:sp>
      <p:sp>
        <p:nvSpPr>
          <p:cNvPr id="4" name="Slide Number Placeholder 3"/>
          <p:cNvSpPr>
            <a:spLocks noGrp="1"/>
          </p:cNvSpPr>
          <p:nvPr>
            <p:ph type="sldNum" sz="quarter" idx="5"/>
          </p:nvPr>
        </p:nvSpPr>
        <p:spPr/>
        <p:txBody>
          <a:bodyPr/>
          <a:lstStyle/>
          <a:p>
            <a:fld id="{21FC1A76-AD2E-2842-B19B-FF2B0FCD5C1D}" type="slidenum">
              <a:rPr lang="en-US" smtClean="0"/>
              <a:t>13</a:t>
            </a:fld>
            <a:endParaRPr lang="en-US"/>
          </a:p>
        </p:txBody>
      </p:sp>
    </p:spTree>
    <p:extLst>
      <p:ext uri="{BB962C8B-B14F-4D97-AF65-F5344CB8AC3E}">
        <p14:creationId xmlns:p14="http://schemas.microsoft.com/office/powerpoint/2010/main" val="5509552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74151"/>
                </a:solidFill>
                <a:effectLst/>
                <a:latin typeface="Söhne"/>
              </a:rPr>
              <a:t>Looking at the overall data, 63.5% of the animals that were intact before have been neutered or spayed upon outcome.</a:t>
            </a:r>
            <a:endParaRPr lang="en-US" dirty="0"/>
          </a:p>
        </p:txBody>
      </p:sp>
      <p:sp>
        <p:nvSpPr>
          <p:cNvPr id="4" name="Slide Number Placeholder 3"/>
          <p:cNvSpPr>
            <a:spLocks noGrp="1"/>
          </p:cNvSpPr>
          <p:nvPr>
            <p:ph type="sldNum" sz="quarter" idx="5"/>
          </p:nvPr>
        </p:nvSpPr>
        <p:spPr/>
        <p:txBody>
          <a:bodyPr/>
          <a:lstStyle/>
          <a:p>
            <a:fld id="{21FC1A76-AD2E-2842-B19B-FF2B0FCD5C1D}" type="slidenum">
              <a:rPr lang="en-US" smtClean="0"/>
              <a:t>14</a:t>
            </a:fld>
            <a:endParaRPr lang="en-US"/>
          </a:p>
        </p:txBody>
      </p:sp>
    </p:spTree>
    <p:extLst>
      <p:ext uri="{BB962C8B-B14F-4D97-AF65-F5344CB8AC3E}">
        <p14:creationId xmlns:p14="http://schemas.microsoft.com/office/powerpoint/2010/main" val="20100612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Next, we'll determine whether an animal's age affects their neuter/spay status or not.</a:t>
            </a:r>
          </a:p>
          <a:p>
            <a:r>
              <a:rPr lang="en-US" b="0" i="0" dirty="0">
                <a:solidFill>
                  <a:srgbClr val="374151"/>
                </a:solidFill>
                <a:effectLst/>
                <a:latin typeface="Söhne"/>
              </a:rPr>
              <a:t>I've categorized ages into three groups: animals between 0-2 years old are considered young, those between 2-7 years old are labeled as adults, and those older than 7 years old are classified as seniors.</a:t>
            </a:r>
            <a:endParaRPr lang="en-US" dirty="0"/>
          </a:p>
        </p:txBody>
      </p:sp>
      <p:sp>
        <p:nvSpPr>
          <p:cNvPr id="4" name="Slide Number Placeholder 3"/>
          <p:cNvSpPr>
            <a:spLocks noGrp="1"/>
          </p:cNvSpPr>
          <p:nvPr>
            <p:ph type="sldNum" sz="quarter" idx="5"/>
          </p:nvPr>
        </p:nvSpPr>
        <p:spPr/>
        <p:txBody>
          <a:bodyPr/>
          <a:lstStyle/>
          <a:p>
            <a:fld id="{21FC1A76-AD2E-2842-B19B-FF2B0FCD5C1D}" type="slidenum">
              <a:rPr lang="en-US" smtClean="0"/>
              <a:t>15</a:t>
            </a:fld>
            <a:endParaRPr lang="en-US"/>
          </a:p>
        </p:txBody>
      </p:sp>
    </p:spTree>
    <p:extLst>
      <p:ext uri="{BB962C8B-B14F-4D97-AF65-F5344CB8AC3E}">
        <p14:creationId xmlns:p14="http://schemas.microsoft.com/office/powerpoint/2010/main" val="3092048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get the neuter/spay rate for each group from the contingency table…</a:t>
            </a:r>
          </a:p>
          <a:p>
            <a:r>
              <a:rPr lang="en-US" dirty="0"/>
              <a:t>Although we already get the percentage, we still need to use scientific method to confirm our hypothesis.</a:t>
            </a:r>
          </a:p>
        </p:txBody>
      </p:sp>
      <p:sp>
        <p:nvSpPr>
          <p:cNvPr id="4" name="Slide Number Placeholder 3"/>
          <p:cNvSpPr>
            <a:spLocks noGrp="1"/>
          </p:cNvSpPr>
          <p:nvPr>
            <p:ph type="sldNum" sz="quarter" idx="5"/>
          </p:nvPr>
        </p:nvSpPr>
        <p:spPr/>
        <p:txBody>
          <a:bodyPr/>
          <a:lstStyle/>
          <a:p>
            <a:fld id="{21FC1A76-AD2E-2842-B19B-FF2B0FCD5C1D}" type="slidenum">
              <a:rPr lang="en-US" smtClean="0"/>
              <a:t>16</a:t>
            </a:fld>
            <a:endParaRPr lang="en-US"/>
          </a:p>
        </p:txBody>
      </p:sp>
    </p:spTree>
    <p:extLst>
      <p:ext uri="{BB962C8B-B14F-4D97-AF65-F5344CB8AC3E}">
        <p14:creationId xmlns:p14="http://schemas.microsoft.com/office/powerpoint/2010/main" val="32496774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I used a chi-squared test to examine my hypothesis, and the results indicate that the alternative hypothesis is accepted, and there is a relationship between age and neuter/spay status.</a:t>
            </a:r>
            <a:endParaRPr lang="en-US" dirty="0"/>
          </a:p>
        </p:txBody>
      </p:sp>
      <p:sp>
        <p:nvSpPr>
          <p:cNvPr id="4" name="Slide Number Placeholder 3"/>
          <p:cNvSpPr>
            <a:spLocks noGrp="1"/>
          </p:cNvSpPr>
          <p:nvPr>
            <p:ph type="sldNum" sz="quarter" idx="5"/>
          </p:nvPr>
        </p:nvSpPr>
        <p:spPr/>
        <p:txBody>
          <a:bodyPr/>
          <a:lstStyle/>
          <a:p>
            <a:fld id="{21FC1A76-AD2E-2842-B19B-FF2B0FCD5C1D}" type="slidenum">
              <a:rPr lang="en-US" smtClean="0"/>
              <a:t>17</a:t>
            </a:fld>
            <a:endParaRPr lang="en-US"/>
          </a:p>
        </p:txBody>
      </p:sp>
    </p:spTree>
    <p:extLst>
      <p:ext uri="{BB962C8B-B14F-4D97-AF65-F5344CB8AC3E}">
        <p14:creationId xmlns:p14="http://schemas.microsoft.com/office/powerpoint/2010/main" val="358832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second hypothesis proposes a meaningful surge in animal adoption rates after the onset of COVID-19.</a:t>
            </a:r>
          </a:p>
          <a:p>
            <a:r>
              <a:rPr lang="en-US" dirty="0"/>
              <a:t>With more people spending time at home due to lockdowns and remote work situations, there was an increased desire for companionship, leading to a higher demand for pets.</a:t>
            </a:r>
          </a:p>
        </p:txBody>
      </p:sp>
      <p:sp>
        <p:nvSpPr>
          <p:cNvPr id="4" name="Slide Number Placeholder 3"/>
          <p:cNvSpPr>
            <a:spLocks noGrp="1"/>
          </p:cNvSpPr>
          <p:nvPr>
            <p:ph type="sldNum" sz="quarter" idx="5"/>
          </p:nvPr>
        </p:nvSpPr>
        <p:spPr/>
        <p:txBody>
          <a:bodyPr/>
          <a:lstStyle/>
          <a:p>
            <a:fld id="{21FC1A76-AD2E-2842-B19B-FF2B0FCD5C1D}" type="slidenum">
              <a:rPr lang="en-US" smtClean="0"/>
              <a:t>18</a:t>
            </a:fld>
            <a:endParaRPr lang="en-US"/>
          </a:p>
        </p:txBody>
      </p:sp>
    </p:spTree>
    <p:extLst>
      <p:ext uri="{BB962C8B-B14F-4D97-AF65-F5344CB8AC3E}">
        <p14:creationId xmlns:p14="http://schemas.microsoft.com/office/powerpoint/2010/main" val="9964666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I use January 1, 2020, as the dividing point between the periods before and after the onset of COVID-19.</a:t>
            </a:r>
            <a:endParaRPr lang="en-US" dirty="0">
              <a:solidFill>
                <a:srgbClr val="FF0000"/>
              </a:solidFill>
            </a:endParaRPr>
          </a:p>
        </p:txBody>
      </p:sp>
      <p:sp>
        <p:nvSpPr>
          <p:cNvPr id="4" name="Slide Number Placeholder 3"/>
          <p:cNvSpPr>
            <a:spLocks noGrp="1"/>
          </p:cNvSpPr>
          <p:nvPr>
            <p:ph type="sldNum" sz="quarter" idx="5"/>
          </p:nvPr>
        </p:nvSpPr>
        <p:spPr/>
        <p:txBody>
          <a:bodyPr/>
          <a:lstStyle/>
          <a:p>
            <a:fld id="{21FC1A76-AD2E-2842-B19B-FF2B0FCD5C1D}" type="slidenum">
              <a:rPr lang="en-US" smtClean="0"/>
              <a:t>19</a:t>
            </a:fld>
            <a:endParaRPr lang="en-US"/>
          </a:p>
        </p:txBody>
      </p:sp>
    </p:spTree>
    <p:extLst>
      <p:ext uri="{BB962C8B-B14F-4D97-AF65-F5344CB8AC3E}">
        <p14:creationId xmlns:p14="http://schemas.microsoft.com/office/powerpoint/2010/main" val="26791569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74151"/>
                </a:solidFill>
                <a:effectLst/>
                <a:latin typeface="Söhne"/>
              </a:rPr>
              <a:t>The results indicate that the alternative hypothesis is accepted, and there is a significant increase in the adoption rate after COVID.</a:t>
            </a:r>
            <a:endParaRPr lang="en-US" dirty="0"/>
          </a:p>
        </p:txBody>
      </p:sp>
      <p:sp>
        <p:nvSpPr>
          <p:cNvPr id="4" name="Slide Number Placeholder 3"/>
          <p:cNvSpPr>
            <a:spLocks noGrp="1"/>
          </p:cNvSpPr>
          <p:nvPr>
            <p:ph type="sldNum" sz="quarter" idx="5"/>
          </p:nvPr>
        </p:nvSpPr>
        <p:spPr/>
        <p:txBody>
          <a:bodyPr/>
          <a:lstStyle/>
          <a:p>
            <a:fld id="{21FC1A76-AD2E-2842-B19B-FF2B0FCD5C1D}" type="slidenum">
              <a:rPr lang="en-US" smtClean="0"/>
              <a:t>21</a:t>
            </a:fld>
            <a:endParaRPr lang="en-US"/>
          </a:p>
        </p:txBody>
      </p:sp>
    </p:spTree>
    <p:extLst>
      <p:ext uri="{BB962C8B-B14F-4D97-AF65-F5344CB8AC3E}">
        <p14:creationId xmlns:p14="http://schemas.microsoft.com/office/powerpoint/2010/main" val="3600007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There are two datasets: animal intake data and outcome data. They have been provided by the City of Austin, collecting data from October 1st, 2013, to the present day (and they are updated daily). These datasets track the journey of animals from the moment of intake to their eventual adoption or transfer, including those still awaiting.</a:t>
            </a:r>
          </a:p>
          <a:p>
            <a:pPr marL="228600" indent="-228600">
              <a:buAutoNum type="arabicPeriod"/>
            </a:pPr>
            <a:endParaRPr lang="en-US" b="0" i="0" dirty="0">
              <a:solidFill>
                <a:srgbClr val="374151"/>
              </a:solidFill>
              <a:effectLst/>
              <a:latin typeface="Söhne"/>
            </a:endParaRPr>
          </a:p>
          <a:p>
            <a:pPr marL="228600" indent="-228600">
              <a:buAutoNum type="arabicPeriod"/>
            </a:pPr>
            <a:endParaRPr lang="en-US"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21FC1A76-AD2E-2842-B19B-FF2B0FCD5C1D}" type="slidenum">
              <a:rPr lang="en-US" smtClean="0"/>
              <a:t>3</a:t>
            </a:fld>
            <a:endParaRPr lang="en-US"/>
          </a:p>
        </p:txBody>
      </p:sp>
    </p:spTree>
    <p:extLst>
      <p:ext uri="{BB962C8B-B14F-4D97-AF65-F5344CB8AC3E}">
        <p14:creationId xmlns:p14="http://schemas.microsoft.com/office/powerpoint/2010/main" val="33409860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My third hypothesis suggests that an animal's intake condition significantly influences its likelihood of adoption. In general, healthy animals tend to have a higher chance of being quickly adopted, while those who need extensive medical care, having chronic health issues, or displaying challenging behaviors might take longer to find homes.</a:t>
            </a:r>
            <a:endParaRPr lang="en-US" dirty="0"/>
          </a:p>
        </p:txBody>
      </p:sp>
      <p:sp>
        <p:nvSpPr>
          <p:cNvPr id="4" name="Slide Number Placeholder 3"/>
          <p:cNvSpPr>
            <a:spLocks noGrp="1"/>
          </p:cNvSpPr>
          <p:nvPr>
            <p:ph type="sldNum" sz="quarter" idx="5"/>
          </p:nvPr>
        </p:nvSpPr>
        <p:spPr/>
        <p:txBody>
          <a:bodyPr/>
          <a:lstStyle/>
          <a:p>
            <a:fld id="{21FC1A76-AD2E-2842-B19B-FF2B0FCD5C1D}" type="slidenum">
              <a:rPr lang="en-US" smtClean="0"/>
              <a:t>22</a:t>
            </a:fld>
            <a:endParaRPr lang="en-US"/>
          </a:p>
        </p:txBody>
      </p:sp>
    </p:spTree>
    <p:extLst>
      <p:ext uri="{BB962C8B-B14F-4D97-AF65-F5344CB8AC3E}">
        <p14:creationId xmlns:p14="http://schemas.microsoft.com/office/powerpoint/2010/main" val="14347510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As we’ve observed in the bar chart, there are numerous types of conditions listed. Therefore, any condition that is not labeled as 'normal' would be considered as 'non-normal'.</a:t>
            </a:r>
            <a:endParaRPr lang="en-US" dirty="0"/>
          </a:p>
        </p:txBody>
      </p:sp>
      <p:sp>
        <p:nvSpPr>
          <p:cNvPr id="4" name="Slide Number Placeholder 3"/>
          <p:cNvSpPr>
            <a:spLocks noGrp="1"/>
          </p:cNvSpPr>
          <p:nvPr>
            <p:ph type="sldNum" sz="quarter" idx="5"/>
          </p:nvPr>
        </p:nvSpPr>
        <p:spPr/>
        <p:txBody>
          <a:bodyPr/>
          <a:lstStyle/>
          <a:p>
            <a:fld id="{21FC1A76-AD2E-2842-B19B-FF2B0FCD5C1D}" type="slidenum">
              <a:rPr lang="en-US" smtClean="0"/>
              <a:t>23</a:t>
            </a:fld>
            <a:endParaRPr lang="en-US"/>
          </a:p>
        </p:txBody>
      </p:sp>
    </p:spTree>
    <p:extLst>
      <p:ext uri="{BB962C8B-B14F-4D97-AF65-F5344CB8AC3E}">
        <p14:creationId xmlns:p14="http://schemas.microsoft.com/office/powerpoint/2010/main" val="40325571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FC1A76-AD2E-2842-B19B-FF2B0FCD5C1D}" type="slidenum">
              <a:rPr lang="en-US" smtClean="0"/>
              <a:t>24</a:t>
            </a:fld>
            <a:endParaRPr lang="en-US"/>
          </a:p>
        </p:txBody>
      </p:sp>
    </p:spTree>
    <p:extLst>
      <p:ext uri="{BB962C8B-B14F-4D97-AF65-F5344CB8AC3E}">
        <p14:creationId xmlns:p14="http://schemas.microsoft.com/office/powerpoint/2010/main" val="21543585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74151"/>
                </a:solidFill>
                <a:effectLst/>
                <a:latin typeface="Söhne"/>
              </a:rPr>
              <a:t>The results also indicate the acceptance of the alternative hypothesis, demonstrating a significant relationship between the intake condition of animals and their likelihood of being adopted.</a:t>
            </a:r>
            <a:endParaRPr lang="en-US" dirty="0"/>
          </a:p>
        </p:txBody>
      </p:sp>
      <p:sp>
        <p:nvSpPr>
          <p:cNvPr id="4" name="Slide Number Placeholder 3"/>
          <p:cNvSpPr>
            <a:spLocks noGrp="1"/>
          </p:cNvSpPr>
          <p:nvPr>
            <p:ph type="sldNum" sz="quarter" idx="5"/>
          </p:nvPr>
        </p:nvSpPr>
        <p:spPr/>
        <p:txBody>
          <a:bodyPr/>
          <a:lstStyle/>
          <a:p>
            <a:fld id="{21FC1A76-AD2E-2842-B19B-FF2B0FCD5C1D}" type="slidenum">
              <a:rPr lang="en-US" smtClean="0"/>
              <a:t>26</a:t>
            </a:fld>
            <a:endParaRPr lang="en-US"/>
          </a:p>
        </p:txBody>
      </p:sp>
    </p:spTree>
    <p:extLst>
      <p:ext uri="{BB962C8B-B14F-4D97-AF65-F5344CB8AC3E}">
        <p14:creationId xmlns:p14="http://schemas.microsoft.com/office/powerpoint/2010/main" val="23067987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The final hypothesis actually shares a similar concept with the third hypothesis. I believe that an animal's age could impact their likelihood of being adopted. Generally, most people prefer younger animals as they are often seen as more trainable. Younger animals haven't developed habits, making them easier to train. They also offer longer companionship and have more energy.</a:t>
            </a:r>
            <a:endParaRPr lang="en-US" dirty="0"/>
          </a:p>
        </p:txBody>
      </p:sp>
      <p:sp>
        <p:nvSpPr>
          <p:cNvPr id="4" name="Slide Number Placeholder 3"/>
          <p:cNvSpPr>
            <a:spLocks noGrp="1"/>
          </p:cNvSpPr>
          <p:nvPr>
            <p:ph type="sldNum" sz="quarter" idx="5"/>
          </p:nvPr>
        </p:nvSpPr>
        <p:spPr/>
        <p:txBody>
          <a:bodyPr/>
          <a:lstStyle/>
          <a:p>
            <a:fld id="{21FC1A76-AD2E-2842-B19B-FF2B0FCD5C1D}" type="slidenum">
              <a:rPr lang="en-US" smtClean="0"/>
              <a:t>27</a:t>
            </a:fld>
            <a:endParaRPr lang="en-US"/>
          </a:p>
        </p:txBody>
      </p:sp>
    </p:spTree>
    <p:extLst>
      <p:ext uri="{BB962C8B-B14F-4D97-AF65-F5344CB8AC3E}">
        <p14:creationId xmlns:p14="http://schemas.microsoft.com/office/powerpoint/2010/main" val="14895121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74151"/>
                </a:solidFill>
                <a:effectLst/>
                <a:latin typeface="Söhne"/>
              </a:rPr>
              <a:t>The results also indicate the acceptance of the alternative hypothesis, demonstrating a significant relationship between animal’s age and their likelihood of being adopted.</a:t>
            </a:r>
            <a:endParaRPr lang="en-US" dirty="0"/>
          </a:p>
        </p:txBody>
      </p:sp>
      <p:sp>
        <p:nvSpPr>
          <p:cNvPr id="4" name="Slide Number Placeholder 3"/>
          <p:cNvSpPr>
            <a:spLocks noGrp="1"/>
          </p:cNvSpPr>
          <p:nvPr>
            <p:ph type="sldNum" sz="quarter" idx="5"/>
          </p:nvPr>
        </p:nvSpPr>
        <p:spPr/>
        <p:txBody>
          <a:bodyPr/>
          <a:lstStyle/>
          <a:p>
            <a:fld id="{21FC1A76-AD2E-2842-B19B-FF2B0FCD5C1D}" type="slidenum">
              <a:rPr lang="en-US" smtClean="0"/>
              <a:t>30</a:t>
            </a:fld>
            <a:endParaRPr lang="en-US"/>
          </a:p>
        </p:txBody>
      </p:sp>
    </p:spTree>
    <p:extLst>
      <p:ext uri="{BB962C8B-B14F-4D97-AF65-F5344CB8AC3E}">
        <p14:creationId xmlns:p14="http://schemas.microsoft.com/office/powerpoint/2010/main" val="38518275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The reason why I aim to research this question is that Austin is one of the largest no-kill cities in America. According to the city of Austin, annually, over 90% of animals entering the center are adopted, transferred to rescue, or returned to their owners.</a:t>
            </a:r>
            <a:endParaRPr lang="en-US" dirty="0"/>
          </a:p>
        </p:txBody>
      </p:sp>
      <p:sp>
        <p:nvSpPr>
          <p:cNvPr id="4" name="Slide Number Placeholder 3"/>
          <p:cNvSpPr>
            <a:spLocks noGrp="1"/>
          </p:cNvSpPr>
          <p:nvPr>
            <p:ph type="sldNum" sz="quarter" idx="5"/>
          </p:nvPr>
        </p:nvSpPr>
        <p:spPr/>
        <p:txBody>
          <a:bodyPr/>
          <a:lstStyle/>
          <a:p>
            <a:fld id="{21FC1A76-AD2E-2842-B19B-FF2B0FCD5C1D}" type="slidenum">
              <a:rPr lang="en-US" smtClean="0"/>
              <a:t>32</a:t>
            </a:fld>
            <a:endParaRPr lang="en-US"/>
          </a:p>
        </p:txBody>
      </p:sp>
    </p:spTree>
    <p:extLst>
      <p:ext uri="{BB962C8B-B14F-4D97-AF65-F5344CB8AC3E}">
        <p14:creationId xmlns:p14="http://schemas.microsoft.com/office/powerpoint/2010/main" val="33676509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need to know what is no-kill…</a:t>
            </a:r>
          </a:p>
          <a:p>
            <a:r>
              <a:rPr lang="en-US" dirty="0"/>
              <a:t>But for this project, I will use the first definition.</a:t>
            </a:r>
          </a:p>
        </p:txBody>
      </p:sp>
      <p:sp>
        <p:nvSpPr>
          <p:cNvPr id="4" name="Slide Number Placeholder 3"/>
          <p:cNvSpPr>
            <a:spLocks noGrp="1"/>
          </p:cNvSpPr>
          <p:nvPr>
            <p:ph type="sldNum" sz="quarter" idx="5"/>
          </p:nvPr>
        </p:nvSpPr>
        <p:spPr/>
        <p:txBody>
          <a:bodyPr/>
          <a:lstStyle/>
          <a:p>
            <a:fld id="{21FC1A76-AD2E-2842-B19B-FF2B0FCD5C1D}" type="slidenum">
              <a:rPr lang="en-US" smtClean="0"/>
              <a:t>33</a:t>
            </a:fld>
            <a:endParaRPr lang="en-US"/>
          </a:p>
        </p:txBody>
      </p:sp>
    </p:spTree>
    <p:extLst>
      <p:ext uri="{BB962C8B-B14F-4D97-AF65-F5344CB8AC3E}">
        <p14:creationId xmlns:p14="http://schemas.microsoft.com/office/powerpoint/2010/main" val="2960146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Save rate is calculated as [(Live Intakes) - (Lost in Care) - (Shelter Deaths</a:t>
            </a:r>
            <a:r>
              <a:rPr lang="en-US" dirty="0">
                <a:solidFill>
                  <a:srgbClr val="0070C0"/>
                </a:solidFill>
              </a:rPr>
              <a:t>*</a:t>
            </a:r>
            <a:r>
              <a:rPr lang="en-US" dirty="0"/>
              <a:t>)]/(Live Intakes)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1FC1A76-AD2E-2842-B19B-FF2B0FCD5C1D}" type="slidenum">
              <a:rPr lang="en-US" smtClean="0"/>
              <a:t>34</a:t>
            </a:fld>
            <a:endParaRPr lang="en-US"/>
          </a:p>
        </p:txBody>
      </p:sp>
    </p:spTree>
    <p:extLst>
      <p:ext uri="{BB962C8B-B14F-4D97-AF65-F5344CB8AC3E}">
        <p14:creationId xmlns:p14="http://schemas.microsoft.com/office/powerpoint/2010/main" val="7337845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I've created three visualizations to determine if the save rate is above 90% or not. The first one shows the save rate over time, the second one shows the save rate by year. The third visualization displays the save rate by month.</a:t>
            </a:r>
          </a:p>
          <a:p>
            <a:pPr algn="l"/>
            <a:endParaRPr lang="en-US" b="0" i="0" dirty="0">
              <a:solidFill>
                <a:srgbClr val="374151"/>
              </a:solidFill>
              <a:effectLst/>
              <a:latin typeface="Söhne"/>
            </a:endParaRPr>
          </a:p>
          <a:p>
            <a:pPr algn="l"/>
            <a:r>
              <a:rPr lang="en-US" b="0" i="0" dirty="0">
                <a:solidFill>
                  <a:srgbClr val="374151"/>
                </a:solidFill>
                <a:effectLst/>
                <a:latin typeface="Söhne"/>
              </a:rPr>
              <a:t>In the plots, there are two lines because I've used two methods to calculate the save rate. The first method involves calculating the save rate solely based on euthanasia cases, while the second method considers the total death cases.</a:t>
            </a:r>
          </a:p>
          <a:p>
            <a:pPr algn="l"/>
            <a:endParaRPr lang="en-US" b="0" i="0" dirty="0">
              <a:solidFill>
                <a:srgbClr val="374151"/>
              </a:solidFill>
              <a:effectLst/>
              <a:latin typeface="Söhne"/>
            </a:endParaRPr>
          </a:p>
          <a:p>
            <a:pPr algn="l"/>
            <a:r>
              <a:rPr lang="en-US" b="0" i="0" dirty="0">
                <a:solidFill>
                  <a:srgbClr val="374151"/>
                </a:solidFill>
                <a:effectLst/>
                <a:latin typeface="Söhne"/>
              </a:rPr>
              <a:t>From the visualizations, it's evident that not all months reach the 90% benchmark. However, when we examine the save rate by year, starting from 2015, the save rate has never fallen below 90%.</a:t>
            </a:r>
          </a:p>
          <a:p>
            <a:pPr algn="l"/>
            <a:endParaRPr lang="en-US" b="0" i="0" dirty="0">
              <a:solidFill>
                <a:srgbClr val="374151"/>
              </a:solidFill>
              <a:effectLst/>
              <a:latin typeface="Söhne"/>
            </a:endParaRPr>
          </a:p>
          <a:p>
            <a:pPr algn="l"/>
            <a:r>
              <a:rPr lang="en-US" b="0" i="0" dirty="0">
                <a:solidFill>
                  <a:srgbClr val="374151"/>
                </a:solidFill>
                <a:effectLst/>
                <a:latin typeface="Söhne"/>
              </a:rPr>
              <a:t>However, there's a surprising observation that the lowest save rate usually appears in March of almost every year, but I haven't found an answer to explain this situation so far. Even if we group the data by month and take a look at the total intake cases, it didn’t have a super surprising number, instead, the total intake cases is just as normal or even lower than every other month. However, the euthanasia cases and total death cases is pretty much the highest among the whole year. I can’t find explanation so far, but I believe it is somewhat related to the policy of the animal center itself.</a:t>
            </a:r>
          </a:p>
        </p:txBody>
      </p:sp>
      <p:sp>
        <p:nvSpPr>
          <p:cNvPr id="4" name="Slide Number Placeholder 3"/>
          <p:cNvSpPr>
            <a:spLocks noGrp="1"/>
          </p:cNvSpPr>
          <p:nvPr>
            <p:ph type="sldNum" sz="quarter" idx="5"/>
          </p:nvPr>
        </p:nvSpPr>
        <p:spPr/>
        <p:txBody>
          <a:bodyPr/>
          <a:lstStyle/>
          <a:p>
            <a:fld id="{21FC1A76-AD2E-2842-B19B-FF2B0FCD5C1D}" type="slidenum">
              <a:rPr lang="en-US" smtClean="0"/>
              <a:t>35</a:t>
            </a:fld>
            <a:endParaRPr lang="en-US"/>
          </a:p>
        </p:txBody>
      </p:sp>
    </p:spTree>
    <p:extLst>
      <p:ext uri="{BB962C8B-B14F-4D97-AF65-F5344CB8AC3E}">
        <p14:creationId xmlns:p14="http://schemas.microsoft.com/office/powerpoint/2010/main" val="644196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The reason why I would like to do research on this topic is that I want to know what’s the difference between Taiwan and America, before starting this presentation I would like to talk a little bit about what’s the policy or situation in Taiwan</a:t>
            </a:r>
          </a:p>
          <a:p>
            <a:pPr marL="228600" indent="-228600">
              <a:buAutoNum type="arabicPeriod"/>
            </a:pPr>
            <a:r>
              <a:rPr lang="en-US" b="0" i="0" dirty="0">
                <a:solidFill>
                  <a:srgbClr val="374151"/>
                </a:solidFill>
                <a:effectLst/>
                <a:latin typeface="Söhne"/>
              </a:rPr>
              <a:t>Neutered/Spayed for your pet is mandatory in Taiwan($1500-$8000 fine)</a:t>
            </a:r>
          </a:p>
          <a:p>
            <a:pPr marL="228600" indent="-228600">
              <a:buAutoNum type="arabicPeriod"/>
            </a:pPr>
            <a:r>
              <a:rPr lang="en-US" b="0" i="0" dirty="0">
                <a:solidFill>
                  <a:srgbClr val="374151"/>
                </a:solidFill>
                <a:effectLst/>
                <a:latin typeface="Söhne"/>
              </a:rPr>
              <a:t>Black/Large/Old/Mixed Dogs have less probability of being adopted</a:t>
            </a:r>
          </a:p>
          <a:p>
            <a:pPr marL="0" indent="0">
              <a:buNone/>
            </a:pPr>
            <a:endParaRPr lang="en-US" b="0" i="0" dirty="0">
              <a:solidFill>
                <a:srgbClr val="374151"/>
              </a:solidFill>
              <a:effectLst/>
              <a:latin typeface="Söhne"/>
            </a:endParaRPr>
          </a:p>
          <a:p>
            <a:pPr marL="0" indent="0">
              <a:buNone/>
            </a:pPr>
            <a:r>
              <a:rPr lang="en-US" b="0" i="0" dirty="0">
                <a:solidFill>
                  <a:srgbClr val="374151"/>
                </a:solidFill>
                <a:effectLst/>
                <a:latin typeface="Söhne"/>
              </a:rPr>
              <a:t>People perceive black dogs as less cute than others, and given Taiwan's small size and high population density, most people live in apartments. This makes it challenging to provide enough space for larger dogs to expend their energy.</a:t>
            </a:r>
          </a:p>
          <a:p>
            <a:pPr marL="0" indent="0">
              <a:buNone/>
            </a:pPr>
            <a:endParaRPr lang="en-US" b="0" i="0" dirty="0">
              <a:solidFill>
                <a:srgbClr val="374151"/>
              </a:solidFill>
              <a:effectLst/>
              <a:latin typeface="Söhne"/>
            </a:endParaRPr>
          </a:p>
          <a:p>
            <a:pPr marL="0" indent="0">
              <a:buNone/>
            </a:pPr>
            <a:r>
              <a:rPr lang="en-US" b="0" i="0" dirty="0">
                <a:solidFill>
                  <a:srgbClr val="374151"/>
                </a:solidFill>
                <a:effectLst/>
                <a:latin typeface="Söhne"/>
              </a:rPr>
              <a:t>Having a Pit Bull is illegal in Taiwan(The reason is that there have been too many cases of Pit Bulls hurting or even accidentally killing people. If you already owned a Pit Bull before March 2022, you are required to report it. However, there is no way to adopt or buy one legally, and owning one afterward could result in fines ranging from $1500 to $8000.)</a:t>
            </a:r>
            <a:endParaRPr lang="en-US" dirty="0"/>
          </a:p>
        </p:txBody>
      </p:sp>
      <p:sp>
        <p:nvSpPr>
          <p:cNvPr id="4" name="Slide Number Placeholder 3"/>
          <p:cNvSpPr>
            <a:spLocks noGrp="1"/>
          </p:cNvSpPr>
          <p:nvPr>
            <p:ph type="sldNum" sz="quarter" idx="5"/>
          </p:nvPr>
        </p:nvSpPr>
        <p:spPr/>
        <p:txBody>
          <a:bodyPr/>
          <a:lstStyle/>
          <a:p>
            <a:fld id="{21FC1A76-AD2E-2842-B19B-FF2B0FCD5C1D}" type="slidenum">
              <a:rPr lang="en-US" smtClean="0"/>
              <a:t>4</a:t>
            </a:fld>
            <a:endParaRPr lang="en-US"/>
          </a:p>
        </p:txBody>
      </p:sp>
    </p:spTree>
    <p:extLst>
      <p:ext uri="{BB962C8B-B14F-4D97-AF65-F5344CB8AC3E}">
        <p14:creationId xmlns:p14="http://schemas.microsoft.com/office/powerpoint/2010/main" val="11794859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One of my hypotheses was to determine the correlation between an animal's breed/color and their likelihood of being adopted. However, after examining the data, I discovered there are hundreds of thousands of types in terms of breed and color, making the analysis challenging. I'm now considering ways to simplify or narrow down the groups for easier analysis.</a:t>
            </a:r>
          </a:p>
          <a:p>
            <a:endParaRPr lang="en-US" b="0" i="0" dirty="0">
              <a:solidFill>
                <a:srgbClr val="374151"/>
              </a:solidFill>
              <a:effectLst/>
              <a:latin typeface="Söhne"/>
            </a:endParaRPr>
          </a:p>
          <a:p>
            <a:r>
              <a:rPr lang="en-US" b="0" i="0" dirty="0">
                <a:solidFill>
                  <a:srgbClr val="374151"/>
                </a:solidFill>
                <a:effectLst/>
                <a:latin typeface="Söhne"/>
              </a:rPr>
              <a:t>Another analysis could be the relationship between animal’s characteristics and how many days have they spent in the center.</a:t>
            </a:r>
            <a:endParaRPr lang="en-US" dirty="0"/>
          </a:p>
        </p:txBody>
      </p:sp>
      <p:sp>
        <p:nvSpPr>
          <p:cNvPr id="4" name="Slide Number Placeholder 3"/>
          <p:cNvSpPr>
            <a:spLocks noGrp="1"/>
          </p:cNvSpPr>
          <p:nvPr>
            <p:ph type="sldNum" sz="quarter" idx="5"/>
          </p:nvPr>
        </p:nvSpPr>
        <p:spPr/>
        <p:txBody>
          <a:bodyPr/>
          <a:lstStyle/>
          <a:p>
            <a:fld id="{21FC1A76-AD2E-2842-B19B-FF2B0FCD5C1D}" type="slidenum">
              <a:rPr lang="en-US" smtClean="0"/>
              <a:t>37</a:t>
            </a:fld>
            <a:endParaRPr lang="en-US"/>
          </a:p>
        </p:txBody>
      </p:sp>
    </p:spTree>
    <p:extLst>
      <p:ext uri="{BB962C8B-B14F-4D97-AF65-F5344CB8AC3E}">
        <p14:creationId xmlns:p14="http://schemas.microsoft.com/office/powerpoint/2010/main" val="224488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This dataset represents the merged information from both intake and outcome datasets. Each row contains an animal's intake and outcome information. If the animal is still in the animal center, their outcome information would be represented as a </a:t>
            </a:r>
            <a:r>
              <a:rPr lang="en-US" b="0" i="0" dirty="0" err="1">
                <a:solidFill>
                  <a:srgbClr val="374151"/>
                </a:solidFill>
                <a:effectLst/>
                <a:latin typeface="Söhne"/>
              </a:rPr>
              <a:t>NaN</a:t>
            </a:r>
            <a:r>
              <a:rPr lang="en-US" b="0" i="0" dirty="0">
                <a:solidFill>
                  <a:srgbClr val="374151"/>
                </a:solidFill>
                <a:effectLst/>
                <a:latin typeface="Söhne"/>
              </a:rPr>
              <a:t> value. Now, I’m going to show some simple visualizations of EDA.</a:t>
            </a:r>
            <a:endParaRPr lang="en-US" dirty="0"/>
          </a:p>
        </p:txBody>
      </p:sp>
      <p:sp>
        <p:nvSpPr>
          <p:cNvPr id="4" name="Slide Number Placeholder 3"/>
          <p:cNvSpPr>
            <a:spLocks noGrp="1"/>
          </p:cNvSpPr>
          <p:nvPr>
            <p:ph type="sldNum" sz="quarter" idx="5"/>
          </p:nvPr>
        </p:nvSpPr>
        <p:spPr/>
        <p:txBody>
          <a:bodyPr/>
          <a:lstStyle/>
          <a:p>
            <a:fld id="{21FC1A76-AD2E-2842-B19B-FF2B0FCD5C1D}" type="slidenum">
              <a:rPr lang="en-US" smtClean="0"/>
              <a:t>5</a:t>
            </a:fld>
            <a:endParaRPr lang="en-US"/>
          </a:p>
        </p:txBody>
      </p:sp>
    </p:spTree>
    <p:extLst>
      <p:ext uri="{BB962C8B-B14F-4D97-AF65-F5344CB8AC3E}">
        <p14:creationId xmlns:p14="http://schemas.microsoft.com/office/powerpoint/2010/main" val="1006624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The first chart shows the frequency of animal types among these five categories. Dogs and cats are the most common ones.</a:t>
            </a:r>
            <a:endParaRPr lang="en-US" dirty="0"/>
          </a:p>
        </p:txBody>
      </p:sp>
      <p:sp>
        <p:nvSpPr>
          <p:cNvPr id="4" name="Slide Number Placeholder 3"/>
          <p:cNvSpPr>
            <a:spLocks noGrp="1"/>
          </p:cNvSpPr>
          <p:nvPr>
            <p:ph type="sldNum" sz="quarter" idx="5"/>
          </p:nvPr>
        </p:nvSpPr>
        <p:spPr/>
        <p:txBody>
          <a:bodyPr/>
          <a:lstStyle/>
          <a:p>
            <a:fld id="{21FC1A76-AD2E-2842-B19B-FF2B0FCD5C1D}" type="slidenum">
              <a:rPr lang="en-US" smtClean="0"/>
              <a:t>6</a:t>
            </a:fld>
            <a:endParaRPr lang="en-US"/>
          </a:p>
        </p:txBody>
      </p:sp>
    </p:spTree>
    <p:extLst>
      <p:ext uri="{BB962C8B-B14F-4D97-AF65-F5344CB8AC3E}">
        <p14:creationId xmlns:p14="http://schemas.microsoft.com/office/powerpoint/2010/main" val="2894145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This chart displays the sex by intake and outcome. The reason for having two columns to represent sex is that some animals undergo neutering or spaying during their stay at the center. Upon reviewing the plot, it’s evident that the number of neutered or spayed animals is significantly higher than those that remain intact.</a:t>
            </a:r>
            <a:endParaRPr lang="en-US" dirty="0"/>
          </a:p>
        </p:txBody>
      </p:sp>
      <p:sp>
        <p:nvSpPr>
          <p:cNvPr id="4" name="Slide Number Placeholder 3"/>
          <p:cNvSpPr>
            <a:spLocks noGrp="1"/>
          </p:cNvSpPr>
          <p:nvPr>
            <p:ph type="sldNum" sz="quarter" idx="5"/>
          </p:nvPr>
        </p:nvSpPr>
        <p:spPr/>
        <p:txBody>
          <a:bodyPr/>
          <a:lstStyle/>
          <a:p>
            <a:fld id="{21FC1A76-AD2E-2842-B19B-FF2B0FCD5C1D}" type="slidenum">
              <a:rPr lang="en-US" smtClean="0"/>
              <a:t>7</a:t>
            </a:fld>
            <a:endParaRPr lang="en-US"/>
          </a:p>
        </p:txBody>
      </p:sp>
    </p:spTree>
    <p:extLst>
      <p:ext uri="{BB962C8B-B14F-4D97-AF65-F5344CB8AC3E}">
        <p14:creationId xmlns:p14="http://schemas.microsoft.com/office/powerpoint/2010/main" val="29055904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For intake condition, the majority of the animals are in normal condition, however, there are several animals that are injured, sick, or have special diseases.</a:t>
            </a:r>
            <a:endParaRPr lang="en-US" dirty="0"/>
          </a:p>
        </p:txBody>
      </p:sp>
      <p:sp>
        <p:nvSpPr>
          <p:cNvPr id="4" name="Slide Number Placeholder 3"/>
          <p:cNvSpPr>
            <a:spLocks noGrp="1"/>
          </p:cNvSpPr>
          <p:nvPr>
            <p:ph type="sldNum" sz="quarter" idx="5"/>
          </p:nvPr>
        </p:nvSpPr>
        <p:spPr/>
        <p:txBody>
          <a:bodyPr/>
          <a:lstStyle/>
          <a:p>
            <a:fld id="{21FC1A76-AD2E-2842-B19B-FF2B0FCD5C1D}" type="slidenum">
              <a:rPr lang="en-US" smtClean="0"/>
              <a:t>8</a:t>
            </a:fld>
            <a:endParaRPr lang="en-US"/>
          </a:p>
        </p:txBody>
      </p:sp>
    </p:spTree>
    <p:extLst>
      <p:ext uri="{BB962C8B-B14F-4D97-AF65-F5344CB8AC3E}">
        <p14:creationId xmlns:p14="http://schemas.microsoft.com/office/powerpoint/2010/main" val="2352239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This chart represents the frequency of outcome types, including adoption, transfer, return to owner, and others.</a:t>
            </a:r>
            <a:endParaRPr lang="en-US" dirty="0"/>
          </a:p>
        </p:txBody>
      </p:sp>
      <p:sp>
        <p:nvSpPr>
          <p:cNvPr id="4" name="Slide Number Placeholder 3"/>
          <p:cNvSpPr>
            <a:spLocks noGrp="1"/>
          </p:cNvSpPr>
          <p:nvPr>
            <p:ph type="sldNum" sz="quarter" idx="5"/>
          </p:nvPr>
        </p:nvSpPr>
        <p:spPr/>
        <p:txBody>
          <a:bodyPr/>
          <a:lstStyle/>
          <a:p>
            <a:fld id="{21FC1A76-AD2E-2842-B19B-FF2B0FCD5C1D}" type="slidenum">
              <a:rPr lang="en-US" smtClean="0"/>
              <a:t>9</a:t>
            </a:fld>
            <a:endParaRPr lang="en-US"/>
          </a:p>
        </p:txBody>
      </p:sp>
    </p:spTree>
    <p:extLst>
      <p:ext uri="{BB962C8B-B14F-4D97-AF65-F5344CB8AC3E}">
        <p14:creationId xmlns:p14="http://schemas.microsoft.com/office/powerpoint/2010/main" val="2314459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This graph shows how intake and outcome numbers have changed over time. I</a:t>
            </a:r>
            <a:r>
              <a:rPr lang="en-US" dirty="0"/>
              <a:t>f you take a look at the distribution, you can see that there’s a significant drop in both intake and outcome</a:t>
            </a:r>
            <a:r>
              <a:rPr lang="en-US" b="0" i="0" dirty="0">
                <a:solidFill>
                  <a:srgbClr val="374151"/>
                </a:solidFill>
                <a:effectLst/>
                <a:latin typeface="Söhne"/>
              </a:rPr>
              <a:t> </a:t>
            </a:r>
          </a:p>
          <a:p>
            <a:r>
              <a:rPr lang="en-US" b="0" i="0" dirty="0">
                <a:solidFill>
                  <a:srgbClr val="374151"/>
                </a:solidFill>
                <a:effectLst/>
                <a:latin typeface="Söhne"/>
              </a:rPr>
              <a:t>If we zoom in on the plot, we can see that this drop occurred specifically around April and May 2020.</a:t>
            </a:r>
            <a:endParaRPr lang="en-US" dirty="0"/>
          </a:p>
        </p:txBody>
      </p:sp>
      <p:sp>
        <p:nvSpPr>
          <p:cNvPr id="4" name="Slide Number Placeholder 3"/>
          <p:cNvSpPr>
            <a:spLocks noGrp="1"/>
          </p:cNvSpPr>
          <p:nvPr>
            <p:ph type="sldNum" sz="quarter" idx="5"/>
          </p:nvPr>
        </p:nvSpPr>
        <p:spPr/>
        <p:txBody>
          <a:bodyPr/>
          <a:lstStyle/>
          <a:p>
            <a:fld id="{21FC1A76-AD2E-2842-B19B-FF2B0FCD5C1D}" type="slidenum">
              <a:rPr lang="en-US" smtClean="0"/>
              <a:t>10</a:t>
            </a:fld>
            <a:endParaRPr lang="en-US"/>
          </a:p>
        </p:txBody>
      </p:sp>
    </p:spTree>
    <p:extLst>
      <p:ext uri="{BB962C8B-B14F-4D97-AF65-F5344CB8AC3E}">
        <p14:creationId xmlns:p14="http://schemas.microsoft.com/office/powerpoint/2010/main" val="4293016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12/6/23</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3911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12/6/23</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14017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12/6/23</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17152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12/6/23</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27827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12/6/23</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5482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12/6/23</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3151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12/6/23</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66947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12/6/23</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98908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12/6/23</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6972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12/6/23</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53605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12/6/23</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4425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12/6/23</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2849307376"/>
      </p:ext>
    </p:extLst>
  </p:cSld>
  <p:clrMap bg1="lt1" tx1="dk1" bg2="lt2" tx2="dk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67" r:id="rId5"/>
    <p:sldLayoutId id="2147483868" r:id="rId6"/>
    <p:sldLayoutId id="2147483869" r:id="rId7"/>
    <p:sldLayoutId id="2147483870" r:id="rId8"/>
    <p:sldLayoutId id="2147483871" r:id="rId9"/>
    <p:sldLayoutId id="2147483872" r:id="rId10"/>
    <p:sldLayoutId id="214748387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web.archive.org/web/20201229180748/https:/www.austintexas.gov/news/new-orders-align-covid-19-restrictions-statewide"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bestfriends.org/no-kill-2025/what-does-no-kill-mean"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hyperlink" Target="https://www.animalhumanesociety.org/news/what-does-it-mean-be-no-kill"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ABA0CB0-4CF1-C489-BD5B-760F4747EDB8}"/>
              </a:ext>
            </a:extLst>
          </p:cNvPr>
          <p:cNvSpPr>
            <a:spLocks noGrp="1"/>
          </p:cNvSpPr>
          <p:nvPr>
            <p:ph type="ctrTitle"/>
          </p:nvPr>
        </p:nvSpPr>
        <p:spPr>
          <a:xfrm>
            <a:off x="6194716" y="739978"/>
            <a:ext cx="5334930" cy="3004145"/>
          </a:xfrm>
        </p:spPr>
        <p:txBody>
          <a:bodyPr>
            <a:normAutofit/>
          </a:bodyPr>
          <a:lstStyle/>
          <a:p>
            <a:r>
              <a:rPr lang="en-US" sz="5100" dirty="0"/>
              <a:t>Animal Adoption Trends and Analysis in Austin, TX</a:t>
            </a:r>
          </a:p>
        </p:txBody>
      </p:sp>
      <p:sp>
        <p:nvSpPr>
          <p:cNvPr id="3" name="Subtitle 2">
            <a:extLst>
              <a:ext uri="{FF2B5EF4-FFF2-40B4-BE49-F238E27FC236}">
                <a16:creationId xmlns:a16="http://schemas.microsoft.com/office/drawing/2014/main" id="{DD11EF6C-597D-ADA2-BB9D-41E4951813FB}"/>
              </a:ext>
            </a:extLst>
          </p:cNvPr>
          <p:cNvSpPr>
            <a:spLocks noGrp="1"/>
          </p:cNvSpPr>
          <p:nvPr>
            <p:ph type="subTitle" idx="1"/>
          </p:nvPr>
        </p:nvSpPr>
        <p:spPr>
          <a:xfrm>
            <a:off x="6194715" y="3836197"/>
            <a:ext cx="5334931" cy="2189214"/>
          </a:xfrm>
        </p:spPr>
        <p:txBody>
          <a:bodyPr>
            <a:normAutofit/>
          </a:bodyPr>
          <a:lstStyle/>
          <a:p>
            <a:r>
              <a:rPr lang="en-US" dirty="0"/>
              <a:t>Presenter: Rebekah Chuang</a:t>
            </a:r>
          </a:p>
        </p:txBody>
      </p:sp>
      <p:sp>
        <p:nvSpPr>
          <p:cNvPr id="20" name="Freeform: Shape 19">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Freeform: Shape 25">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6" name="Picture 5" descr="A dog sitting in a car&#10;&#10;Description automatically generated">
            <a:extLst>
              <a:ext uri="{FF2B5EF4-FFF2-40B4-BE49-F238E27FC236}">
                <a16:creationId xmlns:a16="http://schemas.microsoft.com/office/drawing/2014/main" id="{C9385D6D-84BE-82D1-A3A2-21D42E0085EB}"/>
              </a:ext>
            </a:extLst>
          </p:cNvPr>
          <p:cNvPicPr>
            <a:picLocks noChangeAspect="1"/>
          </p:cNvPicPr>
          <p:nvPr/>
        </p:nvPicPr>
        <p:blipFill rotWithShape="1">
          <a:blip r:embed="rId3">
            <a:extLst>
              <a:ext uri="{28A0092B-C50C-407E-A947-70E740481C1C}">
                <a14:useLocalDpi xmlns:a14="http://schemas.microsoft.com/office/drawing/2010/main" val="0"/>
              </a:ext>
            </a:extLst>
          </a:blip>
          <a:srcRect t="8184" r="1" b="16816"/>
          <a:stretch/>
        </p:blipFill>
        <p:spPr>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30" name="Freeform: Shape 29">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46050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1533AF3-6EBC-9D2F-5E64-9150DF0D469F}"/>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4206" b="11421"/>
          <a:stretch/>
        </p:blipFill>
        <p:spPr>
          <a:xfrm>
            <a:off x="843163" y="198990"/>
            <a:ext cx="10301914" cy="3021287"/>
          </a:xfrm>
        </p:spPr>
      </p:pic>
      <p:pic>
        <p:nvPicPr>
          <p:cNvPr id="2" name="Content Placeholder 4">
            <a:extLst>
              <a:ext uri="{FF2B5EF4-FFF2-40B4-BE49-F238E27FC236}">
                <a16:creationId xmlns:a16="http://schemas.microsoft.com/office/drawing/2014/main" id="{993ECFF6-B70B-ADB4-5D6C-540593DC7C1F}"/>
              </a:ext>
            </a:extLst>
          </p:cNvPr>
          <p:cNvPicPr>
            <a:picLocks noChangeAspect="1"/>
          </p:cNvPicPr>
          <p:nvPr/>
        </p:nvPicPr>
        <p:blipFill rotWithShape="1">
          <a:blip r:embed="rId4">
            <a:extLst>
              <a:ext uri="{28A0092B-C50C-407E-A947-70E740481C1C}">
                <a14:useLocalDpi xmlns:a14="http://schemas.microsoft.com/office/drawing/2010/main" val="0"/>
              </a:ext>
            </a:extLst>
          </a:blip>
          <a:srcRect t="14979"/>
          <a:stretch/>
        </p:blipFill>
        <p:spPr>
          <a:xfrm>
            <a:off x="816659" y="3243469"/>
            <a:ext cx="10301915" cy="3485252"/>
          </a:xfrm>
          <a:prstGeom prst="rect">
            <a:avLst/>
          </a:prstGeom>
        </p:spPr>
      </p:pic>
      <p:cxnSp>
        <p:nvCxnSpPr>
          <p:cNvPr id="4" name="Straight Arrow Connector 3">
            <a:extLst>
              <a:ext uri="{FF2B5EF4-FFF2-40B4-BE49-F238E27FC236}">
                <a16:creationId xmlns:a16="http://schemas.microsoft.com/office/drawing/2014/main" id="{7CB7D0FD-F578-956D-46A2-071B55E592A5}"/>
              </a:ext>
            </a:extLst>
          </p:cNvPr>
          <p:cNvCxnSpPr>
            <a:cxnSpLocks/>
          </p:cNvCxnSpPr>
          <p:nvPr/>
        </p:nvCxnSpPr>
        <p:spPr>
          <a:xfrm flipH="1">
            <a:off x="7611762" y="1311965"/>
            <a:ext cx="419055" cy="117174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0562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screenshot of a text message&#10;&#10;Description automatically generated">
            <a:extLst>
              <a:ext uri="{FF2B5EF4-FFF2-40B4-BE49-F238E27FC236}">
                <a16:creationId xmlns:a16="http://schemas.microsoft.com/office/drawing/2014/main" id="{37099EBC-B12F-4B10-3073-2512E9358E0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11107" y="1022316"/>
            <a:ext cx="9769786" cy="5225700"/>
          </a:xfrm>
        </p:spPr>
      </p:pic>
      <p:sp>
        <p:nvSpPr>
          <p:cNvPr id="16" name="Rectangle 15">
            <a:extLst>
              <a:ext uri="{FF2B5EF4-FFF2-40B4-BE49-F238E27FC236}">
                <a16:creationId xmlns:a16="http://schemas.microsoft.com/office/drawing/2014/main" id="{82514ECC-776A-42C5-A31D-08587AAEB33A}"/>
              </a:ext>
            </a:extLst>
          </p:cNvPr>
          <p:cNvSpPr/>
          <p:nvPr/>
        </p:nvSpPr>
        <p:spPr>
          <a:xfrm>
            <a:off x="2670313" y="1042195"/>
            <a:ext cx="2905540" cy="27971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00435BD-8312-71A0-AEEA-4576A6175758}"/>
              </a:ext>
            </a:extLst>
          </p:cNvPr>
          <p:cNvSpPr/>
          <p:nvPr/>
        </p:nvSpPr>
        <p:spPr>
          <a:xfrm>
            <a:off x="5446643" y="5090734"/>
            <a:ext cx="1315280" cy="27971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873E8D33-A0E2-1966-5C7C-F92B494D68AB}"/>
              </a:ext>
            </a:extLst>
          </p:cNvPr>
          <p:cNvSpPr txBox="1"/>
          <p:nvPr/>
        </p:nvSpPr>
        <p:spPr>
          <a:xfrm>
            <a:off x="9599239" y="6433369"/>
            <a:ext cx="2592761" cy="369332"/>
          </a:xfrm>
          <a:prstGeom prst="rect">
            <a:avLst/>
          </a:prstGeom>
          <a:noFill/>
        </p:spPr>
        <p:txBody>
          <a:bodyPr wrap="none" rtlCol="0">
            <a:spAutoFit/>
          </a:bodyPr>
          <a:lstStyle/>
          <a:p>
            <a:r>
              <a:rPr lang="en-US" b="1" dirty="0"/>
              <a:t>Source: </a:t>
            </a:r>
            <a:r>
              <a:rPr lang="en-US" b="1" dirty="0">
                <a:hlinkClick r:id="rId4"/>
              </a:rPr>
              <a:t>City of Austin</a:t>
            </a:r>
            <a:endParaRPr lang="en-US" b="1" dirty="0"/>
          </a:p>
        </p:txBody>
      </p:sp>
    </p:spTree>
    <p:extLst>
      <p:ext uri="{BB962C8B-B14F-4D97-AF65-F5344CB8AC3E}">
        <p14:creationId xmlns:p14="http://schemas.microsoft.com/office/powerpoint/2010/main" val="3980395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EEDA5-6ADD-335E-EEF1-411B58B6ECB4}"/>
              </a:ext>
            </a:extLst>
          </p:cNvPr>
          <p:cNvSpPr>
            <a:spLocks noGrp="1"/>
          </p:cNvSpPr>
          <p:nvPr>
            <p:ph type="title"/>
          </p:nvPr>
        </p:nvSpPr>
        <p:spPr/>
        <p:txBody>
          <a:bodyPr/>
          <a:lstStyle/>
          <a:p>
            <a:r>
              <a:rPr lang="en-US" dirty="0"/>
              <a:t>Hypothesis 1</a:t>
            </a:r>
          </a:p>
        </p:txBody>
      </p:sp>
      <p:sp>
        <p:nvSpPr>
          <p:cNvPr id="3" name="Content Placeholder 2">
            <a:extLst>
              <a:ext uri="{FF2B5EF4-FFF2-40B4-BE49-F238E27FC236}">
                <a16:creationId xmlns:a16="http://schemas.microsoft.com/office/drawing/2014/main" id="{D6F8D8A0-835F-16F2-EABD-A626A2A63C18}"/>
              </a:ext>
            </a:extLst>
          </p:cNvPr>
          <p:cNvSpPr>
            <a:spLocks noGrp="1"/>
          </p:cNvSpPr>
          <p:nvPr>
            <p:ph idx="1"/>
          </p:nvPr>
        </p:nvSpPr>
        <p:spPr/>
        <p:txBody>
          <a:bodyPr>
            <a:normAutofit/>
          </a:bodyPr>
          <a:lstStyle/>
          <a:p>
            <a:pPr marL="0" indent="0">
              <a:buNone/>
            </a:pPr>
            <a:r>
              <a:rPr lang="en-US" dirty="0"/>
              <a:t>Is there a correlation between the </a:t>
            </a:r>
            <a:r>
              <a:rPr lang="en-US" b="1" dirty="0"/>
              <a:t>neuter/spay status </a:t>
            </a:r>
            <a:r>
              <a:rPr lang="en-US" dirty="0"/>
              <a:t>of animals and their </a:t>
            </a:r>
            <a:r>
              <a:rPr lang="en-US" b="1" dirty="0"/>
              <a:t>age</a:t>
            </a:r>
            <a:r>
              <a:rPr lang="en-US" dirty="0"/>
              <a:t>?</a:t>
            </a:r>
          </a:p>
          <a:p>
            <a:r>
              <a:rPr lang="en-US" dirty="0"/>
              <a:t>H0: There is no significant relationship between neuter/spay status and age in animals.</a:t>
            </a:r>
          </a:p>
          <a:p>
            <a:r>
              <a:rPr lang="en-US" u="sng" dirty="0">
                <a:solidFill>
                  <a:schemeClr val="accent3"/>
                </a:solidFill>
              </a:rPr>
              <a:t>H1: There is a significant relationship between neuter/spay status and age in animals.</a:t>
            </a:r>
          </a:p>
        </p:txBody>
      </p:sp>
    </p:spTree>
    <p:extLst>
      <p:ext uri="{BB962C8B-B14F-4D97-AF65-F5344CB8AC3E}">
        <p14:creationId xmlns:p14="http://schemas.microsoft.com/office/powerpoint/2010/main" val="75332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D67ED0CF-310F-F155-7462-22649353DE4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196825"/>
            <a:ext cx="10515600" cy="3116812"/>
          </a:xfrm>
        </p:spPr>
      </p:pic>
      <p:sp>
        <p:nvSpPr>
          <p:cNvPr id="6" name="Rectangle 5">
            <a:extLst>
              <a:ext uri="{FF2B5EF4-FFF2-40B4-BE49-F238E27FC236}">
                <a16:creationId xmlns:a16="http://schemas.microsoft.com/office/drawing/2014/main" id="{9A374E35-6F6A-FDF7-1AF8-4792815B604A}"/>
              </a:ext>
            </a:extLst>
          </p:cNvPr>
          <p:cNvSpPr/>
          <p:nvPr/>
        </p:nvSpPr>
        <p:spPr>
          <a:xfrm>
            <a:off x="9640956" y="2206764"/>
            <a:ext cx="1639957" cy="311681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7A74D98-488E-A6A2-369B-57C356B9F9A2}"/>
              </a:ext>
            </a:extLst>
          </p:cNvPr>
          <p:cNvSpPr/>
          <p:nvPr/>
        </p:nvSpPr>
        <p:spPr>
          <a:xfrm>
            <a:off x="2779644" y="2196825"/>
            <a:ext cx="907774" cy="311681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C8B0F2FA-DD3C-6A2B-DDCF-501EA961EC55}"/>
              </a:ext>
            </a:extLst>
          </p:cNvPr>
          <p:cNvSpPr txBox="1"/>
          <p:nvPr/>
        </p:nvSpPr>
        <p:spPr>
          <a:xfrm>
            <a:off x="1913458" y="1339819"/>
            <a:ext cx="2640146" cy="646331"/>
          </a:xfrm>
          <a:prstGeom prst="rect">
            <a:avLst/>
          </a:prstGeom>
          <a:noFill/>
        </p:spPr>
        <p:txBody>
          <a:bodyPr wrap="none" rtlCol="0">
            <a:spAutoFit/>
          </a:bodyPr>
          <a:lstStyle/>
          <a:p>
            <a:r>
              <a:rPr lang="en-US" dirty="0">
                <a:solidFill>
                  <a:srgbClr val="FF0000"/>
                </a:solidFill>
              </a:rPr>
              <a:t>Keep only animals that</a:t>
            </a:r>
          </a:p>
          <a:p>
            <a:r>
              <a:rPr lang="en-US" dirty="0">
                <a:solidFill>
                  <a:srgbClr val="FF0000"/>
                </a:solidFill>
              </a:rPr>
              <a:t>were intact upon intake</a:t>
            </a:r>
          </a:p>
        </p:txBody>
      </p:sp>
      <p:sp>
        <p:nvSpPr>
          <p:cNvPr id="9" name="TextBox 8">
            <a:extLst>
              <a:ext uri="{FF2B5EF4-FFF2-40B4-BE49-F238E27FC236}">
                <a16:creationId xmlns:a16="http://schemas.microsoft.com/office/drawing/2014/main" id="{DD7A0130-F349-798E-D74B-A1DA2F0C68E2}"/>
              </a:ext>
            </a:extLst>
          </p:cNvPr>
          <p:cNvSpPr txBox="1"/>
          <p:nvPr/>
        </p:nvSpPr>
        <p:spPr>
          <a:xfrm>
            <a:off x="7449291" y="1339818"/>
            <a:ext cx="4742709" cy="646331"/>
          </a:xfrm>
          <a:prstGeom prst="rect">
            <a:avLst/>
          </a:prstGeom>
          <a:noFill/>
        </p:spPr>
        <p:txBody>
          <a:bodyPr wrap="none" rtlCol="0">
            <a:spAutoFit/>
          </a:bodyPr>
          <a:lstStyle/>
          <a:p>
            <a:r>
              <a:rPr lang="en-US" dirty="0">
                <a:solidFill>
                  <a:srgbClr val="FF0000"/>
                </a:solidFill>
              </a:rPr>
              <a:t>Create a new column indicating </a:t>
            </a:r>
          </a:p>
          <a:p>
            <a:r>
              <a:rPr lang="en-US" dirty="0">
                <a:solidFill>
                  <a:srgbClr val="FF0000"/>
                </a:solidFill>
              </a:rPr>
              <a:t>the neutered or spayed status of the animal</a:t>
            </a:r>
          </a:p>
        </p:txBody>
      </p:sp>
      <p:sp>
        <p:nvSpPr>
          <p:cNvPr id="10" name="Rectangle 9">
            <a:extLst>
              <a:ext uri="{FF2B5EF4-FFF2-40B4-BE49-F238E27FC236}">
                <a16:creationId xmlns:a16="http://schemas.microsoft.com/office/drawing/2014/main" id="{BD0EC045-EB00-EBBF-3D8E-53F5FA108970}"/>
              </a:ext>
            </a:extLst>
          </p:cNvPr>
          <p:cNvSpPr/>
          <p:nvPr/>
        </p:nvSpPr>
        <p:spPr>
          <a:xfrm>
            <a:off x="1987826" y="2196825"/>
            <a:ext cx="718931" cy="3116812"/>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0C0"/>
              </a:solidFill>
              <a:highlight>
                <a:srgbClr val="0000FF"/>
              </a:highlight>
            </a:endParaRPr>
          </a:p>
        </p:txBody>
      </p:sp>
      <p:sp>
        <p:nvSpPr>
          <p:cNvPr id="11" name="TextBox 10">
            <a:extLst>
              <a:ext uri="{FF2B5EF4-FFF2-40B4-BE49-F238E27FC236}">
                <a16:creationId xmlns:a16="http://schemas.microsoft.com/office/drawing/2014/main" id="{49DD1BC8-464D-72DB-5A9B-507E332B3A75}"/>
              </a:ext>
            </a:extLst>
          </p:cNvPr>
          <p:cNvSpPr txBox="1"/>
          <p:nvPr/>
        </p:nvSpPr>
        <p:spPr>
          <a:xfrm>
            <a:off x="1111702" y="5333515"/>
            <a:ext cx="2762808" cy="369332"/>
          </a:xfrm>
          <a:prstGeom prst="rect">
            <a:avLst/>
          </a:prstGeom>
          <a:noFill/>
        </p:spPr>
        <p:txBody>
          <a:bodyPr wrap="none" rtlCol="0">
            <a:spAutoFit/>
          </a:bodyPr>
          <a:lstStyle/>
          <a:p>
            <a:r>
              <a:rPr lang="en-US" dirty="0">
                <a:solidFill>
                  <a:srgbClr val="0070C0"/>
                </a:solidFill>
              </a:rPr>
              <a:t>Keep only dogs and cats</a:t>
            </a:r>
          </a:p>
        </p:txBody>
      </p:sp>
    </p:spTree>
    <p:extLst>
      <p:ext uri="{BB962C8B-B14F-4D97-AF65-F5344CB8AC3E}">
        <p14:creationId xmlns:p14="http://schemas.microsoft.com/office/powerpoint/2010/main" val="139088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EEDA5-6ADD-335E-EEF1-411B58B6ECB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6F8D8A0-835F-16F2-EABD-A626A2A63C18}"/>
              </a:ext>
            </a:extLst>
          </p:cNvPr>
          <p:cNvSpPr>
            <a:spLocks noGrp="1"/>
          </p:cNvSpPr>
          <p:nvPr>
            <p:ph idx="1"/>
          </p:nvPr>
        </p:nvSpPr>
        <p:spPr/>
        <p:txBody>
          <a:bodyPr/>
          <a:lstStyle/>
          <a:p>
            <a:r>
              <a:rPr lang="en-US" b="1" dirty="0"/>
              <a:t>63.5%</a:t>
            </a:r>
            <a:r>
              <a:rPr lang="en-US" dirty="0"/>
              <a:t> of the animals that were intact before have been neutered/spayed upon outcome</a:t>
            </a:r>
          </a:p>
        </p:txBody>
      </p:sp>
    </p:spTree>
    <p:extLst>
      <p:ext uri="{BB962C8B-B14F-4D97-AF65-F5344CB8AC3E}">
        <p14:creationId xmlns:p14="http://schemas.microsoft.com/office/powerpoint/2010/main" val="861129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data&#10;&#10;Description automatically generated">
            <a:extLst>
              <a:ext uri="{FF2B5EF4-FFF2-40B4-BE49-F238E27FC236}">
                <a16:creationId xmlns:a16="http://schemas.microsoft.com/office/drawing/2014/main" id="{6B7F2343-3E48-3664-BD0A-A39D9FD33F4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201292"/>
            <a:ext cx="10515600" cy="3107878"/>
          </a:xfrm>
        </p:spPr>
      </p:pic>
      <p:sp>
        <p:nvSpPr>
          <p:cNvPr id="6" name="Rectangle 5">
            <a:extLst>
              <a:ext uri="{FF2B5EF4-FFF2-40B4-BE49-F238E27FC236}">
                <a16:creationId xmlns:a16="http://schemas.microsoft.com/office/drawing/2014/main" id="{272ADBEB-C43F-DFE2-7DA8-50629E4ABE19}"/>
              </a:ext>
            </a:extLst>
          </p:cNvPr>
          <p:cNvSpPr/>
          <p:nvPr/>
        </p:nvSpPr>
        <p:spPr>
          <a:xfrm>
            <a:off x="10575235" y="2206764"/>
            <a:ext cx="705678" cy="311681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653754E-947A-9B60-B723-8797C77320C0}"/>
              </a:ext>
            </a:extLst>
          </p:cNvPr>
          <p:cNvSpPr txBox="1"/>
          <p:nvPr/>
        </p:nvSpPr>
        <p:spPr>
          <a:xfrm>
            <a:off x="8707072" y="934259"/>
            <a:ext cx="3484928" cy="1200329"/>
          </a:xfrm>
          <a:prstGeom prst="rect">
            <a:avLst/>
          </a:prstGeom>
          <a:noFill/>
        </p:spPr>
        <p:txBody>
          <a:bodyPr wrap="none" rtlCol="0">
            <a:spAutoFit/>
          </a:bodyPr>
          <a:lstStyle/>
          <a:p>
            <a:r>
              <a:rPr lang="en-US" dirty="0">
                <a:solidFill>
                  <a:srgbClr val="FF0000"/>
                </a:solidFill>
              </a:rPr>
              <a:t>Classify ages into three groups:</a:t>
            </a:r>
          </a:p>
          <a:p>
            <a:r>
              <a:rPr lang="en-US" dirty="0">
                <a:solidFill>
                  <a:srgbClr val="FF0000"/>
                </a:solidFill>
              </a:rPr>
              <a:t> - Young (0-2 years)</a:t>
            </a:r>
          </a:p>
          <a:p>
            <a:r>
              <a:rPr lang="en-US" dirty="0">
                <a:solidFill>
                  <a:srgbClr val="FF0000"/>
                </a:solidFill>
              </a:rPr>
              <a:t> - Adult (2-7 years)</a:t>
            </a:r>
          </a:p>
          <a:p>
            <a:r>
              <a:rPr lang="en-US" dirty="0">
                <a:solidFill>
                  <a:srgbClr val="FF0000"/>
                </a:solidFill>
              </a:rPr>
              <a:t> - Senior (7 years and older)</a:t>
            </a:r>
          </a:p>
        </p:txBody>
      </p:sp>
    </p:spTree>
    <p:extLst>
      <p:ext uri="{BB962C8B-B14F-4D97-AF65-F5344CB8AC3E}">
        <p14:creationId xmlns:p14="http://schemas.microsoft.com/office/powerpoint/2010/main" val="3706952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EEDA5-6ADD-335E-EEF1-411B58B6ECB4}"/>
              </a:ext>
            </a:extLst>
          </p:cNvPr>
          <p:cNvSpPr>
            <a:spLocks noGrp="1"/>
          </p:cNvSpPr>
          <p:nvPr>
            <p:ph type="title"/>
          </p:nvPr>
        </p:nvSpPr>
        <p:spPr/>
        <p:txBody>
          <a:bodyPr>
            <a:normAutofit/>
          </a:bodyPr>
          <a:lstStyle/>
          <a:p>
            <a:r>
              <a:rPr lang="en-US" dirty="0"/>
              <a:t>Contingency Table</a:t>
            </a:r>
            <a:r>
              <a:rPr lang="en-US" sz="3200" dirty="0"/>
              <a:t>(Age VS. Neutered/Spayed Status)</a:t>
            </a:r>
            <a:endParaRPr lang="en-US" dirty="0"/>
          </a:p>
        </p:txBody>
      </p:sp>
      <p:pic>
        <p:nvPicPr>
          <p:cNvPr id="5" name="Content Placeholder 4" descr="A white and black striped object&#10;&#10;Description automatically generated with medium confidence">
            <a:extLst>
              <a:ext uri="{FF2B5EF4-FFF2-40B4-BE49-F238E27FC236}">
                <a16:creationId xmlns:a16="http://schemas.microsoft.com/office/drawing/2014/main" id="{B2211563-BE06-2655-BCBE-EE18B85B55D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997655"/>
            <a:ext cx="10515600" cy="1487572"/>
          </a:xfrm>
        </p:spPr>
      </p:pic>
      <p:sp>
        <p:nvSpPr>
          <p:cNvPr id="6" name="Content Placeholder 2">
            <a:extLst>
              <a:ext uri="{FF2B5EF4-FFF2-40B4-BE49-F238E27FC236}">
                <a16:creationId xmlns:a16="http://schemas.microsoft.com/office/drawing/2014/main" id="{4207457E-D369-1B01-5BC0-C16278F15155}"/>
              </a:ext>
            </a:extLst>
          </p:cNvPr>
          <p:cNvSpPr txBox="1">
            <a:spLocks/>
          </p:cNvSpPr>
          <p:nvPr/>
        </p:nvSpPr>
        <p:spPr>
          <a:xfrm>
            <a:off x="838200" y="3575714"/>
            <a:ext cx="10515600" cy="15826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neuter/spay rate for young dogs/cats is </a:t>
            </a:r>
            <a:r>
              <a:rPr lang="en-US" b="1" dirty="0"/>
              <a:t>64.34% </a:t>
            </a:r>
          </a:p>
          <a:p>
            <a:r>
              <a:rPr lang="en-US" dirty="0"/>
              <a:t>The neuter/spay rate for adult dogs/cats is </a:t>
            </a:r>
            <a:r>
              <a:rPr lang="en-US" b="1" dirty="0"/>
              <a:t>67.66%</a:t>
            </a:r>
          </a:p>
          <a:p>
            <a:r>
              <a:rPr lang="en-US" dirty="0"/>
              <a:t>The neuter/spay rate for senior dogs/cats is </a:t>
            </a:r>
            <a:r>
              <a:rPr lang="en-US" b="1" dirty="0"/>
              <a:t>31.59%</a:t>
            </a:r>
          </a:p>
        </p:txBody>
      </p:sp>
    </p:spTree>
    <p:extLst>
      <p:ext uri="{BB962C8B-B14F-4D97-AF65-F5344CB8AC3E}">
        <p14:creationId xmlns:p14="http://schemas.microsoft.com/office/powerpoint/2010/main" val="4185901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EEDA5-6ADD-335E-EEF1-411B58B6ECB4}"/>
              </a:ext>
            </a:extLst>
          </p:cNvPr>
          <p:cNvSpPr>
            <a:spLocks noGrp="1"/>
          </p:cNvSpPr>
          <p:nvPr>
            <p:ph type="title"/>
          </p:nvPr>
        </p:nvSpPr>
        <p:spPr/>
        <p:txBody>
          <a:bodyPr/>
          <a:lstStyle/>
          <a:p>
            <a:r>
              <a:rPr lang="en-US" dirty="0"/>
              <a:t>Chi-Squared Test</a:t>
            </a:r>
          </a:p>
        </p:txBody>
      </p:sp>
      <p:pic>
        <p:nvPicPr>
          <p:cNvPr id="5" name="Content Placeholder 4" descr="A screenshot of a computer&#10;&#10;Description automatically generated">
            <a:extLst>
              <a:ext uri="{FF2B5EF4-FFF2-40B4-BE49-F238E27FC236}">
                <a16:creationId xmlns:a16="http://schemas.microsoft.com/office/drawing/2014/main" id="{ADA4CCED-D6F9-5B55-38DB-78D1298442F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23236" y="1369838"/>
            <a:ext cx="8932805" cy="2993440"/>
          </a:xfrm>
        </p:spPr>
      </p:pic>
    </p:spTree>
    <p:extLst>
      <p:ext uri="{BB962C8B-B14F-4D97-AF65-F5344CB8AC3E}">
        <p14:creationId xmlns:p14="http://schemas.microsoft.com/office/powerpoint/2010/main" val="57386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EEDA5-6ADD-335E-EEF1-411B58B6ECB4}"/>
              </a:ext>
            </a:extLst>
          </p:cNvPr>
          <p:cNvSpPr>
            <a:spLocks noGrp="1"/>
          </p:cNvSpPr>
          <p:nvPr>
            <p:ph type="title"/>
          </p:nvPr>
        </p:nvSpPr>
        <p:spPr/>
        <p:txBody>
          <a:bodyPr/>
          <a:lstStyle/>
          <a:p>
            <a:r>
              <a:rPr lang="en-US" dirty="0"/>
              <a:t>Hypothesis 2</a:t>
            </a:r>
          </a:p>
        </p:txBody>
      </p:sp>
      <p:sp>
        <p:nvSpPr>
          <p:cNvPr id="3" name="Content Placeholder 2">
            <a:extLst>
              <a:ext uri="{FF2B5EF4-FFF2-40B4-BE49-F238E27FC236}">
                <a16:creationId xmlns:a16="http://schemas.microsoft.com/office/drawing/2014/main" id="{D6F8D8A0-835F-16F2-EABD-A626A2A63C18}"/>
              </a:ext>
            </a:extLst>
          </p:cNvPr>
          <p:cNvSpPr>
            <a:spLocks noGrp="1"/>
          </p:cNvSpPr>
          <p:nvPr>
            <p:ph idx="1"/>
          </p:nvPr>
        </p:nvSpPr>
        <p:spPr/>
        <p:txBody>
          <a:bodyPr>
            <a:normAutofit/>
          </a:bodyPr>
          <a:lstStyle/>
          <a:p>
            <a:pPr marL="0" indent="0">
              <a:buNone/>
            </a:pPr>
            <a:r>
              <a:rPr lang="en-US" dirty="0"/>
              <a:t>Has there been a </a:t>
            </a:r>
            <a:r>
              <a:rPr lang="en-US" b="1" dirty="0"/>
              <a:t>significant change </a:t>
            </a:r>
            <a:r>
              <a:rPr lang="en-US" dirty="0"/>
              <a:t>in the adoption rate of animals </a:t>
            </a:r>
            <a:r>
              <a:rPr lang="en-US" b="1" dirty="0"/>
              <a:t>before</a:t>
            </a:r>
            <a:r>
              <a:rPr lang="en-US" dirty="0"/>
              <a:t> and </a:t>
            </a:r>
            <a:r>
              <a:rPr lang="en-US" b="1" dirty="0"/>
              <a:t>after</a:t>
            </a:r>
            <a:r>
              <a:rPr lang="en-US" dirty="0"/>
              <a:t> the onset of COVID-19?</a:t>
            </a:r>
          </a:p>
          <a:p>
            <a:r>
              <a:rPr lang="en-US" dirty="0"/>
              <a:t>H0: There is no significant difference in the adoption rate of animals before and after the onset of COVID.</a:t>
            </a:r>
          </a:p>
          <a:p>
            <a:r>
              <a:rPr lang="en-US" u="sng" dirty="0">
                <a:solidFill>
                  <a:schemeClr val="accent3"/>
                </a:solidFill>
              </a:rPr>
              <a:t>H1: There is a significant increase in the adoption rate of animals after the onset of COVID compared to before.</a:t>
            </a:r>
          </a:p>
        </p:txBody>
      </p:sp>
    </p:spTree>
    <p:extLst>
      <p:ext uri="{BB962C8B-B14F-4D97-AF65-F5344CB8AC3E}">
        <p14:creationId xmlns:p14="http://schemas.microsoft.com/office/powerpoint/2010/main" val="4136797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67ED0CF-310F-F155-7462-22649353DE42}"/>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838200" y="2198718"/>
            <a:ext cx="10515600" cy="3113026"/>
          </a:xfrm>
        </p:spPr>
      </p:pic>
      <p:sp>
        <p:nvSpPr>
          <p:cNvPr id="6" name="Rectangle 5">
            <a:extLst>
              <a:ext uri="{FF2B5EF4-FFF2-40B4-BE49-F238E27FC236}">
                <a16:creationId xmlns:a16="http://schemas.microsoft.com/office/drawing/2014/main" id="{9A374E35-6F6A-FDF7-1AF8-4792815B604A}"/>
              </a:ext>
            </a:extLst>
          </p:cNvPr>
          <p:cNvSpPr/>
          <p:nvPr/>
        </p:nvSpPr>
        <p:spPr>
          <a:xfrm>
            <a:off x="8825948" y="2206764"/>
            <a:ext cx="1470991" cy="311681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D7A0130-F349-798E-D74B-A1DA2F0C68E2}"/>
              </a:ext>
            </a:extLst>
          </p:cNvPr>
          <p:cNvSpPr txBox="1"/>
          <p:nvPr/>
        </p:nvSpPr>
        <p:spPr>
          <a:xfrm>
            <a:off x="7793761" y="1291204"/>
            <a:ext cx="4033861" cy="646331"/>
          </a:xfrm>
          <a:prstGeom prst="rect">
            <a:avLst/>
          </a:prstGeom>
          <a:noFill/>
        </p:spPr>
        <p:txBody>
          <a:bodyPr wrap="none" rtlCol="0">
            <a:spAutoFit/>
          </a:bodyPr>
          <a:lstStyle/>
          <a:p>
            <a:r>
              <a:rPr lang="en-US" dirty="0">
                <a:solidFill>
                  <a:srgbClr val="FF0000"/>
                </a:solidFill>
              </a:rPr>
              <a:t>Set January 1, 2020, as the threshold</a:t>
            </a:r>
          </a:p>
          <a:p>
            <a:r>
              <a:rPr lang="en-US" dirty="0">
                <a:solidFill>
                  <a:srgbClr val="FF0000"/>
                </a:solidFill>
              </a:rPr>
              <a:t>for before and after COVID</a:t>
            </a:r>
          </a:p>
        </p:txBody>
      </p:sp>
      <p:sp>
        <p:nvSpPr>
          <p:cNvPr id="10" name="Rectangle 9">
            <a:extLst>
              <a:ext uri="{FF2B5EF4-FFF2-40B4-BE49-F238E27FC236}">
                <a16:creationId xmlns:a16="http://schemas.microsoft.com/office/drawing/2014/main" id="{BD0EC045-EB00-EBBF-3D8E-53F5FA108970}"/>
              </a:ext>
            </a:extLst>
          </p:cNvPr>
          <p:cNvSpPr/>
          <p:nvPr/>
        </p:nvSpPr>
        <p:spPr>
          <a:xfrm>
            <a:off x="7050156" y="2216703"/>
            <a:ext cx="1070114" cy="3116812"/>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0C0"/>
              </a:solidFill>
              <a:highlight>
                <a:srgbClr val="0000FF"/>
              </a:highlight>
            </a:endParaRPr>
          </a:p>
        </p:txBody>
      </p:sp>
      <p:sp>
        <p:nvSpPr>
          <p:cNvPr id="11" name="TextBox 10">
            <a:extLst>
              <a:ext uri="{FF2B5EF4-FFF2-40B4-BE49-F238E27FC236}">
                <a16:creationId xmlns:a16="http://schemas.microsoft.com/office/drawing/2014/main" id="{49DD1BC8-464D-72DB-5A9B-507E332B3A75}"/>
              </a:ext>
            </a:extLst>
          </p:cNvPr>
          <p:cNvSpPr txBox="1"/>
          <p:nvPr/>
        </p:nvSpPr>
        <p:spPr>
          <a:xfrm>
            <a:off x="5534615" y="5566796"/>
            <a:ext cx="4363759" cy="369332"/>
          </a:xfrm>
          <a:prstGeom prst="rect">
            <a:avLst/>
          </a:prstGeom>
          <a:noFill/>
        </p:spPr>
        <p:txBody>
          <a:bodyPr wrap="none" rtlCol="0">
            <a:spAutoFit/>
          </a:bodyPr>
          <a:lstStyle/>
          <a:p>
            <a:r>
              <a:rPr lang="en-US" dirty="0">
                <a:solidFill>
                  <a:srgbClr val="0070C0"/>
                </a:solidFill>
              </a:rPr>
              <a:t>Check the adoption status of the animal</a:t>
            </a:r>
          </a:p>
        </p:txBody>
      </p:sp>
    </p:spTree>
    <p:extLst>
      <p:ext uri="{BB962C8B-B14F-4D97-AF65-F5344CB8AC3E}">
        <p14:creationId xmlns:p14="http://schemas.microsoft.com/office/powerpoint/2010/main" val="1240745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E49AF-D6C0-0E43-2CB6-3285B2DBF38F}"/>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65BB9D08-047B-D73D-7FBA-31DB3FF72F23}"/>
              </a:ext>
            </a:extLst>
          </p:cNvPr>
          <p:cNvSpPr>
            <a:spLocks noGrp="1"/>
          </p:cNvSpPr>
          <p:nvPr>
            <p:ph idx="1"/>
          </p:nvPr>
        </p:nvSpPr>
        <p:spPr/>
        <p:txBody>
          <a:bodyPr/>
          <a:lstStyle/>
          <a:p>
            <a:r>
              <a:rPr lang="en-US" dirty="0"/>
              <a:t>Introduction</a:t>
            </a:r>
          </a:p>
          <a:p>
            <a:r>
              <a:rPr lang="en-US" dirty="0"/>
              <a:t>Exploratory Data Analysis</a:t>
            </a:r>
          </a:p>
          <a:p>
            <a:r>
              <a:rPr lang="en-US" dirty="0"/>
              <a:t>Hypothesis</a:t>
            </a:r>
          </a:p>
          <a:p>
            <a:r>
              <a:rPr lang="en-US" dirty="0"/>
              <a:t>Research Question</a:t>
            </a:r>
          </a:p>
          <a:p>
            <a:r>
              <a:rPr lang="en-US" dirty="0"/>
              <a:t>Conclusions &amp; Improvement</a:t>
            </a:r>
          </a:p>
        </p:txBody>
      </p:sp>
    </p:spTree>
    <p:extLst>
      <p:ext uri="{BB962C8B-B14F-4D97-AF65-F5344CB8AC3E}">
        <p14:creationId xmlns:p14="http://schemas.microsoft.com/office/powerpoint/2010/main" val="2486076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EEDA5-6ADD-335E-EEF1-411B58B6ECB4}"/>
              </a:ext>
            </a:extLst>
          </p:cNvPr>
          <p:cNvSpPr>
            <a:spLocks noGrp="1"/>
          </p:cNvSpPr>
          <p:nvPr>
            <p:ph type="title"/>
          </p:nvPr>
        </p:nvSpPr>
        <p:spPr>
          <a:xfrm>
            <a:off x="838200" y="365125"/>
            <a:ext cx="11353800" cy="1325563"/>
          </a:xfrm>
        </p:spPr>
        <p:txBody>
          <a:bodyPr>
            <a:normAutofit/>
          </a:bodyPr>
          <a:lstStyle/>
          <a:p>
            <a:r>
              <a:rPr lang="en-US" dirty="0"/>
              <a:t>Contingency Table</a:t>
            </a:r>
            <a:r>
              <a:rPr lang="en-US" sz="3200" dirty="0"/>
              <a:t>(Before of After Covid vs Adoption Status)</a:t>
            </a:r>
          </a:p>
        </p:txBody>
      </p:sp>
      <p:pic>
        <p:nvPicPr>
          <p:cNvPr id="5" name="Content Placeholder 4">
            <a:extLst>
              <a:ext uri="{FF2B5EF4-FFF2-40B4-BE49-F238E27FC236}">
                <a16:creationId xmlns:a16="http://schemas.microsoft.com/office/drawing/2014/main" id="{B2211563-BE06-2655-BCBE-EE18B85B55D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838200" y="2072438"/>
            <a:ext cx="10515600" cy="1338006"/>
          </a:xfrm>
        </p:spPr>
      </p:pic>
      <p:sp>
        <p:nvSpPr>
          <p:cNvPr id="6" name="Content Placeholder 2">
            <a:extLst>
              <a:ext uri="{FF2B5EF4-FFF2-40B4-BE49-F238E27FC236}">
                <a16:creationId xmlns:a16="http://schemas.microsoft.com/office/drawing/2014/main" id="{4207457E-D369-1B01-5BC0-C16278F15155}"/>
              </a:ext>
            </a:extLst>
          </p:cNvPr>
          <p:cNvSpPr txBox="1">
            <a:spLocks/>
          </p:cNvSpPr>
          <p:nvPr/>
        </p:nvSpPr>
        <p:spPr>
          <a:xfrm>
            <a:off x="838200" y="3575714"/>
            <a:ext cx="10515600" cy="10956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adoption rate after-covid is </a:t>
            </a:r>
            <a:r>
              <a:rPr lang="en-US" b="1" dirty="0"/>
              <a:t>55.9%</a:t>
            </a:r>
          </a:p>
          <a:p>
            <a:r>
              <a:rPr lang="en-US" dirty="0"/>
              <a:t>The adoption rate before-covid is </a:t>
            </a:r>
            <a:r>
              <a:rPr lang="en-US" b="1" dirty="0"/>
              <a:t>43.8%</a:t>
            </a:r>
          </a:p>
        </p:txBody>
      </p:sp>
    </p:spTree>
    <p:extLst>
      <p:ext uri="{BB962C8B-B14F-4D97-AF65-F5344CB8AC3E}">
        <p14:creationId xmlns:p14="http://schemas.microsoft.com/office/powerpoint/2010/main" val="4055421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EEDA5-6ADD-335E-EEF1-411B58B6ECB4}"/>
              </a:ext>
            </a:extLst>
          </p:cNvPr>
          <p:cNvSpPr>
            <a:spLocks noGrp="1"/>
          </p:cNvSpPr>
          <p:nvPr>
            <p:ph type="title"/>
          </p:nvPr>
        </p:nvSpPr>
        <p:spPr/>
        <p:txBody>
          <a:bodyPr/>
          <a:lstStyle/>
          <a:p>
            <a:r>
              <a:rPr lang="en-US" dirty="0"/>
              <a:t>Chi-Squared Test</a:t>
            </a:r>
          </a:p>
        </p:txBody>
      </p:sp>
      <p:pic>
        <p:nvPicPr>
          <p:cNvPr id="5" name="Content Placeholder 4">
            <a:extLst>
              <a:ext uri="{FF2B5EF4-FFF2-40B4-BE49-F238E27FC236}">
                <a16:creationId xmlns:a16="http://schemas.microsoft.com/office/drawing/2014/main" id="{ADA4CCED-D6F9-5B55-38DB-78D1298442FD}"/>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913297" y="1440429"/>
            <a:ext cx="9550400" cy="2621897"/>
          </a:xfrm>
        </p:spPr>
      </p:pic>
    </p:spTree>
    <p:extLst>
      <p:ext uri="{BB962C8B-B14F-4D97-AF65-F5344CB8AC3E}">
        <p14:creationId xmlns:p14="http://schemas.microsoft.com/office/powerpoint/2010/main" val="150122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EEDA5-6ADD-335E-EEF1-411B58B6ECB4}"/>
              </a:ext>
            </a:extLst>
          </p:cNvPr>
          <p:cNvSpPr>
            <a:spLocks noGrp="1"/>
          </p:cNvSpPr>
          <p:nvPr>
            <p:ph type="title"/>
          </p:nvPr>
        </p:nvSpPr>
        <p:spPr/>
        <p:txBody>
          <a:bodyPr/>
          <a:lstStyle/>
          <a:p>
            <a:r>
              <a:rPr lang="en-US" dirty="0"/>
              <a:t>Hypothesis 3</a:t>
            </a:r>
          </a:p>
        </p:txBody>
      </p:sp>
      <p:sp>
        <p:nvSpPr>
          <p:cNvPr id="3" name="Content Placeholder 2">
            <a:extLst>
              <a:ext uri="{FF2B5EF4-FFF2-40B4-BE49-F238E27FC236}">
                <a16:creationId xmlns:a16="http://schemas.microsoft.com/office/drawing/2014/main" id="{D6F8D8A0-835F-16F2-EABD-A626A2A63C18}"/>
              </a:ext>
            </a:extLst>
          </p:cNvPr>
          <p:cNvSpPr>
            <a:spLocks noGrp="1"/>
          </p:cNvSpPr>
          <p:nvPr>
            <p:ph idx="1"/>
          </p:nvPr>
        </p:nvSpPr>
        <p:spPr/>
        <p:txBody>
          <a:bodyPr>
            <a:normAutofit/>
          </a:bodyPr>
          <a:lstStyle/>
          <a:p>
            <a:pPr marL="0" indent="0" algn="l">
              <a:buNone/>
            </a:pPr>
            <a:r>
              <a:rPr lang="en-US" dirty="0"/>
              <a:t>Does </a:t>
            </a:r>
            <a:r>
              <a:rPr lang="en-US" b="1" dirty="0"/>
              <a:t>intake condition </a:t>
            </a:r>
            <a:r>
              <a:rPr lang="en-US" dirty="0"/>
              <a:t>influence the probability of </a:t>
            </a:r>
            <a:r>
              <a:rPr lang="en-US" b="1" dirty="0"/>
              <a:t>adoption</a:t>
            </a:r>
            <a:r>
              <a:rPr lang="en-US" dirty="0"/>
              <a:t> for animals?</a:t>
            </a:r>
          </a:p>
          <a:p>
            <a:r>
              <a:rPr lang="en-US" dirty="0"/>
              <a:t>H0: There is no significant relationship between the intake condition of animals at the shelter and their likelihood of adoption.</a:t>
            </a:r>
          </a:p>
          <a:p>
            <a:r>
              <a:rPr lang="en-US" dirty="0"/>
              <a:t>H1: There is a significant relationship between the intake condition of animals at the shelter and their likelihood of adoption.</a:t>
            </a:r>
          </a:p>
        </p:txBody>
      </p:sp>
    </p:spTree>
    <p:extLst>
      <p:ext uri="{BB962C8B-B14F-4D97-AF65-F5344CB8AC3E}">
        <p14:creationId xmlns:p14="http://schemas.microsoft.com/office/powerpoint/2010/main" val="2374630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1533AF3-6EBC-9D2F-5E64-9150DF0D469F}"/>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604548" y="227797"/>
            <a:ext cx="10982903" cy="6402405"/>
          </a:xfrm>
        </p:spPr>
      </p:pic>
      <p:sp>
        <p:nvSpPr>
          <p:cNvPr id="3" name="Left Brace 2">
            <a:extLst>
              <a:ext uri="{FF2B5EF4-FFF2-40B4-BE49-F238E27FC236}">
                <a16:creationId xmlns:a16="http://schemas.microsoft.com/office/drawing/2014/main" id="{14BA4D77-A23E-4ED0-B198-E47B9DF80DFB}"/>
              </a:ext>
            </a:extLst>
          </p:cNvPr>
          <p:cNvSpPr/>
          <p:nvPr/>
        </p:nvSpPr>
        <p:spPr>
          <a:xfrm rot="5400000">
            <a:off x="6184557" y="488092"/>
            <a:ext cx="481914" cy="8600306"/>
          </a:xfrm>
          <a:prstGeom prst="leftBrace">
            <a:avLst/>
          </a:prstGeom>
          <a:ln w="38100">
            <a:solidFill>
              <a:srgbClr val="FF0000"/>
            </a:solidFill>
            <a:extLst>
              <a:ext uri="{C807C97D-BFC1-408E-A445-0C87EB9F89A2}">
                <ask:lineSketchStyleProps xmlns:ask="http://schemas.microsoft.com/office/drawing/2018/sketchyshapes" sd="1219033472">
                  <a:custGeom>
                    <a:avLst/>
                    <a:gdLst>
                      <a:gd name="connsiteX0" fmla="*/ 481914 w 481914"/>
                      <a:gd name="connsiteY0" fmla="*/ 8600306 h 8600306"/>
                      <a:gd name="connsiteX1" fmla="*/ 240957 w 481914"/>
                      <a:gd name="connsiteY1" fmla="*/ 8560148 h 8600306"/>
                      <a:gd name="connsiteX2" fmla="*/ 240957 w 481914"/>
                      <a:gd name="connsiteY2" fmla="*/ 7948272 h 8600306"/>
                      <a:gd name="connsiteX3" fmla="*/ 240957 w 481914"/>
                      <a:gd name="connsiteY3" fmla="*/ 7462990 h 8600306"/>
                      <a:gd name="connsiteX4" fmla="*/ 240957 w 481914"/>
                      <a:gd name="connsiteY4" fmla="*/ 7019907 h 8600306"/>
                      <a:gd name="connsiteX5" fmla="*/ 240957 w 481914"/>
                      <a:gd name="connsiteY5" fmla="*/ 6450230 h 8600306"/>
                      <a:gd name="connsiteX6" fmla="*/ 240957 w 481914"/>
                      <a:gd name="connsiteY6" fmla="*/ 5964948 h 8600306"/>
                      <a:gd name="connsiteX7" fmla="*/ 240957 w 481914"/>
                      <a:gd name="connsiteY7" fmla="*/ 5353072 h 8600306"/>
                      <a:gd name="connsiteX8" fmla="*/ 240957 w 481914"/>
                      <a:gd name="connsiteY8" fmla="*/ 4909989 h 8600306"/>
                      <a:gd name="connsiteX9" fmla="*/ 240957 w 481914"/>
                      <a:gd name="connsiteY9" fmla="*/ 4340311 h 8600306"/>
                      <a:gd name="connsiteX10" fmla="*/ 0 w 481914"/>
                      <a:gd name="connsiteY10" fmla="*/ 4300153 h 8600306"/>
                      <a:gd name="connsiteX11" fmla="*/ 240957 w 481914"/>
                      <a:gd name="connsiteY11" fmla="*/ 4259995 h 8600306"/>
                      <a:gd name="connsiteX12" fmla="*/ 240957 w 481914"/>
                      <a:gd name="connsiteY12" fmla="*/ 3774714 h 8600306"/>
                      <a:gd name="connsiteX13" fmla="*/ 240957 w 481914"/>
                      <a:gd name="connsiteY13" fmla="*/ 3247234 h 8600306"/>
                      <a:gd name="connsiteX14" fmla="*/ 240957 w 481914"/>
                      <a:gd name="connsiteY14" fmla="*/ 2719754 h 8600306"/>
                      <a:gd name="connsiteX15" fmla="*/ 240957 w 481914"/>
                      <a:gd name="connsiteY15" fmla="*/ 2192275 h 8600306"/>
                      <a:gd name="connsiteX16" fmla="*/ 240957 w 481914"/>
                      <a:gd name="connsiteY16" fmla="*/ 1622597 h 8600306"/>
                      <a:gd name="connsiteX17" fmla="*/ 240957 w 481914"/>
                      <a:gd name="connsiteY17" fmla="*/ 1052919 h 8600306"/>
                      <a:gd name="connsiteX18" fmla="*/ 240957 w 481914"/>
                      <a:gd name="connsiteY18" fmla="*/ 40158 h 8600306"/>
                      <a:gd name="connsiteX19" fmla="*/ 481914 w 481914"/>
                      <a:gd name="connsiteY19" fmla="*/ 0 h 8600306"/>
                      <a:gd name="connsiteX20" fmla="*/ 481914 w 481914"/>
                      <a:gd name="connsiteY20" fmla="*/ 401348 h 8600306"/>
                      <a:gd name="connsiteX21" fmla="*/ 481914 w 481914"/>
                      <a:gd name="connsiteY21" fmla="*/ 888698 h 8600306"/>
                      <a:gd name="connsiteX22" fmla="*/ 481914 w 481914"/>
                      <a:gd name="connsiteY22" fmla="*/ 1290046 h 8600306"/>
                      <a:gd name="connsiteX23" fmla="*/ 481914 w 481914"/>
                      <a:gd name="connsiteY23" fmla="*/ 1949403 h 8600306"/>
                      <a:gd name="connsiteX24" fmla="*/ 481914 w 481914"/>
                      <a:gd name="connsiteY24" fmla="*/ 2522756 h 8600306"/>
                      <a:gd name="connsiteX25" fmla="*/ 481914 w 481914"/>
                      <a:gd name="connsiteY25" fmla="*/ 3096110 h 8600306"/>
                      <a:gd name="connsiteX26" fmla="*/ 481914 w 481914"/>
                      <a:gd name="connsiteY26" fmla="*/ 3841470 h 8600306"/>
                      <a:gd name="connsiteX27" fmla="*/ 481914 w 481914"/>
                      <a:gd name="connsiteY27" fmla="*/ 4500827 h 8600306"/>
                      <a:gd name="connsiteX28" fmla="*/ 481914 w 481914"/>
                      <a:gd name="connsiteY28" fmla="*/ 4816171 h 8600306"/>
                      <a:gd name="connsiteX29" fmla="*/ 481914 w 481914"/>
                      <a:gd name="connsiteY29" fmla="*/ 5303522 h 8600306"/>
                      <a:gd name="connsiteX30" fmla="*/ 481914 w 481914"/>
                      <a:gd name="connsiteY30" fmla="*/ 6048882 h 8600306"/>
                      <a:gd name="connsiteX31" fmla="*/ 481914 w 481914"/>
                      <a:gd name="connsiteY31" fmla="*/ 6622236 h 8600306"/>
                      <a:gd name="connsiteX32" fmla="*/ 481914 w 481914"/>
                      <a:gd name="connsiteY32" fmla="*/ 7281592 h 8600306"/>
                      <a:gd name="connsiteX33" fmla="*/ 481914 w 481914"/>
                      <a:gd name="connsiteY33" fmla="*/ 7768943 h 8600306"/>
                      <a:gd name="connsiteX34" fmla="*/ 481914 w 481914"/>
                      <a:gd name="connsiteY34" fmla="*/ 8600306 h 8600306"/>
                      <a:gd name="connsiteX0" fmla="*/ 481914 w 481914"/>
                      <a:gd name="connsiteY0" fmla="*/ 8600306 h 8600306"/>
                      <a:gd name="connsiteX1" fmla="*/ 240957 w 481914"/>
                      <a:gd name="connsiteY1" fmla="*/ 8560148 h 8600306"/>
                      <a:gd name="connsiteX2" fmla="*/ 240957 w 481914"/>
                      <a:gd name="connsiteY2" fmla="*/ 7948272 h 8600306"/>
                      <a:gd name="connsiteX3" fmla="*/ 240957 w 481914"/>
                      <a:gd name="connsiteY3" fmla="*/ 7505189 h 8600306"/>
                      <a:gd name="connsiteX4" fmla="*/ 240957 w 481914"/>
                      <a:gd name="connsiteY4" fmla="*/ 6977709 h 8600306"/>
                      <a:gd name="connsiteX5" fmla="*/ 240957 w 481914"/>
                      <a:gd name="connsiteY5" fmla="*/ 6408031 h 8600306"/>
                      <a:gd name="connsiteX6" fmla="*/ 240957 w 481914"/>
                      <a:gd name="connsiteY6" fmla="*/ 6007147 h 8600306"/>
                      <a:gd name="connsiteX7" fmla="*/ 240957 w 481914"/>
                      <a:gd name="connsiteY7" fmla="*/ 5606262 h 8600306"/>
                      <a:gd name="connsiteX8" fmla="*/ 240957 w 481914"/>
                      <a:gd name="connsiteY8" fmla="*/ 4994386 h 8600306"/>
                      <a:gd name="connsiteX9" fmla="*/ 240957 w 481914"/>
                      <a:gd name="connsiteY9" fmla="*/ 4340311 h 8600306"/>
                      <a:gd name="connsiteX10" fmla="*/ 0 w 481914"/>
                      <a:gd name="connsiteY10" fmla="*/ 4300153 h 8600306"/>
                      <a:gd name="connsiteX11" fmla="*/ 240957 w 481914"/>
                      <a:gd name="connsiteY11" fmla="*/ 4259995 h 8600306"/>
                      <a:gd name="connsiteX12" fmla="*/ 240957 w 481914"/>
                      <a:gd name="connsiteY12" fmla="*/ 3690317 h 8600306"/>
                      <a:gd name="connsiteX13" fmla="*/ 240957 w 481914"/>
                      <a:gd name="connsiteY13" fmla="*/ 3120639 h 8600306"/>
                      <a:gd name="connsiteX14" fmla="*/ 240957 w 481914"/>
                      <a:gd name="connsiteY14" fmla="*/ 2593159 h 8600306"/>
                      <a:gd name="connsiteX15" fmla="*/ 240957 w 481914"/>
                      <a:gd name="connsiteY15" fmla="*/ 1981283 h 8600306"/>
                      <a:gd name="connsiteX16" fmla="*/ 240957 w 481914"/>
                      <a:gd name="connsiteY16" fmla="*/ 1369407 h 8600306"/>
                      <a:gd name="connsiteX17" fmla="*/ 240957 w 481914"/>
                      <a:gd name="connsiteY17" fmla="*/ 799729 h 8600306"/>
                      <a:gd name="connsiteX18" fmla="*/ 240957 w 481914"/>
                      <a:gd name="connsiteY18" fmla="*/ 40158 h 8600306"/>
                      <a:gd name="connsiteX19" fmla="*/ 481914 w 481914"/>
                      <a:gd name="connsiteY19" fmla="*/ 0 h 8600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81914" h="8600306" stroke="0" extrusionOk="0">
                        <a:moveTo>
                          <a:pt x="481914" y="8600306"/>
                        </a:moveTo>
                        <a:cubicBezTo>
                          <a:pt x="347882" y="8599717"/>
                          <a:pt x="239277" y="8582957"/>
                          <a:pt x="240957" y="8560148"/>
                        </a:cubicBezTo>
                        <a:cubicBezTo>
                          <a:pt x="209819" y="8366865"/>
                          <a:pt x="247772" y="8187679"/>
                          <a:pt x="240957" y="7948272"/>
                        </a:cubicBezTo>
                        <a:cubicBezTo>
                          <a:pt x="234142" y="7708865"/>
                          <a:pt x="246430" y="7655816"/>
                          <a:pt x="240957" y="7462990"/>
                        </a:cubicBezTo>
                        <a:cubicBezTo>
                          <a:pt x="235484" y="7270164"/>
                          <a:pt x="264076" y="7185708"/>
                          <a:pt x="240957" y="7019907"/>
                        </a:cubicBezTo>
                        <a:cubicBezTo>
                          <a:pt x="217838" y="6854107"/>
                          <a:pt x="278773" y="6727954"/>
                          <a:pt x="240957" y="6450230"/>
                        </a:cubicBezTo>
                        <a:cubicBezTo>
                          <a:pt x="203141" y="6172506"/>
                          <a:pt x="255790" y="6087643"/>
                          <a:pt x="240957" y="5964948"/>
                        </a:cubicBezTo>
                        <a:cubicBezTo>
                          <a:pt x="226124" y="5842253"/>
                          <a:pt x="244484" y="5629607"/>
                          <a:pt x="240957" y="5353072"/>
                        </a:cubicBezTo>
                        <a:cubicBezTo>
                          <a:pt x="237430" y="5076537"/>
                          <a:pt x="273473" y="5072551"/>
                          <a:pt x="240957" y="4909989"/>
                        </a:cubicBezTo>
                        <a:cubicBezTo>
                          <a:pt x="208441" y="4747427"/>
                          <a:pt x="277875" y="4553432"/>
                          <a:pt x="240957" y="4340311"/>
                        </a:cubicBezTo>
                        <a:cubicBezTo>
                          <a:pt x="260653" y="4322868"/>
                          <a:pt x="110808" y="4296551"/>
                          <a:pt x="0" y="4300153"/>
                        </a:cubicBezTo>
                        <a:cubicBezTo>
                          <a:pt x="134896" y="4301640"/>
                          <a:pt x="242372" y="4284280"/>
                          <a:pt x="240957" y="4259995"/>
                        </a:cubicBezTo>
                        <a:cubicBezTo>
                          <a:pt x="209237" y="4112789"/>
                          <a:pt x="285728" y="3892176"/>
                          <a:pt x="240957" y="3774714"/>
                        </a:cubicBezTo>
                        <a:cubicBezTo>
                          <a:pt x="196186" y="3657252"/>
                          <a:pt x="242929" y="3391465"/>
                          <a:pt x="240957" y="3247234"/>
                        </a:cubicBezTo>
                        <a:cubicBezTo>
                          <a:pt x="238985" y="3103003"/>
                          <a:pt x="279496" y="2850808"/>
                          <a:pt x="240957" y="2719754"/>
                        </a:cubicBezTo>
                        <a:cubicBezTo>
                          <a:pt x="202418" y="2588700"/>
                          <a:pt x="268500" y="2358556"/>
                          <a:pt x="240957" y="2192275"/>
                        </a:cubicBezTo>
                        <a:cubicBezTo>
                          <a:pt x="213414" y="2025994"/>
                          <a:pt x="244371" y="1763909"/>
                          <a:pt x="240957" y="1622597"/>
                        </a:cubicBezTo>
                        <a:cubicBezTo>
                          <a:pt x="237543" y="1481285"/>
                          <a:pt x="303662" y="1266950"/>
                          <a:pt x="240957" y="1052919"/>
                        </a:cubicBezTo>
                        <a:cubicBezTo>
                          <a:pt x="178252" y="838888"/>
                          <a:pt x="346683" y="489643"/>
                          <a:pt x="240957" y="40158"/>
                        </a:cubicBezTo>
                        <a:cubicBezTo>
                          <a:pt x="263663" y="21668"/>
                          <a:pt x="334995" y="570"/>
                          <a:pt x="481914" y="0"/>
                        </a:cubicBezTo>
                        <a:cubicBezTo>
                          <a:pt x="495921" y="116043"/>
                          <a:pt x="451252" y="230862"/>
                          <a:pt x="481914" y="401348"/>
                        </a:cubicBezTo>
                        <a:cubicBezTo>
                          <a:pt x="512576" y="571834"/>
                          <a:pt x="431957" y="729280"/>
                          <a:pt x="481914" y="888698"/>
                        </a:cubicBezTo>
                        <a:cubicBezTo>
                          <a:pt x="531871" y="1048116"/>
                          <a:pt x="455253" y="1144928"/>
                          <a:pt x="481914" y="1290046"/>
                        </a:cubicBezTo>
                        <a:cubicBezTo>
                          <a:pt x="508575" y="1435164"/>
                          <a:pt x="440258" y="1791388"/>
                          <a:pt x="481914" y="1949403"/>
                        </a:cubicBezTo>
                        <a:cubicBezTo>
                          <a:pt x="523570" y="2107418"/>
                          <a:pt x="436971" y="2331179"/>
                          <a:pt x="481914" y="2522756"/>
                        </a:cubicBezTo>
                        <a:cubicBezTo>
                          <a:pt x="526857" y="2714333"/>
                          <a:pt x="461157" y="2866989"/>
                          <a:pt x="481914" y="3096110"/>
                        </a:cubicBezTo>
                        <a:cubicBezTo>
                          <a:pt x="502671" y="3325231"/>
                          <a:pt x="433356" y="3478422"/>
                          <a:pt x="481914" y="3841470"/>
                        </a:cubicBezTo>
                        <a:cubicBezTo>
                          <a:pt x="530472" y="4204518"/>
                          <a:pt x="406981" y="4200749"/>
                          <a:pt x="481914" y="4500827"/>
                        </a:cubicBezTo>
                        <a:cubicBezTo>
                          <a:pt x="556847" y="4800905"/>
                          <a:pt x="475325" y="4738226"/>
                          <a:pt x="481914" y="4816171"/>
                        </a:cubicBezTo>
                        <a:cubicBezTo>
                          <a:pt x="488503" y="4894116"/>
                          <a:pt x="476451" y="5196637"/>
                          <a:pt x="481914" y="5303522"/>
                        </a:cubicBezTo>
                        <a:cubicBezTo>
                          <a:pt x="487377" y="5410407"/>
                          <a:pt x="457529" y="5771789"/>
                          <a:pt x="481914" y="6048882"/>
                        </a:cubicBezTo>
                        <a:cubicBezTo>
                          <a:pt x="506299" y="6325975"/>
                          <a:pt x="418671" y="6345210"/>
                          <a:pt x="481914" y="6622236"/>
                        </a:cubicBezTo>
                        <a:cubicBezTo>
                          <a:pt x="545157" y="6899262"/>
                          <a:pt x="480680" y="7105556"/>
                          <a:pt x="481914" y="7281592"/>
                        </a:cubicBezTo>
                        <a:cubicBezTo>
                          <a:pt x="483148" y="7457628"/>
                          <a:pt x="463514" y="7574953"/>
                          <a:pt x="481914" y="7768943"/>
                        </a:cubicBezTo>
                        <a:cubicBezTo>
                          <a:pt x="500314" y="7962933"/>
                          <a:pt x="463341" y="8290340"/>
                          <a:pt x="481914" y="8600306"/>
                        </a:cubicBezTo>
                        <a:close/>
                      </a:path>
                      <a:path w="481914" h="8600306" fill="none" extrusionOk="0">
                        <a:moveTo>
                          <a:pt x="481914" y="8600306"/>
                        </a:moveTo>
                        <a:cubicBezTo>
                          <a:pt x="355064" y="8599070"/>
                          <a:pt x="239702" y="8587023"/>
                          <a:pt x="240957" y="8560148"/>
                        </a:cubicBezTo>
                        <a:cubicBezTo>
                          <a:pt x="237450" y="8433082"/>
                          <a:pt x="299327" y="8088865"/>
                          <a:pt x="240957" y="7948272"/>
                        </a:cubicBezTo>
                        <a:cubicBezTo>
                          <a:pt x="182587" y="7807679"/>
                          <a:pt x="280155" y="7662594"/>
                          <a:pt x="240957" y="7505189"/>
                        </a:cubicBezTo>
                        <a:cubicBezTo>
                          <a:pt x="201759" y="7347784"/>
                          <a:pt x="256823" y="7111726"/>
                          <a:pt x="240957" y="6977709"/>
                        </a:cubicBezTo>
                        <a:cubicBezTo>
                          <a:pt x="225091" y="6843692"/>
                          <a:pt x="297084" y="6691882"/>
                          <a:pt x="240957" y="6408031"/>
                        </a:cubicBezTo>
                        <a:cubicBezTo>
                          <a:pt x="184830" y="6124180"/>
                          <a:pt x="249434" y="6100977"/>
                          <a:pt x="240957" y="6007147"/>
                        </a:cubicBezTo>
                        <a:cubicBezTo>
                          <a:pt x="232480" y="5913317"/>
                          <a:pt x="268091" y="5722718"/>
                          <a:pt x="240957" y="5606262"/>
                        </a:cubicBezTo>
                        <a:cubicBezTo>
                          <a:pt x="213823" y="5489806"/>
                          <a:pt x="305167" y="5178215"/>
                          <a:pt x="240957" y="4994386"/>
                        </a:cubicBezTo>
                        <a:cubicBezTo>
                          <a:pt x="176747" y="4810557"/>
                          <a:pt x="260633" y="4545521"/>
                          <a:pt x="240957" y="4340311"/>
                        </a:cubicBezTo>
                        <a:cubicBezTo>
                          <a:pt x="241688" y="4329100"/>
                          <a:pt x="126540" y="4292674"/>
                          <a:pt x="0" y="4300153"/>
                        </a:cubicBezTo>
                        <a:cubicBezTo>
                          <a:pt x="137463" y="4295407"/>
                          <a:pt x="244338" y="4286331"/>
                          <a:pt x="240957" y="4259995"/>
                        </a:cubicBezTo>
                        <a:cubicBezTo>
                          <a:pt x="178753" y="4137950"/>
                          <a:pt x="253351" y="3813361"/>
                          <a:pt x="240957" y="3690317"/>
                        </a:cubicBezTo>
                        <a:cubicBezTo>
                          <a:pt x="228563" y="3567273"/>
                          <a:pt x="296441" y="3242351"/>
                          <a:pt x="240957" y="3120639"/>
                        </a:cubicBezTo>
                        <a:cubicBezTo>
                          <a:pt x="185473" y="2998927"/>
                          <a:pt x="241063" y="2780322"/>
                          <a:pt x="240957" y="2593159"/>
                        </a:cubicBezTo>
                        <a:cubicBezTo>
                          <a:pt x="240851" y="2405996"/>
                          <a:pt x="252850" y="2204817"/>
                          <a:pt x="240957" y="1981283"/>
                        </a:cubicBezTo>
                        <a:cubicBezTo>
                          <a:pt x="229064" y="1757749"/>
                          <a:pt x="249481" y="1532014"/>
                          <a:pt x="240957" y="1369407"/>
                        </a:cubicBezTo>
                        <a:cubicBezTo>
                          <a:pt x="232433" y="1206800"/>
                          <a:pt x="262443" y="938981"/>
                          <a:pt x="240957" y="799729"/>
                        </a:cubicBezTo>
                        <a:cubicBezTo>
                          <a:pt x="219471" y="660477"/>
                          <a:pt x="252112" y="336498"/>
                          <a:pt x="240957" y="40158"/>
                        </a:cubicBezTo>
                        <a:cubicBezTo>
                          <a:pt x="237342" y="32765"/>
                          <a:pt x="332136" y="4393"/>
                          <a:pt x="481914" y="0"/>
                        </a:cubicBezTo>
                      </a:path>
                    </a:pathLst>
                  </a:custGeom>
                  <ask:type>
                    <ask:lineSketchNone/>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w="76200">
                <a:solidFill>
                  <a:sysClr val="windowText" lastClr="000000"/>
                </a:solidFill>
              </a:ln>
            </a:endParaRPr>
          </a:p>
        </p:txBody>
      </p:sp>
      <p:sp>
        <p:nvSpPr>
          <p:cNvPr id="4" name="TextBox 3">
            <a:extLst>
              <a:ext uri="{FF2B5EF4-FFF2-40B4-BE49-F238E27FC236}">
                <a16:creationId xmlns:a16="http://schemas.microsoft.com/office/drawing/2014/main" id="{E9E52CB8-DF12-BD67-CE16-D6CFC50089A4}"/>
              </a:ext>
            </a:extLst>
          </p:cNvPr>
          <p:cNvSpPr txBox="1"/>
          <p:nvPr/>
        </p:nvSpPr>
        <p:spPr>
          <a:xfrm>
            <a:off x="5677553" y="3957251"/>
            <a:ext cx="1563248" cy="369332"/>
          </a:xfrm>
          <a:prstGeom prst="rect">
            <a:avLst/>
          </a:prstGeom>
          <a:noFill/>
        </p:spPr>
        <p:txBody>
          <a:bodyPr wrap="none" rtlCol="0">
            <a:spAutoFit/>
          </a:bodyPr>
          <a:lstStyle/>
          <a:p>
            <a:r>
              <a:rPr lang="en-US" b="1" dirty="0">
                <a:solidFill>
                  <a:srgbClr val="FF0000"/>
                </a:solidFill>
              </a:rPr>
              <a:t>Non-Normal</a:t>
            </a:r>
          </a:p>
        </p:txBody>
      </p:sp>
    </p:spTree>
    <p:extLst>
      <p:ext uri="{BB962C8B-B14F-4D97-AF65-F5344CB8AC3E}">
        <p14:creationId xmlns:p14="http://schemas.microsoft.com/office/powerpoint/2010/main" val="393456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67ED0CF-310F-F155-7462-22649353DE42}"/>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908971" y="2198718"/>
            <a:ext cx="10374058" cy="3113026"/>
          </a:xfrm>
        </p:spPr>
      </p:pic>
      <p:sp>
        <p:nvSpPr>
          <p:cNvPr id="6" name="Rectangle 5">
            <a:extLst>
              <a:ext uri="{FF2B5EF4-FFF2-40B4-BE49-F238E27FC236}">
                <a16:creationId xmlns:a16="http://schemas.microsoft.com/office/drawing/2014/main" id="{9A374E35-6F6A-FDF7-1AF8-4792815B604A}"/>
              </a:ext>
            </a:extLst>
          </p:cNvPr>
          <p:cNvSpPr/>
          <p:nvPr/>
        </p:nvSpPr>
        <p:spPr>
          <a:xfrm>
            <a:off x="7335078" y="2192587"/>
            <a:ext cx="1470991" cy="311681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D7A0130-F349-798E-D74B-A1DA2F0C68E2}"/>
              </a:ext>
            </a:extLst>
          </p:cNvPr>
          <p:cNvSpPr txBox="1"/>
          <p:nvPr/>
        </p:nvSpPr>
        <p:spPr>
          <a:xfrm>
            <a:off x="6432100" y="1300548"/>
            <a:ext cx="3614131" cy="646331"/>
          </a:xfrm>
          <a:prstGeom prst="rect">
            <a:avLst/>
          </a:prstGeom>
          <a:noFill/>
        </p:spPr>
        <p:txBody>
          <a:bodyPr wrap="none" rtlCol="0">
            <a:spAutoFit/>
          </a:bodyPr>
          <a:lstStyle/>
          <a:p>
            <a:r>
              <a:rPr lang="en-US" dirty="0">
                <a:solidFill>
                  <a:srgbClr val="FF0000"/>
                </a:solidFill>
              </a:rPr>
              <a:t>Check the condition upon intake</a:t>
            </a:r>
          </a:p>
          <a:p>
            <a:pPr algn="ctr"/>
            <a:r>
              <a:rPr lang="en-US" dirty="0">
                <a:solidFill>
                  <a:srgbClr val="FF0000"/>
                </a:solidFill>
              </a:rPr>
              <a:t>of the animal</a:t>
            </a:r>
          </a:p>
        </p:txBody>
      </p:sp>
      <p:sp>
        <p:nvSpPr>
          <p:cNvPr id="10" name="Rectangle 9">
            <a:extLst>
              <a:ext uri="{FF2B5EF4-FFF2-40B4-BE49-F238E27FC236}">
                <a16:creationId xmlns:a16="http://schemas.microsoft.com/office/drawing/2014/main" id="{BD0EC045-EB00-EBBF-3D8E-53F5FA108970}"/>
              </a:ext>
            </a:extLst>
          </p:cNvPr>
          <p:cNvSpPr/>
          <p:nvPr/>
        </p:nvSpPr>
        <p:spPr>
          <a:xfrm>
            <a:off x="10170903" y="2196825"/>
            <a:ext cx="1070114" cy="3116812"/>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0C0"/>
              </a:solidFill>
              <a:highlight>
                <a:srgbClr val="0000FF"/>
              </a:highlight>
            </a:endParaRPr>
          </a:p>
        </p:txBody>
      </p:sp>
      <p:sp>
        <p:nvSpPr>
          <p:cNvPr id="11" name="TextBox 10">
            <a:extLst>
              <a:ext uri="{FF2B5EF4-FFF2-40B4-BE49-F238E27FC236}">
                <a16:creationId xmlns:a16="http://schemas.microsoft.com/office/drawing/2014/main" id="{49DD1BC8-464D-72DB-5A9B-507E332B3A75}"/>
              </a:ext>
            </a:extLst>
          </p:cNvPr>
          <p:cNvSpPr txBox="1"/>
          <p:nvPr/>
        </p:nvSpPr>
        <p:spPr>
          <a:xfrm>
            <a:off x="9152458" y="5447527"/>
            <a:ext cx="2936381" cy="646331"/>
          </a:xfrm>
          <a:prstGeom prst="rect">
            <a:avLst/>
          </a:prstGeom>
          <a:noFill/>
        </p:spPr>
        <p:txBody>
          <a:bodyPr wrap="none" rtlCol="0">
            <a:spAutoFit/>
          </a:bodyPr>
          <a:lstStyle/>
          <a:p>
            <a:r>
              <a:rPr lang="en-US" dirty="0">
                <a:solidFill>
                  <a:srgbClr val="0070C0"/>
                </a:solidFill>
              </a:rPr>
              <a:t>Check the adoption status</a:t>
            </a:r>
          </a:p>
          <a:p>
            <a:pPr algn="ctr"/>
            <a:r>
              <a:rPr lang="en-US" dirty="0">
                <a:solidFill>
                  <a:srgbClr val="0070C0"/>
                </a:solidFill>
              </a:rPr>
              <a:t>of the animal</a:t>
            </a:r>
          </a:p>
        </p:txBody>
      </p:sp>
    </p:spTree>
    <p:extLst>
      <p:ext uri="{BB962C8B-B14F-4D97-AF65-F5344CB8AC3E}">
        <p14:creationId xmlns:p14="http://schemas.microsoft.com/office/powerpoint/2010/main" val="1885708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EEDA5-6ADD-335E-EEF1-411B58B6ECB4}"/>
              </a:ext>
            </a:extLst>
          </p:cNvPr>
          <p:cNvSpPr>
            <a:spLocks noGrp="1"/>
          </p:cNvSpPr>
          <p:nvPr>
            <p:ph type="title"/>
          </p:nvPr>
        </p:nvSpPr>
        <p:spPr>
          <a:xfrm>
            <a:off x="838200" y="365125"/>
            <a:ext cx="11353800" cy="1325563"/>
          </a:xfrm>
        </p:spPr>
        <p:txBody>
          <a:bodyPr>
            <a:normAutofit/>
          </a:bodyPr>
          <a:lstStyle/>
          <a:p>
            <a:r>
              <a:rPr lang="en-US" dirty="0"/>
              <a:t>Contingency Table</a:t>
            </a:r>
            <a:r>
              <a:rPr lang="en-US" sz="3200" dirty="0"/>
              <a:t>(Intake Condition vs. Adoption Status)</a:t>
            </a:r>
          </a:p>
        </p:txBody>
      </p:sp>
      <p:pic>
        <p:nvPicPr>
          <p:cNvPr id="5" name="Content Placeholder 4">
            <a:extLst>
              <a:ext uri="{FF2B5EF4-FFF2-40B4-BE49-F238E27FC236}">
                <a16:creationId xmlns:a16="http://schemas.microsoft.com/office/drawing/2014/main" id="{B2211563-BE06-2655-BCBE-EE18B85B55D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838200" y="2079383"/>
            <a:ext cx="10515600" cy="1324115"/>
          </a:xfrm>
        </p:spPr>
      </p:pic>
      <p:sp>
        <p:nvSpPr>
          <p:cNvPr id="6" name="Content Placeholder 2">
            <a:extLst>
              <a:ext uri="{FF2B5EF4-FFF2-40B4-BE49-F238E27FC236}">
                <a16:creationId xmlns:a16="http://schemas.microsoft.com/office/drawing/2014/main" id="{4207457E-D369-1B01-5BC0-C16278F15155}"/>
              </a:ext>
            </a:extLst>
          </p:cNvPr>
          <p:cNvSpPr txBox="1">
            <a:spLocks/>
          </p:cNvSpPr>
          <p:nvPr/>
        </p:nvSpPr>
        <p:spPr>
          <a:xfrm>
            <a:off x="838200" y="3575714"/>
            <a:ext cx="11068878" cy="1095677"/>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26.39%</a:t>
            </a:r>
            <a:r>
              <a:rPr lang="en-US" dirty="0"/>
              <a:t> of animal whose condition is non-normal have been adopted.</a:t>
            </a:r>
          </a:p>
          <a:p>
            <a:r>
              <a:rPr lang="en-US" b="1" dirty="0"/>
              <a:t>50.32%</a:t>
            </a:r>
            <a:r>
              <a:rPr lang="en-US" dirty="0"/>
              <a:t> of animal whose condition is normal have been adopted.</a:t>
            </a:r>
          </a:p>
        </p:txBody>
      </p:sp>
    </p:spTree>
    <p:extLst>
      <p:ext uri="{BB962C8B-B14F-4D97-AF65-F5344CB8AC3E}">
        <p14:creationId xmlns:p14="http://schemas.microsoft.com/office/powerpoint/2010/main" val="21085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EEDA5-6ADD-335E-EEF1-411B58B6ECB4}"/>
              </a:ext>
            </a:extLst>
          </p:cNvPr>
          <p:cNvSpPr>
            <a:spLocks noGrp="1"/>
          </p:cNvSpPr>
          <p:nvPr>
            <p:ph type="title"/>
          </p:nvPr>
        </p:nvSpPr>
        <p:spPr/>
        <p:txBody>
          <a:bodyPr/>
          <a:lstStyle/>
          <a:p>
            <a:r>
              <a:rPr lang="en-US" dirty="0"/>
              <a:t>Chi-Squared Test</a:t>
            </a:r>
          </a:p>
        </p:txBody>
      </p:sp>
      <p:pic>
        <p:nvPicPr>
          <p:cNvPr id="5" name="Content Placeholder 4">
            <a:extLst>
              <a:ext uri="{FF2B5EF4-FFF2-40B4-BE49-F238E27FC236}">
                <a16:creationId xmlns:a16="http://schemas.microsoft.com/office/drawing/2014/main" id="{ADA4CCED-D6F9-5B55-38DB-78D1298442FD}"/>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971748" y="1519945"/>
            <a:ext cx="8439582" cy="2621897"/>
          </a:xfrm>
        </p:spPr>
      </p:pic>
      <p:pic>
        <p:nvPicPr>
          <p:cNvPr id="4" name="Picture 3">
            <a:extLst>
              <a:ext uri="{FF2B5EF4-FFF2-40B4-BE49-F238E27FC236}">
                <a16:creationId xmlns:a16="http://schemas.microsoft.com/office/drawing/2014/main" id="{9228F293-CD73-34F7-F3CB-9EC2561137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7718" y="4062329"/>
            <a:ext cx="5293691" cy="329483"/>
          </a:xfrm>
          <a:prstGeom prst="rect">
            <a:avLst/>
          </a:prstGeom>
        </p:spPr>
      </p:pic>
    </p:spTree>
    <p:extLst>
      <p:ext uri="{BB962C8B-B14F-4D97-AF65-F5344CB8AC3E}">
        <p14:creationId xmlns:p14="http://schemas.microsoft.com/office/powerpoint/2010/main" val="3120859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EEDA5-6ADD-335E-EEF1-411B58B6ECB4}"/>
              </a:ext>
            </a:extLst>
          </p:cNvPr>
          <p:cNvSpPr>
            <a:spLocks noGrp="1"/>
          </p:cNvSpPr>
          <p:nvPr>
            <p:ph type="title"/>
          </p:nvPr>
        </p:nvSpPr>
        <p:spPr/>
        <p:txBody>
          <a:bodyPr/>
          <a:lstStyle/>
          <a:p>
            <a:r>
              <a:rPr lang="en-US" dirty="0"/>
              <a:t>Hypothesis 4</a:t>
            </a:r>
          </a:p>
        </p:txBody>
      </p:sp>
      <p:sp>
        <p:nvSpPr>
          <p:cNvPr id="3" name="Content Placeholder 2">
            <a:extLst>
              <a:ext uri="{FF2B5EF4-FFF2-40B4-BE49-F238E27FC236}">
                <a16:creationId xmlns:a16="http://schemas.microsoft.com/office/drawing/2014/main" id="{D6F8D8A0-835F-16F2-EABD-A626A2A63C18}"/>
              </a:ext>
            </a:extLst>
          </p:cNvPr>
          <p:cNvSpPr>
            <a:spLocks noGrp="1"/>
          </p:cNvSpPr>
          <p:nvPr>
            <p:ph idx="1"/>
          </p:nvPr>
        </p:nvSpPr>
        <p:spPr/>
        <p:txBody>
          <a:bodyPr>
            <a:normAutofit/>
          </a:bodyPr>
          <a:lstStyle/>
          <a:p>
            <a:pPr marL="0" indent="0" algn="l">
              <a:buNone/>
            </a:pPr>
            <a:r>
              <a:rPr lang="en-US" dirty="0"/>
              <a:t>Does </a:t>
            </a:r>
            <a:r>
              <a:rPr lang="en-US" b="1" dirty="0"/>
              <a:t>age</a:t>
            </a:r>
            <a:r>
              <a:rPr lang="en-US" dirty="0"/>
              <a:t> influence the probability of </a:t>
            </a:r>
            <a:r>
              <a:rPr lang="en-US" b="1" dirty="0"/>
              <a:t>adoption</a:t>
            </a:r>
            <a:r>
              <a:rPr lang="en-US" dirty="0"/>
              <a:t> for animals?</a:t>
            </a:r>
          </a:p>
          <a:p>
            <a:r>
              <a:rPr lang="en-US" dirty="0"/>
              <a:t>H0: There is no significant relationship between animals’ age and their likelihood of adoption. </a:t>
            </a:r>
          </a:p>
          <a:p>
            <a:r>
              <a:rPr lang="en-US" u="sng" dirty="0">
                <a:solidFill>
                  <a:schemeClr val="accent3"/>
                </a:solidFill>
              </a:rPr>
              <a:t>H1: There is a significant relationship between animals’ age and their likelihood of adoption. </a:t>
            </a:r>
          </a:p>
        </p:txBody>
      </p:sp>
    </p:spTree>
    <p:extLst>
      <p:ext uri="{BB962C8B-B14F-4D97-AF65-F5344CB8AC3E}">
        <p14:creationId xmlns:p14="http://schemas.microsoft.com/office/powerpoint/2010/main" val="3375850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67ED0CF-310F-F155-7462-22649353DE4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397570" y="2198718"/>
            <a:ext cx="9396860" cy="3113026"/>
          </a:xfrm>
        </p:spPr>
      </p:pic>
      <p:sp>
        <p:nvSpPr>
          <p:cNvPr id="6" name="Rectangle 5">
            <a:extLst>
              <a:ext uri="{FF2B5EF4-FFF2-40B4-BE49-F238E27FC236}">
                <a16:creationId xmlns:a16="http://schemas.microsoft.com/office/drawing/2014/main" id="{9A374E35-6F6A-FDF7-1AF8-4792815B604A}"/>
              </a:ext>
            </a:extLst>
          </p:cNvPr>
          <p:cNvSpPr/>
          <p:nvPr/>
        </p:nvSpPr>
        <p:spPr>
          <a:xfrm>
            <a:off x="8428382" y="2192587"/>
            <a:ext cx="743953" cy="311681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D0EC045-EB00-EBBF-3D8E-53F5FA108970}"/>
              </a:ext>
            </a:extLst>
          </p:cNvPr>
          <p:cNvSpPr/>
          <p:nvPr/>
        </p:nvSpPr>
        <p:spPr>
          <a:xfrm>
            <a:off x="9724316" y="2192587"/>
            <a:ext cx="1070114" cy="3116812"/>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0C0"/>
              </a:solidFill>
              <a:highlight>
                <a:srgbClr val="0000FF"/>
              </a:highlight>
            </a:endParaRPr>
          </a:p>
        </p:txBody>
      </p:sp>
      <p:sp>
        <p:nvSpPr>
          <p:cNvPr id="11" name="TextBox 10">
            <a:extLst>
              <a:ext uri="{FF2B5EF4-FFF2-40B4-BE49-F238E27FC236}">
                <a16:creationId xmlns:a16="http://schemas.microsoft.com/office/drawing/2014/main" id="{49DD1BC8-464D-72DB-5A9B-507E332B3A75}"/>
              </a:ext>
            </a:extLst>
          </p:cNvPr>
          <p:cNvSpPr txBox="1"/>
          <p:nvPr/>
        </p:nvSpPr>
        <p:spPr>
          <a:xfrm>
            <a:off x="9152458" y="5447527"/>
            <a:ext cx="2936381" cy="646331"/>
          </a:xfrm>
          <a:prstGeom prst="rect">
            <a:avLst/>
          </a:prstGeom>
          <a:noFill/>
        </p:spPr>
        <p:txBody>
          <a:bodyPr wrap="none" rtlCol="0">
            <a:spAutoFit/>
          </a:bodyPr>
          <a:lstStyle/>
          <a:p>
            <a:r>
              <a:rPr lang="en-US" dirty="0">
                <a:solidFill>
                  <a:srgbClr val="0070C0"/>
                </a:solidFill>
              </a:rPr>
              <a:t>Check the adoption status</a:t>
            </a:r>
          </a:p>
          <a:p>
            <a:pPr algn="ctr"/>
            <a:r>
              <a:rPr lang="en-US" dirty="0">
                <a:solidFill>
                  <a:srgbClr val="0070C0"/>
                </a:solidFill>
              </a:rPr>
              <a:t>of the animal</a:t>
            </a:r>
          </a:p>
        </p:txBody>
      </p:sp>
      <p:sp>
        <p:nvSpPr>
          <p:cNvPr id="2" name="TextBox 1">
            <a:extLst>
              <a:ext uri="{FF2B5EF4-FFF2-40B4-BE49-F238E27FC236}">
                <a16:creationId xmlns:a16="http://schemas.microsoft.com/office/drawing/2014/main" id="{FF6A5ECB-8BEC-A23F-309A-CAA353634894}"/>
              </a:ext>
            </a:extLst>
          </p:cNvPr>
          <p:cNvSpPr txBox="1"/>
          <p:nvPr/>
        </p:nvSpPr>
        <p:spPr>
          <a:xfrm>
            <a:off x="7063605" y="912149"/>
            <a:ext cx="3484928" cy="1200329"/>
          </a:xfrm>
          <a:prstGeom prst="rect">
            <a:avLst/>
          </a:prstGeom>
          <a:noFill/>
        </p:spPr>
        <p:txBody>
          <a:bodyPr wrap="none" rtlCol="0">
            <a:spAutoFit/>
          </a:bodyPr>
          <a:lstStyle/>
          <a:p>
            <a:r>
              <a:rPr lang="en-US" dirty="0">
                <a:solidFill>
                  <a:srgbClr val="FF0000"/>
                </a:solidFill>
              </a:rPr>
              <a:t>Classify ages into three groups:</a:t>
            </a:r>
          </a:p>
          <a:p>
            <a:r>
              <a:rPr lang="en-US" dirty="0">
                <a:solidFill>
                  <a:srgbClr val="FF0000"/>
                </a:solidFill>
              </a:rPr>
              <a:t> - Young (0-2 years)</a:t>
            </a:r>
          </a:p>
          <a:p>
            <a:r>
              <a:rPr lang="en-US" dirty="0">
                <a:solidFill>
                  <a:srgbClr val="FF0000"/>
                </a:solidFill>
              </a:rPr>
              <a:t> - Adult (2-7 years)</a:t>
            </a:r>
          </a:p>
          <a:p>
            <a:r>
              <a:rPr lang="en-US" dirty="0">
                <a:solidFill>
                  <a:srgbClr val="FF0000"/>
                </a:solidFill>
              </a:rPr>
              <a:t> - Senior (7 years and older)</a:t>
            </a:r>
          </a:p>
        </p:txBody>
      </p:sp>
    </p:spTree>
    <p:extLst>
      <p:ext uri="{BB962C8B-B14F-4D97-AF65-F5344CB8AC3E}">
        <p14:creationId xmlns:p14="http://schemas.microsoft.com/office/powerpoint/2010/main" val="1315476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EEDA5-6ADD-335E-EEF1-411B58B6ECB4}"/>
              </a:ext>
            </a:extLst>
          </p:cNvPr>
          <p:cNvSpPr>
            <a:spLocks noGrp="1"/>
          </p:cNvSpPr>
          <p:nvPr>
            <p:ph type="title"/>
          </p:nvPr>
        </p:nvSpPr>
        <p:spPr>
          <a:xfrm>
            <a:off x="838200" y="365125"/>
            <a:ext cx="11353800" cy="1325563"/>
          </a:xfrm>
        </p:spPr>
        <p:txBody>
          <a:bodyPr>
            <a:normAutofit/>
          </a:bodyPr>
          <a:lstStyle/>
          <a:p>
            <a:r>
              <a:rPr lang="en-US" dirty="0"/>
              <a:t>Contingency Table</a:t>
            </a:r>
            <a:r>
              <a:rPr lang="en-US" sz="3200" dirty="0"/>
              <a:t>(Age vs. Adoption Status)</a:t>
            </a:r>
          </a:p>
        </p:txBody>
      </p:sp>
      <p:pic>
        <p:nvPicPr>
          <p:cNvPr id="5" name="Content Placeholder 4">
            <a:extLst>
              <a:ext uri="{FF2B5EF4-FFF2-40B4-BE49-F238E27FC236}">
                <a16:creationId xmlns:a16="http://schemas.microsoft.com/office/drawing/2014/main" id="{B2211563-BE06-2655-BCBE-EE18B85B55D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983130" y="1846306"/>
            <a:ext cx="9181374" cy="1582694"/>
          </a:xfrm>
        </p:spPr>
      </p:pic>
      <p:sp>
        <p:nvSpPr>
          <p:cNvPr id="6" name="Content Placeholder 2">
            <a:extLst>
              <a:ext uri="{FF2B5EF4-FFF2-40B4-BE49-F238E27FC236}">
                <a16:creationId xmlns:a16="http://schemas.microsoft.com/office/drawing/2014/main" id="{4207457E-D369-1B01-5BC0-C16278F15155}"/>
              </a:ext>
            </a:extLst>
          </p:cNvPr>
          <p:cNvSpPr txBox="1">
            <a:spLocks/>
          </p:cNvSpPr>
          <p:nvPr/>
        </p:nvSpPr>
        <p:spPr>
          <a:xfrm>
            <a:off x="838200" y="3575714"/>
            <a:ext cx="11068878" cy="15826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adoption rate for young dogs/cats is </a:t>
            </a:r>
            <a:r>
              <a:rPr lang="en-US" b="1" dirty="0"/>
              <a:t>49.75%</a:t>
            </a:r>
          </a:p>
          <a:p>
            <a:r>
              <a:rPr lang="en-US" dirty="0"/>
              <a:t>The adoption rate for adult dogs/cats is </a:t>
            </a:r>
            <a:r>
              <a:rPr lang="en-US" b="1" dirty="0"/>
              <a:t>43.6%</a:t>
            </a:r>
          </a:p>
          <a:p>
            <a:r>
              <a:rPr lang="en-US" dirty="0"/>
              <a:t>The adoption rate for senior dogs/cats is </a:t>
            </a:r>
            <a:r>
              <a:rPr lang="en-US" b="1" dirty="0"/>
              <a:t>32.67%</a:t>
            </a:r>
          </a:p>
        </p:txBody>
      </p:sp>
    </p:spTree>
    <p:extLst>
      <p:ext uri="{BB962C8B-B14F-4D97-AF65-F5344CB8AC3E}">
        <p14:creationId xmlns:p14="http://schemas.microsoft.com/office/powerpoint/2010/main" val="471902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8C8D2-4DF9-EF48-5A29-FC7582979BE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4445B742-8A24-A6D4-3278-45D107152DE7}"/>
              </a:ext>
            </a:extLst>
          </p:cNvPr>
          <p:cNvSpPr>
            <a:spLocks noGrp="1"/>
          </p:cNvSpPr>
          <p:nvPr>
            <p:ph idx="1"/>
          </p:nvPr>
        </p:nvSpPr>
        <p:spPr/>
        <p:txBody>
          <a:bodyPr/>
          <a:lstStyle/>
          <a:p>
            <a:r>
              <a:rPr lang="en-US" dirty="0"/>
              <a:t>Sources: City of Austin Animal Center</a:t>
            </a:r>
          </a:p>
          <a:p>
            <a:r>
              <a:rPr lang="en-US" dirty="0"/>
              <a:t>Datasets: Animal Intake Data, Animal Outcome Data</a:t>
            </a:r>
          </a:p>
        </p:txBody>
      </p:sp>
    </p:spTree>
    <p:extLst>
      <p:ext uri="{BB962C8B-B14F-4D97-AF65-F5344CB8AC3E}">
        <p14:creationId xmlns:p14="http://schemas.microsoft.com/office/powerpoint/2010/main" val="376036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EEDA5-6ADD-335E-EEF1-411B58B6ECB4}"/>
              </a:ext>
            </a:extLst>
          </p:cNvPr>
          <p:cNvSpPr>
            <a:spLocks noGrp="1"/>
          </p:cNvSpPr>
          <p:nvPr>
            <p:ph type="title"/>
          </p:nvPr>
        </p:nvSpPr>
        <p:spPr/>
        <p:txBody>
          <a:bodyPr/>
          <a:lstStyle/>
          <a:p>
            <a:r>
              <a:rPr lang="en-US" dirty="0"/>
              <a:t>Chi-Squared Test</a:t>
            </a:r>
          </a:p>
        </p:txBody>
      </p:sp>
      <p:pic>
        <p:nvPicPr>
          <p:cNvPr id="5" name="Content Placeholder 4">
            <a:extLst>
              <a:ext uri="{FF2B5EF4-FFF2-40B4-BE49-F238E27FC236}">
                <a16:creationId xmlns:a16="http://schemas.microsoft.com/office/drawing/2014/main" id="{ADA4CCED-D6F9-5B55-38DB-78D1298442FD}"/>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943381" y="1480186"/>
            <a:ext cx="8297532" cy="2621897"/>
          </a:xfrm>
        </p:spPr>
      </p:pic>
    </p:spTree>
    <p:extLst>
      <p:ext uri="{BB962C8B-B14F-4D97-AF65-F5344CB8AC3E}">
        <p14:creationId xmlns:p14="http://schemas.microsoft.com/office/powerpoint/2010/main" val="3475666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EEDA5-6ADD-335E-EEF1-411B58B6ECB4}"/>
              </a:ext>
            </a:extLst>
          </p:cNvPr>
          <p:cNvSpPr>
            <a:spLocks noGrp="1"/>
          </p:cNvSpPr>
          <p:nvPr>
            <p:ph type="title"/>
          </p:nvPr>
        </p:nvSpPr>
        <p:spPr/>
        <p:txBody>
          <a:bodyPr/>
          <a:lstStyle/>
          <a:p>
            <a:r>
              <a:rPr lang="en-US" dirty="0"/>
              <a:t>Research Questions</a:t>
            </a:r>
          </a:p>
        </p:txBody>
      </p:sp>
      <p:sp>
        <p:nvSpPr>
          <p:cNvPr id="3" name="Content Placeholder 2">
            <a:extLst>
              <a:ext uri="{FF2B5EF4-FFF2-40B4-BE49-F238E27FC236}">
                <a16:creationId xmlns:a16="http://schemas.microsoft.com/office/drawing/2014/main" id="{D6F8D8A0-835F-16F2-EABD-A626A2A63C1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917818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EEDA5-6ADD-335E-EEF1-411B58B6ECB4}"/>
              </a:ext>
            </a:extLst>
          </p:cNvPr>
          <p:cNvSpPr>
            <a:spLocks noGrp="1"/>
          </p:cNvSpPr>
          <p:nvPr>
            <p:ph type="title"/>
          </p:nvPr>
        </p:nvSpPr>
        <p:spPr/>
        <p:txBody>
          <a:bodyPr/>
          <a:lstStyle/>
          <a:p>
            <a:r>
              <a:rPr lang="en-US" dirty="0"/>
              <a:t>Research Question 1</a:t>
            </a:r>
          </a:p>
        </p:txBody>
      </p:sp>
      <p:sp>
        <p:nvSpPr>
          <p:cNvPr id="3" name="Content Placeholder 2">
            <a:extLst>
              <a:ext uri="{FF2B5EF4-FFF2-40B4-BE49-F238E27FC236}">
                <a16:creationId xmlns:a16="http://schemas.microsoft.com/office/drawing/2014/main" id="{D6F8D8A0-835F-16F2-EABD-A626A2A63C18}"/>
              </a:ext>
            </a:extLst>
          </p:cNvPr>
          <p:cNvSpPr>
            <a:spLocks noGrp="1"/>
          </p:cNvSpPr>
          <p:nvPr>
            <p:ph idx="1"/>
          </p:nvPr>
        </p:nvSpPr>
        <p:spPr/>
        <p:txBody>
          <a:bodyPr/>
          <a:lstStyle/>
          <a:p>
            <a:pPr marL="0" indent="0">
              <a:buNone/>
            </a:pPr>
            <a:r>
              <a:rPr lang="en-US" dirty="0"/>
              <a:t>Does the city of Austin maintain a save rate of </a:t>
            </a:r>
            <a:r>
              <a:rPr lang="en-US" b="1" dirty="0"/>
              <a:t>90%</a:t>
            </a:r>
            <a:r>
              <a:rPr lang="en-US" dirty="0"/>
              <a:t> or higher for animals, thereby meeting the criteria to be classified as a no-kill city?</a:t>
            </a:r>
          </a:p>
          <a:p>
            <a:endParaRPr lang="en-US" dirty="0"/>
          </a:p>
        </p:txBody>
      </p:sp>
    </p:spTree>
    <p:extLst>
      <p:ext uri="{BB962C8B-B14F-4D97-AF65-F5344CB8AC3E}">
        <p14:creationId xmlns:p14="http://schemas.microsoft.com/office/powerpoint/2010/main" val="3875795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EEDA5-6ADD-335E-EEF1-411B58B6ECB4}"/>
              </a:ext>
            </a:extLst>
          </p:cNvPr>
          <p:cNvSpPr>
            <a:spLocks noGrp="1"/>
          </p:cNvSpPr>
          <p:nvPr>
            <p:ph type="title"/>
          </p:nvPr>
        </p:nvSpPr>
        <p:spPr/>
        <p:txBody>
          <a:bodyPr/>
          <a:lstStyle/>
          <a:p>
            <a:r>
              <a:rPr lang="en-US" dirty="0"/>
              <a:t>What is </a:t>
            </a:r>
            <a:r>
              <a:rPr lang="en-US" b="1" dirty="0"/>
              <a:t>No-Kill</a:t>
            </a:r>
            <a:r>
              <a:rPr lang="en-US" dirty="0"/>
              <a:t>?</a:t>
            </a:r>
          </a:p>
        </p:txBody>
      </p:sp>
      <p:sp>
        <p:nvSpPr>
          <p:cNvPr id="3" name="Content Placeholder 2">
            <a:extLst>
              <a:ext uri="{FF2B5EF4-FFF2-40B4-BE49-F238E27FC236}">
                <a16:creationId xmlns:a16="http://schemas.microsoft.com/office/drawing/2014/main" id="{D6F8D8A0-835F-16F2-EABD-A626A2A63C18}"/>
              </a:ext>
            </a:extLst>
          </p:cNvPr>
          <p:cNvSpPr>
            <a:spLocks noGrp="1"/>
          </p:cNvSpPr>
          <p:nvPr>
            <p:ph idx="1"/>
          </p:nvPr>
        </p:nvSpPr>
        <p:spPr/>
        <p:txBody>
          <a:bodyPr/>
          <a:lstStyle/>
          <a:p>
            <a:pPr marL="514350" indent="-514350">
              <a:buAutoNum type="arabicPeriod"/>
            </a:pPr>
            <a:r>
              <a:rPr lang="en-US" dirty="0"/>
              <a:t>To be considered no-kill, a shelter/rescue/city has to reach a save rate of 90% or higher. </a:t>
            </a:r>
            <a:r>
              <a:rPr lang="en-US" dirty="0">
                <a:hlinkClick r:id="rId3"/>
              </a:rPr>
              <a:t>[bestfriends.org]</a:t>
            </a:r>
            <a:endParaRPr lang="en-US" dirty="0"/>
          </a:p>
          <a:p>
            <a:pPr marL="514350" indent="-514350">
              <a:buAutoNum type="arabicPeriod"/>
            </a:pPr>
            <a:endParaRPr lang="en-US" dirty="0"/>
          </a:p>
          <a:p>
            <a:pPr marL="514350" indent="-514350">
              <a:buAutoNum type="arabicPeriod"/>
            </a:pPr>
            <a:r>
              <a:rPr lang="en-US" dirty="0"/>
              <a:t>Some organization define no-kill as having a 90% placement rate for the animals in their care </a:t>
            </a:r>
            <a:r>
              <a:rPr lang="en-US" dirty="0">
                <a:hlinkClick r:id="rId4"/>
              </a:rPr>
              <a:t>[animalhumansociety.org]</a:t>
            </a:r>
            <a:endParaRPr lang="en-US" dirty="0"/>
          </a:p>
          <a:p>
            <a:pPr marL="0" indent="0">
              <a:buNone/>
            </a:pPr>
            <a:endParaRPr lang="en-US" dirty="0"/>
          </a:p>
          <a:p>
            <a:endParaRPr lang="en-US" dirty="0"/>
          </a:p>
        </p:txBody>
      </p:sp>
    </p:spTree>
    <p:extLst>
      <p:ext uri="{BB962C8B-B14F-4D97-AF65-F5344CB8AC3E}">
        <p14:creationId xmlns:p14="http://schemas.microsoft.com/office/powerpoint/2010/main" val="1003039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EEDA5-6ADD-335E-EEF1-411B58B6ECB4}"/>
              </a:ext>
            </a:extLst>
          </p:cNvPr>
          <p:cNvSpPr>
            <a:spLocks noGrp="1"/>
          </p:cNvSpPr>
          <p:nvPr>
            <p:ph type="title"/>
          </p:nvPr>
        </p:nvSpPr>
        <p:spPr/>
        <p:txBody>
          <a:bodyPr/>
          <a:lstStyle/>
          <a:p>
            <a:r>
              <a:rPr lang="en-US" dirty="0"/>
              <a:t>What is </a:t>
            </a:r>
            <a:r>
              <a:rPr lang="en-US" b="1" dirty="0"/>
              <a:t>No-Kill</a:t>
            </a:r>
            <a:r>
              <a:rPr lang="en-US" dirty="0"/>
              <a:t>?</a:t>
            </a:r>
          </a:p>
        </p:txBody>
      </p:sp>
      <p:sp>
        <p:nvSpPr>
          <p:cNvPr id="3" name="Content Placeholder 2">
            <a:extLst>
              <a:ext uri="{FF2B5EF4-FFF2-40B4-BE49-F238E27FC236}">
                <a16:creationId xmlns:a16="http://schemas.microsoft.com/office/drawing/2014/main" id="{D6F8D8A0-835F-16F2-EABD-A626A2A63C18}"/>
              </a:ext>
            </a:extLst>
          </p:cNvPr>
          <p:cNvSpPr>
            <a:spLocks noGrp="1"/>
          </p:cNvSpPr>
          <p:nvPr>
            <p:ph idx="1"/>
          </p:nvPr>
        </p:nvSpPr>
        <p:spPr/>
        <p:txBody>
          <a:bodyPr/>
          <a:lstStyle/>
          <a:p>
            <a:pPr marL="0" indent="0">
              <a:buNone/>
            </a:pPr>
            <a:r>
              <a:rPr lang="en-US" dirty="0"/>
              <a:t>Save Rate = </a:t>
            </a:r>
          </a:p>
          <a:p>
            <a:pPr marL="0" indent="0">
              <a:buNone/>
            </a:pPr>
            <a:r>
              <a:rPr lang="en-US" dirty="0"/>
              <a:t>[(Live Intakes) - (Lost in Care) - (Shelter Deaths</a:t>
            </a:r>
            <a:r>
              <a:rPr lang="en-US" dirty="0">
                <a:solidFill>
                  <a:srgbClr val="0070C0"/>
                </a:solidFill>
              </a:rPr>
              <a:t>*</a:t>
            </a:r>
            <a:r>
              <a:rPr lang="en-US" dirty="0"/>
              <a:t>)]/(Live Intakes) </a:t>
            </a:r>
            <a:br>
              <a:rPr lang="en-US" dirty="0"/>
            </a:br>
            <a:endParaRPr lang="en-US" dirty="0"/>
          </a:p>
          <a:p>
            <a:pPr marL="0" indent="0">
              <a:buNone/>
            </a:pPr>
            <a:r>
              <a:rPr lang="en-US" dirty="0">
                <a:solidFill>
                  <a:srgbClr val="0070C0"/>
                </a:solidFill>
              </a:rPr>
              <a:t>* Shelter Deaths = animals euthanized, killed, or died in care</a:t>
            </a:r>
          </a:p>
          <a:p>
            <a:endParaRPr lang="en-US" dirty="0"/>
          </a:p>
        </p:txBody>
      </p:sp>
    </p:spTree>
    <p:extLst>
      <p:ext uri="{BB962C8B-B14F-4D97-AF65-F5344CB8AC3E}">
        <p14:creationId xmlns:p14="http://schemas.microsoft.com/office/powerpoint/2010/main" val="1353179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EEDA5-6ADD-335E-EEF1-411B58B6ECB4}"/>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D6F8D8A0-835F-16F2-EABD-A626A2A63C1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07693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EEDA5-6ADD-335E-EEF1-411B58B6ECB4}"/>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D6F8D8A0-835F-16F2-EABD-A626A2A63C18}"/>
              </a:ext>
            </a:extLst>
          </p:cNvPr>
          <p:cNvSpPr>
            <a:spLocks noGrp="1"/>
          </p:cNvSpPr>
          <p:nvPr>
            <p:ph idx="1"/>
          </p:nvPr>
        </p:nvSpPr>
        <p:spPr>
          <a:xfrm>
            <a:off x="838200" y="1433737"/>
            <a:ext cx="10515600" cy="4667250"/>
          </a:xfrm>
        </p:spPr>
        <p:txBody>
          <a:bodyPr>
            <a:normAutofit lnSpcReduction="10000"/>
          </a:bodyPr>
          <a:lstStyle/>
          <a:p>
            <a:pPr marL="514350" indent="-514350" algn="l">
              <a:buFont typeface="+mj-lt"/>
              <a:buAutoNum type="arabicPeriod"/>
            </a:pPr>
            <a:r>
              <a:rPr lang="en-US" dirty="0"/>
              <a:t>Older animals are less likely to be neutered/spayed during their stay at the center.</a:t>
            </a:r>
          </a:p>
          <a:p>
            <a:pPr marL="514350" indent="-514350" algn="l">
              <a:buFont typeface="+mj-lt"/>
              <a:buAutoNum type="arabicPeriod"/>
            </a:pPr>
            <a:r>
              <a:rPr lang="en-US" dirty="0"/>
              <a:t>The adoption rate significantly increased after the onset of COVID-19.</a:t>
            </a:r>
          </a:p>
          <a:p>
            <a:pPr marL="514350" indent="-514350" algn="l">
              <a:buFont typeface="+mj-lt"/>
              <a:buAutoNum type="arabicPeriod"/>
            </a:pPr>
            <a:r>
              <a:rPr lang="en-US" dirty="0"/>
              <a:t>Animals with a normal intake condition are more likely to be adopted.</a:t>
            </a:r>
          </a:p>
          <a:p>
            <a:pPr marL="514350" indent="-514350" algn="l">
              <a:buFont typeface="+mj-lt"/>
              <a:buAutoNum type="arabicPeriod"/>
            </a:pPr>
            <a:r>
              <a:rPr lang="en-US" dirty="0"/>
              <a:t>Younger animals are more likely to be adopted compared to older animals.</a:t>
            </a:r>
          </a:p>
          <a:p>
            <a:pPr marL="514350" indent="-514350" algn="l">
              <a:buFont typeface="+mj-lt"/>
              <a:buAutoNum type="arabicPeriod"/>
            </a:pPr>
            <a:r>
              <a:rPr lang="en-US" dirty="0"/>
              <a:t>Austin has consistently maintained a save rate above 90% annually since 2015, although it didn't meet the benchmark every month.</a:t>
            </a:r>
          </a:p>
        </p:txBody>
      </p:sp>
    </p:spTree>
    <p:extLst>
      <p:ext uri="{BB962C8B-B14F-4D97-AF65-F5344CB8AC3E}">
        <p14:creationId xmlns:p14="http://schemas.microsoft.com/office/powerpoint/2010/main" val="4076158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D757-294A-5001-7E65-6E36135EC2F9}"/>
              </a:ext>
            </a:extLst>
          </p:cNvPr>
          <p:cNvSpPr>
            <a:spLocks noGrp="1"/>
          </p:cNvSpPr>
          <p:nvPr>
            <p:ph type="title"/>
          </p:nvPr>
        </p:nvSpPr>
        <p:spPr/>
        <p:txBody>
          <a:bodyPr/>
          <a:lstStyle/>
          <a:p>
            <a:r>
              <a:rPr lang="en-US" dirty="0"/>
              <a:t>Improvement</a:t>
            </a:r>
          </a:p>
        </p:txBody>
      </p:sp>
      <p:sp>
        <p:nvSpPr>
          <p:cNvPr id="3" name="Content Placeholder 2">
            <a:extLst>
              <a:ext uri="{FF2B5EF4-FFF2-40B4-BE49-F238E27FC236}">
                <a16:creationId xmlns:a16="http://schemas.microsoft.com/office/drawing/2014/main" id="{D1E8FE38-B6C1-2B59-E0DE-6A282C10A767}"/>
              </a:ext>
            </a:extLst>
          </p:cNvPr>
          <p:cNvSpPr>
            <a:spLocks noGrp="1"/>
          </p:cNvSpPr>
          <p:nvPr>
            <p:ph idx="1"/>
          </p:nvPr>
        </p:nvSpPr>
        <p:spPr/>
        <p:txBody>
          <a:bodyPr/>
          <a:lstStyle/>
          <a:p>
            <a:r>
              <a:rPr lang="en-US" dirty="0"/>
              <a:t>Relationship between an animal's breed or color and its likelihood of being adopted?</a:t>
            </a:r>
          </a:p>
          <a:p>
            <a:r>
              <a:rPr lang="en-US" dirty="0"/>
              <a:t>Animal’s characteristics VS. duration(days)</a:t>
            </a:r>
          </a:p>
        </p:txBody>
      </p:sp>
    </p:spTree>
    <p:extLst>
      <p:ext uri="{BB962C8B-B14F-4D97-AF65-F5344CB8AC3E}">
        <p14:creationId xmlns:p14="http://schemas.microsoft.com/office/powerpoint/2010/main" val="219058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9AFC454B-A080-4D23-B177-6D5356C6E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AFDDCF3-E243-451C-52F6-41F2C0B7698B}"/>
              </a:ext>
            </a:extLst>
          </p:cNvPr>
          <p:cNvSpPr>
            <a:spLocks noGrp="1"/>
          </p:cNvSpPr>
          <p:nvPr>
            <p:ph type="title"/>
          </p:nvPr>
        </p:nvSpPr>
        <p:spPr>
          <a:xfrm>
            <a:off x="6267587" y="3334786"/>
            <a:ext cx="3514259" cy="1016312"/>
          </a:xfrm>
        </p:spPr>
        <p:txBody>
          <a:bodyPr vert="horz" lIns="91440" tIns="45720" rIns="91440" bIns="45720" rtlCol="0" anchor="b">
            <a:normAutofit/>
          </a:bodyPr>
          <a:lstStyle/>
          <a:p>
            <a:pPr algn="r"/>
            <a:r>
              <a:rPr lang="en-US" sz="6000" kern="1200" dirty="0">
                <a:solidFill>
                  <a:schemeClr val="tx1"/>
                </a:solidFill>
                <a:latin typeface="+mj-lt"/>
                <a:ea typeface="+mj-ea"/>
                <a:cs typeface="+mj-cs"/>
              </a:rPr>
              <a:t>Thank You!</a:t>
            </a:r>
          </a:p>
        </p:txBody>
      </p:sp>
      <p:sp>
        <p:nvSpPr>
          <p:cNvPr id="18" name="Oval 17">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8029" y="3334786"/>
            <a:ext cx="1942241" cy="1889551"/>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 name="Arc 19">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474479" y="1096414"/>
            <a:ext cx="2987899" cy="2987899"/>
          </a:xfrm>
          <a:prstGeom prst="arc">
            <a:avLst>
              <a:gd name="adj1" fmla="val 14455503"/>
              <a:gd name="adj2" fmla="val 227775"/>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03597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BB154-99E0-DACE-9A9F-FB6A5FEE9312}"/>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A1A3915E-071D-CF5A-455B-6070178FC3C6}"/>
              </a:ext>
            </a:extLst>
          </p:cNvPr>
          <p:cNvSpPr>
            <a:spLocks noGrp="1"/>
          </p:cNvSpPr>
          <p:nvPr>
            <p:ph idx="1"/>
          </p:nvPr>
        </p:nvSpPr>
        <p:spPr/>
        <p:txBody>
          <a:bodyPr/>
          <a:lstStyle/>
          <a:p>
            <a:pPr marL="514350" indent="-514350">
              <a:buFont typeface="+mj-lt"/>
              <a:buAutoNum type="arabicPeriod"/>
            </a:pPr>
            <a:r>
              <a:rPr lang="en-US" dirty="0"/>
              <a:t>Neutering/spaying pets is mandatory in Taiwan($1500 to $8000 fines)</a:t>
            </a:r>
          </a:p>
          <a:p>
            <a:pPr marL="514350" indent="-514350">
              <a:buFont typeface="+mj-lt"/>
              <a:buAutoNum type="arabicPeriod"/>
            </a:pPr>
            <a:r>
              <a:rPr lang="en-US" dirty="0"/>
              <a:t>Black, large, </a:t>
            </a:r>
            <a:r>
              <a:rPr lang="en-US" altLang="zh-TW" dirty="0"/>
              <a:t>old, </a:t>
            </a:r>
            <a:r>
              <a:rPr lang="en-US" dirty="0"/>
              <a:t>or mixed-breed dogs face lower adoption rates</a:t>
            </a:r>
          </a:p>
          <a:p>
            <a:pPr marL="514350" indent="-514350">
              <a:buFont typeface="+mj-lt"/>
              <a:buAutoNum type="arabicPeriod"/>
            </a:pPr>
            <a:r>
              <a:rPr lang="en-US" dirty="0"/>
              <a:t>Ownership of Pit Bulls is prohibited in Taiwan($1500 to $8000 fines)</a:t>
            </a:r>
          </a:p>
        </p:txBody>
      </p:sp>
    </p:spTree>
    <p:extLst>
      <p:ext uri="{BB962C8B-B14F-4D97-AF65-F5344CB8AC3E}">
        <p14:creationId xmlns:p14="http://schemas.microsoft.com/office/powerpoint/2010/main" val="62569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8C8D2-4DF9-EF48-5A29-FC7582979BE6}"/>
              </a:ext>
            </a:extLst>
          </p:cNvPr>
          <p:cNvSpPr>
            <a:spLocks noGrp="1"/>
          </p:cNvSpPr>
          <p:nvPr>
            <p:ph type="title"/>
          </p:nvPr>
        </p:nvSpPr>
        <p:spPr/>
        <p:txBody>
          <a:bodyPr/>
          <a:lstStyle/>
          <a:p>
            <a:r>
              <a:rPr lang="en-US" dirty="0"/>
              <a:t>Exploratory Data Analysis</a:t>
            </a:r>
          </a:p>
        </p:txBody>
      </p:sp>
      <p:pic>
        <p:nvPicPr>
          <p:cNvPr id="5" name="Content Placeholder 4" descr="A screenshot of a computer code&#10;&#10;Description automatically generated">
            <a:extLst>
              <a:ext uri="{FF2B5EF4-FFF2-40B4-BE49-F238E27FC236}">
                <a16:creationId xmlns:a16="http://schemas.microsoft.com/office/drawing/2014/main" id="{6F4198A8-BB90-585B-E0BF-7FD201BB89B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31504" y="1378364"/>
            <a:ext cx="4167269" cy="4335422"/>
          </a:xfrm>
        </p:spPr>
      </p:pic>
    </p:spTree>
    <p:extLst>
      <p:ext uri="{BB962C8B-B14F-4D97-AF65-F5344CB8AC3E}">
        <p14:creationId xmlns:p14="http://schemas.microsoft.com/office/powerpoint/2010/main" val="2380771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of a number of animals&#10;&#10;Description automatically generated">
            <a:extLst>
              <a:ext uri="{FF2B5EF4-FFF2-40B4-BE49-F238E27FC236}">
                <a16:creationId xmlns:a16="http://schemas.microsoft.com/office/drawing/2014/main" id="{21533AF3-6EBC-9D2F-5E64-9150DF0D469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6328" y="65236"/>
            <a:ext cx="11539344" cy="6727528"/>
          </a:xfrm>
        </p:spPr>
      </p:pic>
    </p:spTree>
    <p:extLst>
      <p:ext uri="{BB962C8B-B14F-4D97-AF65-F5344CB8AC3E}">
        <p14:creationId xmlns:p14="http://schemas.microsoft.com/office/powerpoint/2010/main" val="3589699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1533AF3-6EBC-9D2F-5E64-9150DF0D469F}"/>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326328" y="227797"/>
            <a:ext cx="11539344" cy="6402405"/>
          </a:xfrm>
        </p:spPr>
      </p:pic>
    </p:spTree>
    <p:extLst>
      <p:ext uri="{BB962C8B-B14F-4D97-AF65-F5344CB8AC3E}">
        <p14:creationId xmlns:p14="http://schemas.microsoft.com/office/powerpoint/2010/main" val="2063149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1533AF3-6EBC-9D2F-5E64-9150DF0D469F}"/>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604548" y="227797"/>
            <a:ext cx="10982903" cy="6402405"/>
          </a:xfrm>
        </p:spPr>
      </p:pic>
    </p:spTree>
    <p:extLst>
      <p:ext uri="{BB962C8B-B14F-4D97-AF65-F5344CB8AC3E}">
        <p14:creationId xmlns:p14="http://schemas.microsoft.com/office/powerpoint/2010/main" val="484193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1533AF3-6EBC-9D2F-5E64-9150DF0D469F}"/>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604548" y="227797"/>
            <a:ext cx="10982903" cy="6402405"/>
          </a:xfrm>
        </p:spPr>
      </p:pic>
    </p:spTree>
    <p:extLst>
      <p:ext uri="{BB962C8B-B14F-4D97-AF65-F5344CB8AC3E}">
        <p14:creationId xmlns:p14="http://schemas.microsoft.com/office/powerpoint/2010/main" val="2869394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hapesVTI">
  <a:themeElements>
    <a:clrScheme name="Wood Type">
      <a:dk1>
        <a:srgbClr val="000000"/>
      </a:dk1>
      <a:lt1>
        <a:srgbClr val="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666</TotalTime>
  <Words>2449</Words>
  <Application>Microsoft Macintosh PowerPoint</Application>
  <PresentationFormat>Widescreen</PresentationFormat>
  <Paragraphs>177</Paragraphs>
  <Slides>38</Slides>
  <Notes>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Söhne</vt:lpstr>
      <vt:lpstr>Arial</vt:lpstr>
      <vt:lpstr>Avenir Next LT Pro</vt:lpstr>
      <vt:lpstr>Calibri</vt:lpstr>
      <vt:lpstr>Tw Cen MT</vt:lpstr>
      <vt:lpstr>ShapesVTI</vt:lpstr>
      <vt:lpstr>Animal Adoption Trends and Analysis in Austin, TX</vt:lpstr>
      <vt:lpstr>Outline</vt:lpstr>
      <vt:lpstr>Introduction</vt:lpstr>
      <vt:lpstr>Introduction</vt:lpstr>
      <vt:lpstr>Exploratory Data Analysis</vt:lpstr>
      <vt:lpstr>PowerPoint Presentation</vt:lpstr>
      <vt:lpstr>PowerPoint Presentation</vt:lpstr>
      <vt:lpstr>PowerPoint Presentation</vt:lpstr>
      <vt:lpstr>PowerPoint Presentation</vt:lpstr>
      <vt:lpstr>PowerPoint Presentation</vt:lpstr>
      <vt:lpstr>PowerPoint Presentation</vt:lpstr>
      <vt:lpstr>Hypothesis 1</vt:lpstr>
      <vt:lpstr>PowerPoint Presentation</vt:lpstr>
      <vt:lpstr>PowerPoint Presentation</vt:lpstr>
      <vt:lpstr>PowerPoint Presentation</vt:lpstr>
      <vt:lpstr>Contingency Table(Age VS. Neutered/Spayed Status)</vt:lpstr>
      <vt:lpstr>Chi-Squared Test</vt:lpstr>
      <vt:lpstr>Hypothesis 2</vt:lpstr>
      <vt:lpstr>PowerPoint Presentation</vt:lpstr>
      <vt:lpstr>Contingency Table(Before of After Covid vs Adoption Status)</vt:lpstr>
      <vt:lpstr>Chi-Squared Test</vt:lpstr>
      <vt:lpstr>Hypothesis 3</vt:lpstr>
      <vt:lpstr>PowerPoint Presentation</vt:lpstr>
      <vt:lpstr>PowerPoint Presentation</vt:lpstr>
      <vt:lpstr>Contingency Table(Intake Condition vs. Adoption Status)</vt:lpstr>
      <vt:lpstr>Chi-Squared Test</vt:lpstr>
      <vt:lpstr>Hypothesis 4</vt:lpstr>
      <vt:lpstr>PowerPoint Presentation</vt:lpstr>
      <vt:lpstr>Contingency Table(Age vs. Adoption Status)</vt:lpstr>
      <vt:lpstr>Chi-Squared Test</vt:lpstr>
      <vt:lpstr>Research Questions</vt:lpstr>
      <vt:lpstr>Research Question 1</vt:lpstr>
      <vt:lpstr>What is No-Kill?</vt:lpstr>
      <vt:lpstr>What is No-Kill?</vt:lpstr>
      <vt:lpstr>PowerPoint Presentation</vt:lpstr>
      <vt:lpstr>Conclusions</vt:lpstr>
      <vt:lpstr>Improvement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Pet Adoption</dc:title>
  <dc:creator>Chuang, Rebekah</dc:creator>
  <cp:lastModifiedBy>Chuang, Rebekah</cp:lastModifiedBy>
  <cp:revision>38</cp:revision>
  <dcterms:created xsi:type="dcterms:W3CDTF">2023-12-05T22:18:12Z</dcterms:created>
  <dcterms:modified xsi:type="dcterms:W3CDTF">2023-12-06T16:32:33Z</dcterms:modified>
</cp:coreProperties>
</file>